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79"/>
  </p:notesMasterIdLst>
  <p:handoutMasterIdLst>
    <p:handoutMasterId r:id="rId80"/>
  </p:handoutMasterIdLst>
  <p:sldIdLst>
    <p:sldId id="256" r:id="rId2"/>
    <p:sldId id="267" r:id="rId3"/>
    <p:sldId id="263" r:id="rId4"/>
    <p:sldId id="266" r:id="rId5"/>
    <p:sldId id="260" r:id="rId6"/>
    <p:sldId id="258" r:id="rId7"/>
    <p:sldId id="352" r:id="rId8"/>
    <p:sldId id="269" r:id="rId9"/>
    <p:sldId id="329" r:id="rId10"/>
    <p:sldId id="350" r:id="rId11"/>
    <p:sldId id="257" r:id="rId12"/>
    <p:sldId id="264" r:id="rId13"/>
    <p:sldId id="351" r:id="rId14"/>
    <p:sldId id="275" r:id="rId15"/>
    <p:sldId id="319" r:id="rId16"/>
    <p:sldId id="270" r:id="rId17"/>
    <p:sldId id="268" r:id="rId18"/>
    <p:sldId id="262" r:id="rId19"/>
    <p:sldId id="274" r:id="rId20"/>
    <p:sldId id="301" r:id="rId21"/>
    <p:sldId id="279" r:id="rId22"/>
    <p:sldId id="358" r:id="rId23"/>
    <p:sldId id="360" r:id="rId24"/>
    <p:sldId id="361" r:id="rId25"/>
    <p:sldId id="300" r:id="rId26"/>
    <p:sldId id="326" r:id="rId27"/>
    <p:sldId id="285" r:id="rId28"/>
    <p:sldId id="366" r:id="rId29"/>
    <p:sldId id="368" r:id="rId30"/>
    <p:sldId id="367" r:id="rId31"/>
    <p:sldId id="354" r:id="rId32"/>
    <p:sldId id="372" r:id="rId33"/>
    <p:sldId id="277" r:id="rId34"/>
    <p:sldId id="261" r:id="rId35"/>
    <p:sldId id="379" r:id="rId36"/>
    <p:sldId id="380" r:id="rId37"/>
    <p:sldId id="376" r:id="rId38"/>
    <p:sldId id="381" r:id="rId39"/>
    <p:sldId id="373" r:id="rId40"/>
    <p:sldId id="299" r:id="rId41"/>
    <p:sldId id="302" r:id="rId42"/>
    <p:sldId id="382" r:id="rId43"/>
    <p:sldId id="310" r:id="rId44"/>
    <p:sldId id="315" r:id="rId45"/>
    <p:sldId id="337" r:id="rId46"/>
    <p:sldId id="311" r:id="rId47"/>
    <p:sldId id="332" r:id="rId48"/>
    <p:sldId id="330" r:id="rId49"/>
    <p:sldId id="338" r:id="rId50"/>
    <p:sldId id="307" r:id="rId51"/>
    <p:sldId id="309" r:id="rId52"/>
    <p:sldId id="334" r:id="rId53"/>
    <p:sldId id="333" r:id="rId54"/>
    <p:sldId id="308" r:id="rId55"/>
    <p:sldId id="320" r:id="rId56"/>
    <p:sldId id="271" r:id="rId57"/>
    <p:sldId id="348" r:id="rId58"/>
    <p:sldId id="297" r:id="rId59"/>
    <p:sldId id="335" r:id="rId60"/>
    <p:sldId id="324" r:id="rId61"/>
    <p:sldId id="303" r:id="rId62"/>
    <p:sldId id="394" r:id="rId63"/>
    <p:sldId id="327" r:id="rId64"/>
    <p:sldId id="325" r:id="rId65"/>
    <p:sldId id="370" r:id="rId66"/>
    <p:sldId id="371" r:id="rId67"/>
    <p:sldId id="292" r:id="rId68"/>
    <p:sldId id="403" r:id="rId69"/>
    <p:sldId id="404" r:id="rId70"/>
    <p:sldId id="405" r:id="rId71"/>
    <p:sldId id="295" r:id="rId72"/>
    <p:sldId id="321" r:id="rId73"/>
    <p:sldId id="387" r:id="rId74"/>
    <p:sldId id="392" r:id="rId75"/>
    <p:sldId id="396" r:id="rId76"/>
    <p:sldId id="397" r:id="rId77"/>
    <p:sldId id="398" r:id="rId78"/>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800080"/>
    <a:srgbClr val="000080"/>
    <a:srgbClr val="0000FF"/>
    <a:srgbClr val="FFFFFF"/>
    <a:srgbClr val="FF0000"/>
    <a:srgbClr val="FF3300"/>
    <a:srgbClr val="FFCC66"/>
    <a:srgbClr val="009900"/>
    <a:srgbClr val="8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佈景主題樣式 1 - 輔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919" autoAdjust="0"/>
  </p:normalViewPr>
  <p:slideViewPr>
    <p:cSldViewPr>
      <p:cViewPr varScale="1">
        <p:scale>
          <a:sx n="104" d="100"/>
          <a:sy n="104" d="100"/>
        </p:scale>
        <p:origin x="1824"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charts/_rels/chart1.xml.rels><?xml version="1.0" encoding="UTF-8" standalone="yes"?>
<Relationships xmlns="http://schemas.openxmlformats.org/package/2006/relationships"><Relationship Id="rId1" Type="http://schemas.openxmlformats.org/officeDocument/2006/relationships/oleObject" Target="file:///C:\Users\Ken-MMNlab\Dropbox\exp_results\junyi_discriminative_method.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Ken-MMNlab\Dropbox\exp_results\junyi_discriminative_method.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Ken-MMNlab\Dropbox\exp_results\junyi_discriminative_method.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TW"/>
              <a:t>node</a:t>
            </a:r>
            <a:r>
              <a:rPr lang="en-US" altLang="zh-TW" baseline="0"/>
              <a:t> depth in graph vs accuracy</a:t>
            </a:r>
            <a:endParaRPr lang="zh-TW" altLang="en-US"/>
          </a:p>
        </c:rich>
      </c:tx>
      <c:overlay val="0"/>
      <c:spPr>
        <a:noFill/>
        <a:ln>
          <a:noFill/>
        </a:ln>
        <a:effectLst/>
      </c:spPr>
    </c:title>
    <c:autoTitleDeleted val="0"/>
    <c:plotArea>
      <c:layout/>
      <c:scatterChart>
        <c:scatterStyle val="lineMarker"/>
        <c:varyColors val="0"/>
        <c:ser>
          <c:idx val="0"/>
          <c:order val="0"/>
          <c:spPr>
            <a:ln w="19050" cap="rnd">
              <a:noFill/>
              <a:round/>
            </a:ln>
            <a:effectLst/>
          </c:spPr>
          <c:marker>
            <c:symbol val="circle"/>
            <c:size val="5"/>
            <c:spPr>
              <a:solidFill>
                <a:schemeClr val="accent1"/>
              </a:solidFill>
              <a:ln w="9525">
                <a:solidFill>
                  <a:schemeClr val="accent1"/>
                </a:solidFill>
              </a:ln>
              <a:effectLst/>
            </c:spPr>
          </c:marker>
          <c:xVal>
            <c:numRef>
              <c:f>'sample and accuracy'!$C$2:$C$371</c:f>
              <c:numCache>
                <c:formatCode>g/"通""用""格""式"</c:formatCode>
                <c:ptCount val="370"/>
                <c:pt idx="0">
                  <c:v>16</c:v>
                </c:pt>
                <c:pt idx="1">
                  <c:v>17</c:v>
                </c:pt>
                <c:pt idx="2">
                  <c:v>4</c:v>
                </c:pt>
                <c:pt idx="3">
                  <c:v>18</c:v>
                </c:pt>
                <c:pt idx="4">
                  <c:v>8</c:v>
                </c:pt>
                <c:pt idx="5">
                  <c:v>9</c:v>
                </c:pt>
                <c:pt idx="6">
                  <c:v>17</c:v>
                </c:pt>
                <c:pt idx="7">
                  <c:v>9</c:v>
                </c:pt>
                <c:pt idx="8">
                  <c:v>9</c:v>
                </c:pt>
                <c:pt idx="9">
                  <c:v>20</c:v>
                </c:pt>
                <c:pt idx="10">
                  <c:v>5</c:v>
                </c:pt>
                <c:pt idx="11">
                  <c:v>29</c:v>
                </c:pt>
                <c:pt idx="12">
                  <c:v>20</c:v>
                </c:pt>
                <c:pt idx="13">
                  <c:v>9</c:v>
                </c:pt>
                <c:pt idx="14">
                  <c:v>16</c:v>
                </c:pt>
                <c:pt idx="15">
                  <c:v>18</c:v>
                </c:pt>
                <c:pt idx="16">
                  <c:v>4</c:v>
                </c:pt>
                <c:pt idx="17">
                  <c:v>19</c:v>
                </c:pt>
                <c:pt idx="18">
                  <c:v>19</c:v>
                </c:pt>
                <c:pt idx="19">
                  <c:v>33</c:v>
                </c:pt>
                <c:pt idx="20">
                  <c:v>30</c:v>
                </c:pt>
                <c:pt idx="21">
                  <c:v>32</c:v>
                </c:pt>
                <c:pt idx="22">
                  <c:v>16</c:v>
                </c:pt>
                <c:pt idx="23">
                  <c:v>15</c:v>
                </c:pt>
                <c:pt idx="24">
                  <c:v>17</c:v>
                </c:pt>
                <c:pt idx="25">
                  <c:v>17</c:v>
                </c:pt>
                <c:pt idx="26">
                  <c:v>31</c:v>
                </c:pt>
                <c:pt idx="27">
                  <c:v>19</c:v>
                </c:pt>
                <c:pt idx="28">
                  <c:v>27</c:v>
                </c:pt>
                <c:pt idx="29">
                  <c:v>21</c:v>
                </c:pt>
                <c:pt idx="30">
                  <c:v>8</c:v>
                </c:pt>
                <c:pt idx="31">
                  <c:v>7</c:v>
                </c:pt>
                <c:pt idx="32">
                  <c:v>6</c:v>
                </c:pt>
                <c:pt idx="33">
                  <c:v>8</c:v>
                </c:pt>
                <c:pt idx="34">
                  <c:v>13</c:v>
                </c:pt>
                <c:pt idx="35">
                  <c:v>19</c:v>
                </c:pt>
                <c:pt idx="36">
                  <c:v>21</c:v>
                </c:pt>
                <c:pt idx="37">
                  <c:v>20</c:v>
                </c:pt>
                <c:pt idx="38">
                  <c:v>20</c:v>
                </c:pt>
                <c:pt idx="39">
                  <c:v>21</c:v>
                </c:pt>
                <c:pt idx="40">
                  <c:v>5</c:v>
                </c:pt>
                <c:pt idx="41">
                  <c:v>28</c:v>
                </c:pt>
                <c:pt idx="42">
                  <c:v>17</c:v>
                </c:pt>
                <c:pt idx="43">
                  <c:v>18</c:v>
                </c:pt>
                <c:pt idx="44">
                  <c:v>29</c:v>
                </c:pt>
                <c:pt idx="45">
                  <c:v>33</c:v>
                </c:pt>
                <c:pt idx="46">
                  <c:v>30</c:v>
                </c:pt>
                <c:pt idx="47">
                  <c:v>18</c:v>
                </c:pt>
                <c:pt idx="48">
                  <c:v>24</c:v>
                </c:pt>
                <c:pt idx="49">
                  <c:v>20</c:v>
                </c:pt>
                <c:pt idx="50">
                  <c:v>27</c:v>
                </c:pt>
                <c:pt idx="51">
                  <c:v>30</c:v>
                </c:pt>
                <c:pt idx="52">
                  <c:v>29</c:v>
                </c:pt>
                <c:pt idx="53">
                  <c:v>21</c:v>
                </c:pt>
                <c:pt idx="54">
                  <c:v>16</c:v>
                </c:pt>
                <c:pt idx="55">
                  <c:v>9</c:v>
                </c:pt>
                <c:pt idx="56">
                  <c:v>7</c:v>
                </c:pt>
                <c:pt idx="57">
                  <c:v>17</c:v>
                </c:pt>
                <c:pt idx="58">
                  <c:v>9</c:v>
                </c:pt>
                <c:pt idx="59">
                  <c:v>8</c:v>
                </c:pt>
                <c:pt idx="60">
                  <c:v>13</c:v>
                </c:pt>
                <c:pt idx="61">
                  <c:v>17</c:v>
                </c:pt>
                <c:pt idx="62">
                  <c:v>9</c:v>
                </c:pt>
                <c:pt idx="63">
                  <c:v>20</c:v>
                </c:pt>
                <c:pt idx="64">
                  <c:v>20</c:v>
                </c:pt>
                <c:pt idx="65">
                  <c:v>33</c:v>
                </c:pt>
                <c:pt idx="66">
                  <c:v>31</c:v>
                </c:pt>
                <c:pt idx="67">
                  <c:v>13</c:v>
                </c:pt>
                <c:pt idx="68">
                  <c:v>27</c:v>
                </c:pt>
                <c:pt idx="69">
                  <c:v>23</c:v>
                </c:pt>
                <c:pt idx="70">
                  <c:v>20</c:v>
                </c:pt>
                <c:pt idx="71">
                  <c:v>25</c:v>
                </c:pt>
                <c:pt idx="72">
                  <c:v>16</c:v>
                </c:pt>
                <c:pt idx="73">
                  <c:v>15</c:v>
                </c:pt>
                <c:pt idx="74">
                  <c:v>17</c:v>
                </c:pt>
                <c:pt idx="75">
                  <c:v>1</c:v>
                </c:pt>
                <c:pt idx="76">
                  <c:v>1</c:v>
                </c:pt>
                <c:pt idx="77">
                  <c:v>18</c:v>
                </c:pt>
                <c:pt idx="78">
                  <c:v>17</c:v>
                </c:pt>
                <c:pt idx="79">
                  <c:v>15</c:v>
                </c:pt>
                <c:pt idx="80">
                  <c:v>19</c:v>
                </c:pt>
                <c:pt idx="81">
                  <c:v>23</c:v>
                </c:pt>
                <c:pt idx="82">
                  <c:v>34</c:v>
                </c:pt>
                <c:pt idx="83">
                  <c:v>34</c:v>
                </c:pt>
                <c:pt idx="84">
                  <c:v>31</c:v>
                </c:pt>
                <c:pt idx="85">
                  <c:v>27</c:v>
                </c:pt>
                <c:pt idx="86">
                  <c:v>21</c:v>
                </c:pt>
                <c:pt idx="87">
                  <c:v>20</c:v>
                </c:pt>
                <c:pt idx="88">
                  <c:v>17</c:v>
                </c:pt>
                <c:pt idx="89">
                  <c:v>6</c:v>
                </c:pt>
                <c:pt idx="90">
                  <c:v>7</c:v>
                </c:pt>
                <c:pt idx="91">
                  <c:v>7</c:v>
                </c:pt>
                <c:pt idx="92">
                  <c:v>12</c:v>
                </c:pt>
                <c:pt idx="93">
                  <c:v>9</c:v>
                </c:pt>
                <c:pt idx="94">
                  <c:v>10</c:v>
                </c:pt>
                <c:pt idx="95">
                  <c:v>16</c:v>
                </c:pt>
                <c:pt idx="96">
                  <c:v>19</c:v>
                </c:pt>
                <c:pt idx="97">
                  <c:v>16</c:v>
                </c:pt>
                <c:pt idx="98">
                  <c:v>18</c:v>
                </c:pt>
                <c:pt idx="99">
                  <c:v>19</c:v>
                </c:pt>
                <c:pt idx="100">
                  <c:v>16</c:v>
                </c:pt>
                <c:pt idx="101">
                  <c:v>10</c:v>
                </c:pt>
                <c:pt idx="102">
                  <c:v>11</c:v>
                </c:pt>
                <c:pt idx="103">
                  <c:v>19</c:v>
                </c:pt>
                <c:pt idx="104">
                  <c:v>22</c:v>
                </c:pt>
                <c:pt idx="105">
                  <c:v>23</c:v>
                </c:pt>
                <c:pt idx="106">
                  <c:v>29</c:v>
                </c:pt>
                <c:pt idx="107">
                  <c:v>15</c:v>
                </c:pt>
                <c:pt idx="108">
                  <c:v>24</c:v>
                </c:pt>
                <c:pt idx="109">
                  <c:v>2</c:v>
                </c:pt>
                <c:pt idx="110">
                  <c:v>17</c:v>
                </c:pt>
                <c:pt idx="111">
                  <c:v>10</c:v>
                </c:pt>
                <c:pt idx="112">
                  <c:v>3</c:v>
                </c:pt>
                <c:pt idx="113">
                  <c:v>13</c:v>
                </c:pt>
                <c:pt idx="114">
                  <c:v>11</c:v>
                </c:pt>
                <c:pt idx="115">
                  <c:v>15</c:v>
                </c:pt>
                <c:pt idx="116">
                  <c:v>17</c:v>
                </c:pt>
                <c:pt idx="117">
                  <c:v>5</c:v>
                </c:pt>
                <c:pt idx="118">
                  <c:v>5</c:v>
                </c:pt>
                <c:pt idx="119">
                  <c:v>19</c:v>
                </c:pt>
                <c:pt idx="120">
                  <c:v>34</c:v>
                </c:pt>
                <c:pt idx="121">
                  <c:v>33</c:v>
                </c:pt>
                <c:pt idx="122">
                  <c:v>13</c:v>
                </c:pt>
                <c:pt idx="123">
                  <c:v>17</c:v>
                </c:pt>
                <c:pt idx="124">
                  <c:v>18</c:v>
                </c:pt>
                <c:pt idx="125">
                  <c:v>16</c:v>
                </c:pt>
                <c:pt idx="126">
                  <c:v>21</c:v>
                </c:pt>
                <c:pt idx="127">
                  <c:v>22</c:v>
                </c:pt>
                <c:pt idx="128">
                  <c:v>29</c:v>
                </c:pt>
                <c:pt idx="129">
                  <c:v>25</c:v>
                </c:pt>
                <c:pt idx="130">
                  <c:v>19</c:v>
                </c:pt>
                <c:pt idx="131">
                  <c:v>20</c:v>
                </c:pt>
                <c:pt idx="132">
                  <c:v>23</c:v>
                </c:pt>
                <c:pt idx="133">
                  <c:v>22</c:v>
                </c:pt>
                <c:pt idx="134">
                  <c:v>28</c:v>
                </c:pt>
                <c:pt idx="135">
                  <c:v>8</c:v>
                </c:pt>
                <c:pt idx="136">
                  <c:v>33</c:v>
                </c:pt>
                <c:pt idx="137">
                  <c:v>7</c:v>
                </c:pt>
                <c:pt idx="138">
                  <c:v>10</c:v>
                </c:pt>
                <c:pt idx="139">
                  <c:v>3</c:v>
                </c:pt>
                <c:pt idx="140">
                  <c:v>8</c:v>
                </c:pt>
                <c:pt idx="141">
                  <c:v>8</c:v>
                </c:pt>
                <c:pt idx="142">
                  <c:v>20</c:v>
                </c:pt>
                <c:pt idx="143">
                  <c:v>19</c:v>
                </c:pt>
                <c:pt idx="144">
                  <c:v>7</c:v>
                </c:pt>
                <c:pt idx="145">
                  <c:v>19</c:v>
                </c:pt>
                <c:pt idx="146">
                  <c:v>24</c:v>
                </c:pt>
                <c:pt idx="147">
                  <c:v>23</c:v>
                </c:pt>
                <c:pt idx="148">
                  <c:v>32</c:v>
                </c:pt>
                <c:pt idx="149">
                  <c:v>34</c:v>
                </c:pt>
                <c:pt idx="150">
                  <c:v>18</c:v>
                </c:pt>
                <c:pt idx="151">
                  <c:v>18</c:v>
                </c:pt>
                <c:pt idx="152">
                  <c:v>15</c:v>
                </c:pt>
                <c:pt idx="153">
                  <c:v>25</c:v>
                </c:pt>
                <c:pt idx="154">
                  <c:v>30</c:v>
                </c:pt>
                <c:pt idx="155">
                  <c:v>19</c:v>
                </c:pt>
                <c:pt idx="156">
                  <c:v>20</c:v>
                </c:pt>
                <c:pt idx="157">
                  <c:v>18</c:v>
                </c:pt>
                <c:pt idx="158">
                  <c:v>27</c:v>
                </c:pt>
                <c:pt idx="159">
                  <c:v>21</c:v>
                </c:pt>
                <c:pt idx="160">
                  <c:v>1</c:v>
                </c:pt>
                <c:pt idx="161">
                  <c:v>27</c:v>
                </c:pt>
                <c:pt idx="162">
                  <c:v>16</c:v>
                </c:pt>
                <c:pt idx="163">
                  <c:v>8</c:v>
                </c:pt>
                <c:pt idx="164">
                  <c:v>21</c:v>
                </c:pt>
                <c:pt idx="165">
                  <c:v>3</c:v>
                </c:pt>
                <c:pt idx="166">
                  <c:v>22</c:v>
                </c:pt>
                <c:pt idx="167">
                  <c:v>17</c:v>
                </c:pt>
                <c:pt idx="168">
                  <c:v>18</c:v>
                </c:pt>
                <c:pt idx="169">
                  <c:v>7</c:v>
                </c:pt>
                <c:pt idx="170">
                  <c:v>4</c:v>
                </c:pt>
                <c:pt idx="171">
                  <c:v>20</c:v>
                </c:pt>
                <c:pt idx="172">
                  <c:v>23</c:v>
                </c:pt>
                <c:pt idx="173">
                  <c:v>15</c:v>
                </c:pt>
                <c:pt idx="174">
                  <c:v>21</c:v>
                </c:pt>
                <c:pt idx="175">
                  <c:v>21</c:v>
                </c:pt>
                <c:pt idx="176">
                  <c:v>19</c:v>
                </c:pt>
                <c:pt idx="177">
                  <c:v>22</c:v>
                </c:pt>
                <c:pt idx="178">
                  <c:v>26</c:v>
                </c:pt>
                <c:pt idx="179">
                  <c:v>29</c:v>
                </c:pt>
                <c:pt idx="180">
                  <c:v>29</c:v>
                </c:pt>
                <c:pt idx="181">
                  <c:v>27</c:v>
                </c:pt>
                <c:pt idx="182">
                  <c:v>14</c:v>
                </c:pt>
                <c:pt idx="183">
                  <c:v>9</c:v>
                </c:pt>
                <c:pt idx="184">
                  <c:v>29</c:v>
                </c:pt>
                <c:pt idx="185">
                  <c:v>19</c:v>
                </c:pt>
                <c:pt idx="186">
                  <c:v>2</c:v>
                </c:pt>
                <c:pt idx="187">
                  <c:v>2</c:v>
                </c:pt>
                <c:pt idx="188">
                  <c:v>3</c:v>
                </c:pt>
                <c:pt idx="189">
                  <c:v>10</c:v>
                </c:pt>
                <c:pt idx="190">
                  <c:v>17</c:v>
                </c:pt>
                <c:pt idx="191">
                  <c:v>21</c:v>
                </c:pt>
                <c:pt idx="192">
                  <c:v>23</c:v>
                </c:pt>
                <c:pt idx="193">
                  <c:v>22</c:v>
                </c:pt>
                <c:pt idx="194">
                  <c:v>19</c:v>
                </c:pt>
                <c:pt idx="195">
                  <c:v>20</c:v>
                </c:pt>
                <c:pt idx="196">
                  <c:v>17</c:v>
                </c:pt>
                <c:pt idx="197">
                  <c:v>23</c:v>
                </c:pt>
                <c:pt idx="198">
                  <c:v>23</c:v>
                </c:pt>
                <c:pt idx="199">
                  <c:v>31</c:v>
                </c:pt>
                <c:pt idx="200">
                  <c:v>18</c:v>
                </c:pt>
                <c:pt idx="201">
                  <c:v>18</c:v>
                </c:pt>
                <c:pt idx="202">
                  <c:v>3</c:v>
                </c:pt>
                <c:pt idx="203">
                  <c:v>11</c:v>
                </c:pt>
                <c:pt idx="204">
                  <c:v>1</c:v>
                </c:pt>
                <c:pt idx="205">
                  <c:v>14</c:v>
                </c:pt>
                <c:pt idx="206">
                  <c:v>13</c:v>
                </c:pt>
                <c:pt idx="207">
                  <c:v>16</c:v>
                </c:pt>
                <c:pt idx="208">
                  <c:v>21</c:v>
                </c:pt>
                <c:pt idx="209">
                  <c:v>32</c:v>
                </c:pt>
                <c:pt idx="210">
                  <c:v>24</c:v>
                </c:pt>
                <c:pt idx="211">
                  <c:v>12</c:v>
                </c:pt>
                <c:pt idx="212">
                  <c:v>18</c:v>
                </c:pt>
                <c:pt idx="213">
                  <c:v>25</c:v>
                </c:pt>
                <c:pt idx="214">
                  <c:v>22</c:v>
                </c:pt>
                <c:pt idx="215">
                  <c:v>30</c:v>
                </c:pt>
                <c:pt idx="216">
                  <c:v>28</c:v>
                </c:pt>
                <c:pt idx="217">
                  <c:v>28</c:v>
                </c:pt>
                <c:pt idx="218">
                  <c:v>17</c:v>
                </c:pt>
                <c:pt idx="219">
                  <c:v>1</c:v>
                </c:pt>
                <c:pt idx="220">
                  <c:v>17</c:v>
                </c:pt>
                <c:pt idx="221">
                  <c:v>5</c:v>
                </c:pt>
                <c:pt idx="222">
                  <c:v>8</c:v>
                </c:pt>
                <c:pt idx="223">
                  <c:v>7</c:v>
                </c:pt>
                <c:pt idx="224">
                  <c:v>4</c:v>
                </c:pt>
                <c:pt idx="225">
                  <c:v>14</c:v>
                </c:pt>
                <c:pt idx="226">
                  <c:v>13</c:v>
                </c:pt>
                <c:pt idx="227">
                  <c:v>21</c:v>
                </c:pt>
                <c:pt idx="228">
                  <c:v>5</c:v>
                </c:pt>
                <c:pt idx="229">
                  <c:v>4</c:v>
                </c:pt>
                <c:pt idx="230">
                  <c:v>10</c:v>
                </c:pt>
                <c:pt idx="231">
                  <c:v>15</c:v>
                </c:pt>
                <c:pt idx="232">
                  <c:v>6</c:v>
                </c:pt>
                <c:pt idx="233">
                  <c:v>12</c:v>
                </c:pt>
                <c:pt idx="234">
                  <c:v>17</c:v>
                </c:pt>
                <c:pt idx="235">
                  <c:v>10</c:v>
                </c:pt>
                <c:pt idx="236">
                  <c:v>20</c:v>
                </c:pt>
                <c:pt idx="237">
                  <c:v>26</c:v>
                </c:pt>
                <c:pt idx="238">
                  <c:v>9</c:v>
                </c:pt>
                <c:pt idx="239">
                  <c:v>26</c:v>
                </c:pt>
                <c:pt idx="240">
                  <c:v>21</c:v>
                </c:pt>
                <c:pt idx="241">
                  <c:v>17</c:v>
                </c:pt>
                <c:pt idx="242">
                  <c:v>6</c:v>
                </c:pt>
                <c:pt idx="243">
                  <c:v>18</c:v>
                </c:pt>
                <c:pt idx="244">
                  <c:v>13</c:v>
                </c:pt>
                <c:pt idx="245">
                  <c:v>28</c:v>
                </c:pt>
                <c:pt idx="246">
                  <c:v>29</c:v>
                </c:pt>
                <c:pt idx="247">
                  <c:v>24</c:v>
                </c:pt>
                <c:pt idx="248">
                  <c:v>18</c:v>
                </c:pt>
                <c:pt idx="249">
                  <c:v>10</c:v>
                </c:pt>
                <c:pt idx="250">
                  <c:v>8</c:v>
                </c:pt>
                <c:pt idx="251">
                  <c:v>17</c:v>
                </c:pt>
                <c:pt idx="252">
                  <c:v>12</c:v>
                </c:pt>
                <c:pt idx="253">
                  <c:v>19</c:v>
                </c:pt>
                <c:pt idx="254">
                  <c:v>16</c:v>
                </c:pt>
                <c:pt idx="255">
                  <c:v>20</c:v>
                </c:pt>
                <c:pt idx="256">
                  <c:v>16</c:v>
                </c:pt>
                <c:pt idx="257">
                  <c:v>8</c:v>
                </c:pt>
                <c:pt idx="258">
                  <c:v>23</c:v>
                </c:pt>
                <c:pt idx="259">
                  <c:v>22</c:v>
                </c:pt>
                <c:pt idx="260">
                  <c:v>33</c:v>
                </c:pt>
                <c:pt idx="261">
                  <c:v>29</c:v>
                </c:pt>
                <c:pt idx="262">
                  <c:v>32</c:v>
                </c:pt>
                <c:pt idx="263">
                  <c:v>15</c:v>
                </c:pt>
                <c:pt idx="264">
                  <c:v>21</c:v>
                </c:pt>
                <c:pt idx="265">
                  <c:v>25</c:v>
                </c:pt>
                <c:pt idx="266">
                  <c:v>25</c:v>
                </c:pt>
                <c:pt idx="267">
                  <c:v>15</c:v>
                </c:pt>
                <c:pt idx="268">
                  <c:v>21</c:v>
                </c:pt>
                <c:pt idx="269">
                  <c:v>6</c:v>
                </c:pt>
                <c:pt idx="270">
                  <c:v>5</c:v>
                </c:pt>
                <c:pt idx="271">
                  <c:v>15</c:v>
                </c:pt>
                <c:pt idx="272">
                  <c:v>18</c:v>
                </c:pt>
                <c:pt idx="273">
                  <c:v>7</c:v>
                </c:pt>
                <c:pt idx="274">
                  <c:v>30</c:v>
                </c:pt>
                <c:pt idx="275">
                  <c:v>31</c:v>
                </c:pt>
                <c:pt idx="276">
                  <c:v>23</c:v>
                </c:pt>
                <c:pt idx="277">
                  <c:v>15</c:v>
                </c:pt>
                <c:pt idx="278">
                  <c:v>23</c:v>
                </c:pt>
                <c:pt idx="279">
                  <c:v>23</c:v>
                </c:pt>
                <c:pt idx="280">
                  <c:v>26</c:v>
                </c:pt>
                <c:pt idx="281">
                  <c:v>30</c:v>
                </c:pt>
                <c:pt idx="282">
                  <c:v>8</c:v>
                </c:pt>
                <c:pt idx="283">
                  <c:v>33</c:v>
                </c:pt>
                <c:pt idx="284">
                  <c:v>13</c:v>
                </c:pt>
                <c:pt idx="285">
                  <c:v>18</c:v>
                </c:pt>
                <c:pt idx="286">
                  <c:v>18</c:v>
                </c:pt>
                <c:pt idx="287">
                  <c:v>18</c:v>
                </c:pt>
                <c:pt idx="288">
                  <c:v>16</c:v>
                </c:pt>
                <c:pt idx="289">
                  <c:v>15</c:v>
                </c:pt>
                <c:pt idx="290">
                  <c:v>9</c:v>
                </c:pt>
                <c:pt idx="291">
                  <c:v>7</c:v>
                </c:pt>
                <c:pt idx="292">
                  <c:v>6</c:v>
                </c:pt>
                <c:pt idx="293">
                  <c:v>5</c:v>
                </c:pt>
                <c:pt idx="294">
                  <c:v>34</c:v>
                </c:pt>
                <c:pt idx="295">
                  <c:v>31</c:v>
                </c:pt>
                <c:pt idx="296">
                  <c:v>31</c:v>
                </c:pt>
                <c:pt idx="297">
                  <c:v>36</c:v>
                </c:pt>
                <c:pt idx="298">
                  <c:v>24</c:v>
                </c:pt>
                <c:pt idx="299">
                  <c:v>26</c:v>
                </c:pt>
                <c:pt idx="300">
                  <c:v>24</c:v>
                </c:pt>
                <c:pt idx="301">
                  <c:v>23</c:v>
                </c:pt>
                <c:pt idx="302">
                  <c:v>27</c:v>
                </c:pt>
                <c:pt idx="303">
                  <c:v>24</c:v>
                </c:pt>
                <c:pt idx="304">
                  <c:v>23</c:v>
                </c:pt>
                <c:pt idx="305">
                  <c:v>9</c:v>
                </c:pt>
                <c:pt idx="306">
                  <c:v>30</c:v>
                </c:pt>
                <c:pt idx="307">
                  <c:v>28</c:v>
                </c:pt>
                <c:pt idx="308">
                  <c:v>2</c:v>
                </c:pt>
                <c:pt idx="309">
                  <c:v>18</c:v>
                </c:pt>
                <c:pt idx="310">
                  <c:v>4</c:v>
                </c:pt>
                <c:pt idx="311">
                  <c:v>7</c:v>
                </c:pt>
                <c:pt idx="312">
                  <c:v>12</c:v>
                </c:pt>
                <c:pt idx="313">
                  <c:v>11</c:v>
                </c:pt>
                <c:pt idx="314">
                  <c:v>3</c:v>
                </c:pt>
                <c:pt idx="315">
                  <c:v>8</c:v>
                </c:pt>
                <c:pt idx="316">
                  <c:v>20</c:v>
                </c:pt>
                <c:pt idx="317">
                  <c:v>21</c:v>
                </c:pt>
                <c:pt idx="318">
                  <c:v>16</c:v>
                </c:pt>
                <c:pt idx="319">
                  <c:v>16</c:v>
                </c:pt>
                <c:pt idx="320">
                  <c:v>14</c:v>
                </c:pt>
                <c:pt idx="321">
                  <c:v>24</c:v>
                </c:pt>
                <c:pt idx="322">
                  <c:v>22</c:v>
                </c:pt>
                <c:pt idx="323">
                  <c:v>30</c:v>
                </c:pt>
                <c:pt idx="324">
                  <c:v>16</c:v>
                </c:pt>
                <c:pt idx="325">
                  <c:v>21</c:v>
                </c:pt>
                <c:pt idx="326">
                  <c:v>28</c:v>
                </c:pt>
                <c:pt idx="327">
                  <c:v>1</c:v>
                </c:pt>
                <c:pt idx="328">
                  <c:v>5</c:v>
                </c:pt>
                <c:pt idx="329">
                  <c:v>13</c:v>
                </c:pt>
                <c:pt idx="330">
                  <c:v>19</c:v>
                </c:pt>
                <c:pt idx="331">
                  <c:v>19</c:v>
                </c:pt>
                <c:pt idx="332">
                  <c:v>6</c:v>
                </c:pt>
                <c:pt idx="333">
                  <c:v>8</c:v>
                </c:pt>
                <c:pt idx="334">
                  <c:v>19</c:v>
                </c:pt>
                <c:pt idx="335">
                  <c:v>20</c:v>
                </c:pt>
                <c:pt idx="336">
                  <c:v>18</c:v>
                </c:pt>
                <c:pt idx="337">
                  <c:v>34</c:v>
                </c:pt>
                <c:pt idx="338">
                  <c:v>33</c:v>
                </c:pt>
                <c:pt idx="339">
                  <c:v>16</c:v>
                </c:pt>
                <c:pt idx="340">
                  <c:v>35</c:v>
                </c:pt>
                <c:pt idx="341">
                  <c:v>18</c:v>
                </c:pt>
                <c:pt idx="342">
                  <c:v>16</c:v>
                </c:pt>
                <c:pt idx="343">
                  <c:v>22</c:v>
                </c:pt>
                <c:pt idx="344">
                  <c:v>20</c:v>
                </c:pt>
                <c:pt idx="345">
                  <c:v>25</c:v>
                </c:pt>
                <c:pt idx="346">
                  <c:v>30</c:v>
                </c:pt>
                <c:pt idx="347">
                  <c:v>17</c:v>
                </c:pt>
                <c:pt idx="348">
                  <c:v>22</c:v>
                </c:pt>
                <c:pt idx="349">
                  <c:v>8</c:v>
                </c:pt>
                <c:pt idx="350">
                  <c:v>6</c:v>
                </c:pt>
                <c:pt idx="351">
                  <c:v>8</c:v>
                </c:pt>
                <c:pt idx="352">
                  <c:v>9</c:v>
                </c:pt>
                <c:pt idx="353">
                  <c:v>7</c:v>
                </c:pt>
                <c:pt idx="354">
                  <c:v>28</c:v>
                </c:pt>
                <c:pt idx="355">
                  <c:v>18</c:v>
                </c:pt>
                <c:pt idx="356">
                  <c:v>16</c:v>
                </c:pt>
                <c:pt idx="357">
                  <c:v>19</c:v>
                </c:pt>
                <c:pt idx="358">
                  <c:v>19</c:v>
                </c:pt>
                <c:pt idx="359">
                  <c:v>18</c:v>
                </c:pt>
                <c:pt idx="360">
                  <c:v>7</c:v>
                </c:pt>
                <c:pt idx="361">
                  <c:v>18</c:v>
                </c:pt>
                <c:pt idx="362">
                  <c:v>17</c:v>
                </c:pt>
                <c:pt idx="363">
                  <c:v>15</c:v>
                </c:pt>
                <c:pt idx="364">
                  <c:v>4</c:v>
                </c:pt>
                <c:pt idx="365">
                  <c:v>26</c:v>
                </c:pt>
                <c:pt idx="366">
                  <c:v>10</c:v>
                </c:pt>
                <c:pt idx="367">
                  <c:v>9</c:v>
                </c:pt>
                <c:pt idx="368">
                  <c:v>9</c:v>
                </c:pt>
                <c:pt idx="369">
                  <c:v>15</c:v>
                </c:pt>
              </c:numCache>
            </c:numRef>
          </c:xVal>
          <c:yVal>
            <c:numRef>
              <c:f>'sample and accuracy'!$D$2:$D$371</c:f>
              <c:numCache>
                <c:formatCode>g/"通""用""格""式"</c:formatCode>
                <c:ptCount val="370"/>
                <c:pt idx="0">
                  <c:v>0.12401699736600012</c:v>
                </c:pt>
                <c:pt idx="1">
                  <c:v>0.24040388412300037</c:v>
                </c:pt>
                <c:pt idx="2">
                  <c:v>0.14710874265599999</c:v>
                </c:pt>
                <c:pt idx="3">
                  <c:v>0.11711924598300023</c:v>
                </c:pt>
                <c:pt idx="4">
                  <c:v>0.18698477695200025</c:v>
                </c:pt>
                <c:pt idx="5">
                  <c:v>8.1697452451700028E-2</c:v>
                </c:pt>
                <c:pt idx="6">
                  <c:v>-3.7067617558000102E-2</c:v>
                </c:pt>
                <c:pt idx="7">
                  <c:v>0.13986847200999999</c:v>
                </c:pt>
                <c:pt idx="8">
                  <c:v>0.10310295855800013</c:v>
                </c:pt>
                <c:pt idx="9">
                  <c:v>0.12909976518399999</c:v>
                </c:pt>
                <c:pt idx="10">
                  <c:v>8.3208571109200047E-2</c:v>
                </c:pt>
                <c:pt idx="11">
                  <c:v>5.4106564914300171E-3</c:v>
                </c:pt>
                <c:pt idx="12">
                  <c:v>9.0716221614099993E-2</c:v>
                </c:pt>
                <c:pt idx="13">
                  <c:v>6.1384869207000002E-2</c:v>
                </c:pt>
                <c:pt idx="14">
                  <c:v>0.26178737132399998</c:v>
                </c:pt>
                <c:pt idx="15">
                  <c:v>0.17834893126800028</c:v>
                </c:pt>
                <c:pt idx="16">
                  <c:v>0.21604238068800047</c:v>
                </c:pt>
                <c:pt idx="17">
                  <c:v>0.14243994237700053</c:v>
                </c:pt>
                <c:pt idx="18">
                  <c:v>0.18469342372399999</c:v>
                </c:pt>
                <c:pt idx="19">
                  <c:v>-0.11702637494400017</c:v>
                </c:pt>
                <c:pt idx="20">
                  <c:v>0.11524860273400002</c:v>
                </c:pt>
                <c:pt idx="21">
                  <c:v>0.23692319639900028</c:v>
                </c:pt>
                <c:pt idx="22">
                  <c:v>0.16866765631</c:v>
                </c:pt>
                <c:pt idx="23">
                  <c:v>0.25120542911299976</c:v>
                </c:pt>
                <c:pt idx="24">
                  <c:v>0.14841906707700056</c:v>
                </c:pt>
                <c:pt idx="25">
                  <c:v>0.23775187493899988</c:v>
                </c:pt>
                <c:pt idx="26">
                  <c:v>3.3947502746400002E-2</c:v>
                </c:pt>
                <c:pt idx="27">
                  <c:v>2.3572757968099999E-2</c:v>
                </c:pt>
                <c:pt idx="28">
                  <c:v>0.25747135394600001</c:v>
                </c:pt>
                <c:pt idx="29">
                  <c:v>1.9239113560000022E-3</c:v>
                </c:pt>
                <c:pt idx="30">
                  <c:v>0.15510484180200043</c:v>
                </c:pt>
                <c:pt idx="31">
                  <c:v>7.7681849102900005E-2</c:v>
                </c:pt>
                <c:pt idx="32">
                  <c:v>8.4501523848700022E-2</c:v>
                </c:pt>
                <c:pt idx="33">
                  <c:v>8.0779049111200207E-2</c:v>
                </c:pt>
                <c:pt idx="34">
                  <c:v>0.193391586468</c:v>
                </c:pt>
                <c:pt idx="35">
                  <c:v>0.14220313862100031</c:v>
                </c:pt>
                <c:pt idx="36">
                  <c:v>0.15622221657100044</c:v>
                </c:pt>
                <c:pt idx="37">
                  <c:v>0.19113413389800021</c:v>
                </c:pt>
                <c:pt idx="38">
                  <c:v>0.21024246496800028</c:v>
                </c:pt>
                <c:pt idx="39">
                  <c:v>0.127993529809</c:v>
                </c:pt>
                <c:pt idx="40">
                  <c:v>0.15900910547400043</c:v>
                </c:pt>
                <c:pt idx="41">
                  <c:v>0.28846779736400113</c:v>
                </c:pt>
                <c:pt idx="42">
                  <c:v>0.21648689000400037</c:v>
                </c:pt>
                <c:pt idx="43">
                  <c:v>0.14044824154200078</c:v>
                </c:pt>
                <c:pt idx="44">
                  <c:v>5.5950776982200003E-2</c:v>
                </c:pt>
                <c:pt idx="45">
                  <c:v>0.23067229374100001</c:v>
                </c:pt>
                <c:pt idx="46">
                  <c:v>-0.96364340580700003</c:v>
                </c:pt>
                <c:pt idx="47">
                  <c:v>0.21712410033000001</c:v>
                </c:pt>
                <c:pt idx="48">
                  <c:v>4.7264567537000014E-2</c:v>
                </c:pt>
                <c:pt idx="49">
                  <c:v>-0.12445698907200002</c:v>
                </c:pt>
                <c:pt idx="50">
                  <c:v>0.22142620237700028</c:v>
                </c:pt>
                <c:pt idx="51">
                  <c:v>4.0199383837600078E-2</c:v>
                </c:pt>
                <c:pt idx="52">
                  <c:v>3.5463547522600093E-3</c:v>
                </c:pt>
                <c:pt idx="53">
                  <c:v>0.39927602622500064</c:v>
                </c:pt>
                <c:pt idx="54">
                  <c:v>0.16731249931500028</c:v>
                </c:pt>
                <c:pt idx="55">
                  <c:v>0.147777541979</c:v>
                </c:pt>
                <c:pt idx="56">
                  <c:v>-8.0589429218300007E-3</c:v>
                </c:pt>
                <c:pt idx="57">
                  <c:v>0.10759536368500013</c:v>
                </c:pt>
                <c:pt idx="58">
                  <c:v>0.26552876664199998</c:v>
                </c:pt>
                <c:pt idx="59">
                  <c:v>0.19138910764100001</c:v>
                </c:pt>
                <c:pt idx="60">
                  <c:v>0.10300650631600013</c:v>
                </c:pt>
                <c:pt idx="61">
                  <c:v>0.179194118905</c:v>
                </c:pt>
                <c:pt idx="62">
                  <c:v>0.10430257601100013</c:v>
                </c:pt>
                <c:pt idx="63">
                  <c:v>0.19737770403299998</c:v>
                </c:pt>
                <c:pt idx="64">
                  <c:v>7.9408209529400031E-2</c:v>
                </c:pt>
                <c:pt idx="65">
                  <c:v>0.26448606105100075</c:v>
                </c:pt>
                <c:pt idx="66">
                  <c:v>0.18277573264700031</c:v>
                </c:pt>
                <c:pt idx="67">
                  <c:v>0.15269110077000031</c:v>
                </c:pt>
                <c:pt idx="68">
                  <c:v>0.17931967475300001</c:v>
                </c:pt>
                <c:pt idx="69">
                  <c:v>0.23655493068000025</c:v>
                </c:pt>
                <c:pt idx="70">
                  <c:v>0.39051683178600094</c:v>
                </c:pt>
                <c:pt idx="71">
                  <c:v>6.3353715627200019E-2</c:v>
                </c:pt>
                <c:pt idx="72">
                  <c:v>0.203881833608</c:v>
                </c:pt>
                <c:pt idx="73">
                  <c:v>0.20163918246600043</c:v>
                </c:pt>
                <c:pt idx="74">
                  <c:v>0.26175161284699944</c:v>
                </c:pt>
                <c:pt idx="75">
                  <c:v>4.3898858199799919E-2</c:v>
                </c:pt>
                <c:pt idx="76">
                  <c:v>2.7933308642900084E-2</c:v>
                </c:pt>
                <c:pt idx="77">
                  <c:v>0.28885945841900001</c:v>
                </c:pt>
                <c:pt idx="78">
                  <c:v>0.25251439274600002</c:v>
                </c:pt>
                <c:pt idx="79">
                  <c:v>9.9867118690800047E-2</c:v>
                </c:pt>
                <c:pt idx="80">
                  <c:v>0.20689790015600032</c:v>
                </c:pt>
                <c:pt idx="81">
                  <c:v>0.18467842805500001</c:v>
                </c:pt>
                <c:pt idx="82">
                  <c:v>0.40975194385399999</c:v>
                </c:pt>
                <c:pt idx="83">
                  <c:v>2.5948944555300002E-2</c:v>
                </c:pt>
                <c:pt idx="84">
                  <c:v>0.12691121325999999</c:v>
                </c:pt>
                <c:pt idx="85">
                  <c:v>0.15533069790099999</c:v>
                </c:pt>
                <c:pt idx="86">
                  <c:v>0.25276777181600002</c:v>
                </c:pt>
                <c:pt idx="87">
                  <c:v>0.37573376542499998</c:v>
                </c:pt>
                <c:pt idx="88">
                  <c:v>0.21617182478899988</c:v>
                </c:pt>
                <c:pt idx="89">
                  <c:v>6.3437525742299994E-2</c:v>
                </c:pt>
                <c:pt idx="90">
                  <c:v>0.165394545605</c:v>
                </c:pt>
                <c:pt idx="91">
                  <c:v>5.8601071983599998E-2</c:v>
                </c:pt>
                <c:pt idx="92">
                  <c:v>0.18279305984600053</c:v>
                </c:pt>
                <c:pt idx="93">
                  <c:v>0.10238310854800002</c:v>
                </c:pt>
                <c:pt idx="94">
                  <c:v>8.6665870350400326E-2</c:v>
                </c:pt>
                <c:pt idx="95">
                  <c:v>0.36305514094399999</c:v>
                </c:pt>
                <c:pt idx="96">
                  <c:v>0.26432514593500056</c:v>
                </c:pt>
                <c:pt idx="97">
                  <c:v>0.39207410632600087</c:v>
                </c:pt>
                <c:pt idx="98">
                  <c:v>0.23351721567900025</c:v>
                </c:pt>
                <c:pt idx="99">
                  <c:v>0.35690815594199998</c:v>
                </c:pt>
                <c:pt idx="100">
                  <c:v>9.7978936950100015E-2</c:v>
                </c:pt>
                <c:pt idx="101">
                  <c:v>8.4267261903200025E-2</c:v>
                </c:pt>
                <c:pt idx="102">
                  <c:v>0.15167997727399987</c:v>
                </c:pt>
                <c:pt idx="103">
                  <c:v>0.331700997138001</c:v>
                </c:pt>
                <c:pt idx="104">
                  <c:v>0.20259725097700038</c:v>
                </c:pt>
                <c:pt idx="105">
                  <c:v>-1.14151945E-2</c:v>
                </c:pt>
                <c:pt idx="106">
                  <c:v>0.17085175014000001</c:v>
                </c:pt>
                <c:pt idx="107">
                  <c:v>0.18752772047300001</c:v>
                </c:pt>
                <c:pt idx="108">
                  <c:v>0.27160733976599999</c:v>
                </c:pt>
                <c:pt idx="109">
                  <c:v>4.2320988127700014E-2</c:v>
                </c:pt>
                <c:pt idx="110">
                  <c:v>-0.4506698851980005</c:v>
                </c:pt>
                <c:pt idx="111">
                  <c:v>9.9410465071400222E-2</c:v>
                </c:pt>
                <c:pt idx="112">
                  <c:v>2.9085092847900038E-2</c:v>
                </c:pt>
                <c:pt idx="113">
                  <c:v>8.2414353462899992E-2</c:v>
                </c:pt>
                <c:pt idx="114">
                  <c:v>0.24109309624500028</c:v>
                </c:pt>
                <c:pt idx="115">
                  <c:v>7.6862146704599996E-2</c:v>
                </c:pt>
                <c:pt idx="116">
                  <c:v>0.10064586297900002</c:v>
                </c:pt>
                <c:pt idx="117">
                  <c:v>0.11543230356</c:v>
                </c:pt>
                <c:pt idx="118">
                  <c:v>0.17611440754900037</c:v>
                </c:pt>
                <c:pt idx="119">
                  <c:v>0.23783923378400032</c:v>
                </c:pt>
                <c:pt idx="120">
                  <c:v>0.22537373939899988</c:v>
                </c:pt>
                <c:pt idx="121">
                  <c:v>0.25650231936000056</c:v>
                </c:pt>
                <c:pt idx="122">
                  <c:v>0.34211859057799998</c:v>
                </c:pt>
                <c:pt idx="123">
                  <c:v>0.31594991207899997</c:v>
                </c:pt>
                <c:pt idx="124">
                  <c:v>0.24460768801100025</c:v>
                </c:pt>
                <c:pt idx="125">
                  <c:v>0.28249041666399999</c:v>
                </c:pt>
                <c:pt idx="126">
                  <c:v>5.1854742843799977E-2</c:v>
                </c:pt>
                <c:pt idx="127">
                  <c:v>0.30214618709000063</c:v>
                </c:pt>
                <c:pt idx="128">
                  <c:v>0.19161280941200001</c:v>
                </c:pt>
                <c:pt idx="129">
                  <c:v>0.26916849637200063</c:v>
                </c:pt>
                <c:pt idx="130">
                  <c:v>5.1800572168199908E-2</c:v>
                </c:pt>
                <c:pt idx="131">
                  <c:v>0.107480566749</c:v>
                </c:pt>
                <c:pt idx="132">
                  <c:v>0.32979932398300038</c:v>
                </c:pt>
                <c:pt idx="133">
                  <c:v>0.13527484753800001</c:v>
                </c:pt>
                <c:pt idx="134">
                  <c:v>0.21026351688400025</c:v>
                </c:pt>
                <c:pt idx="135">
                  <c:v>0.19190804011300028</c:v>
                </c:pt>
                <c:pt idx="136">
                  <c:v>0.36948001800500063</c:v>
                </c:pt>
                <c:pt idx="137">
                  <c:v>0.10507416027300023</c:v>
                </c:pt>
                <c:pt idx="138">
                  <c:v>0.18594043515000078</c:v>
                </c:pt>
                <c:pt idx="139">
                  <c:v>5.0210172516999919E-2</c:v>
                </c:pt>
                <c:pt idx="140">
                  <c:v>0.14185500009700028</c:v>
                </c:pt>
                <c:pt idx="141">
                  <c:v>8.0709869062400241E-2</c:v>
                </c:pt>
                <c:pt idx="142">
                  <c:v>0.14391180876800028</c:v>
                </c:pt>
                <c:pt idx="143">
                  <c:v>0.458088152591</c:v>
                </c:pt>
                <c:pt idx="144">
                  <c:v>7.763887305430002E-2</c:v>
                </c:pt>
                <c:pt idx="145">
                  <c:v>0.12362837901600014</c:v>
                </c:pt>
                <c:pt idx="146">
                  <c:v>1.0987027285600027E-3</c:v>
                </c:pt>
                <c:pt idx="147">
                  <c:v>9.4217654470900011E-2</c:v>
                </c:pt>
                <c:pt idx="148">
                  <c:v>3.2907011996300001E-2</c:v>
                </c:pt>
                <c:pt idx="149">
                  <c:v>0.30958748094300087</c:v>
                </c:pt>
                <c:pt idx="150">
                  <c:v>0.11313072114300014</c:v>
                </c:pt>
                <c:pt idx="151">
                  <c:v>0.39168286169300143</c:v>
                </c:pt>
                <c:pt idx="152">
                  <c:v>0.13525851471</c:v>
                </c:pt>
                <c:pt idx="153">
                  <c:v>0.20213966391899987</c:v>
                </c:pt>
                <c:pt idx="154">
                  <c:v>6.3418937183100113E-2</c:v>
                </c:pt>
                <c:pt idx="155">
                  <c:v>7.7758157857300142E-2</c:v>
                </c:pt>
                <c:pt idx="156">
                  <c:v>0.35113976646</c:v>
                </c:pt>
                <c:pt idx="157">
                  <c:v>0.28636941519200088</c:v>
                </c:pt>
                <c:pt idx="158">
                  <c:v>0.22745426391099999</c:v>
                </c:pt>
                <c:pt idx="159">
                  <c:v>2.0693848593800055E-2</c:v>
                </c:pt>
                <c:pt idx="160">
                  <c:v>4.1484408147699985E-2</c:v>
                </c:pt>
                <c:pt idx="161">
                  <c:v>0.15047773613600043</c:v>
                </c:pt>
                <c:pt idx="162">
                  <c:v>0.28670711935100002</c:v>
                </c:pt>
                <c:pt idx="163">
                  <c:v>1.8000320120000021E-3</c:v>
                </c:pt>
                <c:pt idx="164">
                  <c:v>0.40967626914400118</c:v>
                </c:pt>
                <c:pt idx="165">
                  <c:v>0.114758062168</c:v>
                </c:pt>
                <c:pt idx="166">
                  <c:v>0.25521003287299993</c:v>
                </c:pt>
                <c:pt idx="167">
                  <c:v>0.1234056784590002</c:v>
                </c:pt>
                <c:pt idx="168">
                  <c:v>0.32910837487600075</c:v>
                </c:pt>
                <c:pt idx="169">
                  <c:v>0.18939073509500037</c:v>
                </c:pt>
                <c:pt idx="170">
                  <c:v>0.22972755975199999</c:v>
                </c:pt>
                <c:pt idx="171">
                  <c:v>0.19534146104500025</c:v>
                </c:pt>
                <c:pt idx="172">
                  <c:v>0.30341881346500094</c:v>
                </c:pt>
                <c:pt idx="173">
                  <c:v>0.10084764463699999</c:v>
                </c:pt>
                <c:pt idx="174">
                  <c:v>0.34031031892800057</c:v>
                </c:pt>
                <c:pt idx="175">
                  <c:v>0.43679538016000002</c:v>
                </c:pt>
                <c:pt idx="176">
                  <c:v>0.1089070709410002</c:v>
                </c:pt>
                <c:pt idx="177">
                  <c:v>0.56385506807200003</c:v>
                </c:pt>
                <c:pt idx="178">
                  <c:v>0.2723808755440012</c:v>
                </c:pt>
                <c:pt idx="179">
                  <c:v>0.21564871369399999</c:v>
                </c:pt>
                <c:pt idx="180">
                  <c:v>0.26696067438800075</c:v>
                </c:pt>
                <c:pt idx="181">
                  <c:v>0.14036663344000028</c:v>
                </c:pt>
                <c:pt idx="182">
                  <c:v>0.16224488846400031</c:v>
                </c:pt>
                <c:pt idx="183">
                  <c:v>4.7314621564200125E-2</c:v>
                </c:pt>
                <c:pt idx="184">
                  <c:v>0.36741241319200113</c:v>
                </c:pt>
                <c:pt idx="185">
                  <c:v>0.31425465967400062</c:v>
                </c:pt>
                <c:pt idx="186">
                  <c:v>1.6724971524300001E-2</c:v>
                </c:pt>
                <c:pt idx="187">
                  <c:v>-1.2919821307800039E-3</c:v>
                </c:pt>
                <c:pt idx="188">
                  <c:v>1.2859795822E-2</c:v>
                </c:pt>
                <c:pt idx="189">
                  <c:v>0.14803129153400044</c:v>
                </c:pt>
                <c:pt idx="190">
                  <c:v>0.43896331462900057</c:v>
                </c:pt>
                <c:pt idx="191">
                  <c:v>0.62044150617600125</c:v>
                </c:pt>
                <c:pt idx="192">
                  <c:v>0.21733910658400044</c:v>
                </c:pt>
                <c:pt idx="193">
                  <c:v>0.13420910604899999</c:v>
                </c:pt>
                <c:pt idx="194">
                  <c:v>0.20712696109299999</c:v>
                </c:pt>
                <c:pt idx="195">
                  <c:v>0.38057993460200062</c:v>
                </c:pt>
                <c:pt idx="196">
                  <c:v>0.38075023556299997</c:v>
                </c:pt>
                <c:pt idx="197">
                  <c:v>0.29535703505900063</c:v>
                </c:pt>
                <c:pt idx="198">
                  <c:v>0.29996802971000075</c:v>
                </c:pt>
                <c:pt idx="199">
                  <c:v>0.49097846903200143</c:v>
                </c:pt>
                <c:pt idx="200">
                  <c:v>0.12728196458900001</c:v>
                </c:pt>
                <c:pt idx="201">
                  <c:v>0.12302619137400014</c:v>
                </c:pt>
                <c:pt idx="202">
                  <c:v>0.10851038646900002</c:v>
                </c:pt>
                <c:pt idx="203">
                  <c:v>0.27959739892699975</c:v>
                </c:pt>
                <c:pt idx="204">
                  <c:v>2.8179683762099998E-2</c:v>
                </c:pt>
                <c:pt idx="205">
                  <c:v>0.342731825027</c:v>
                </c:pt>
                <c:pt idx="206">
                  <c:v>0.21085900179300004</c:v>
                </c:pt>
                <c:pt idx="207">
                  <c:v>0.49187524936100063</c:v>
                </c:pt>
                <c:pt idx="208">
                  <c:v>0.17082714786800021</c:v>
                </c:pt>
                <c:pt idx="209">
                  <c:v>2.6026881130999987E-2</c:v>
                </c:pt>
                <c:pt idx="210">
                  <c:v>0.21840825668700056</c:v>
                </c:pt>
                <c:pt idx="211">
                  <c:v>8.10619374256E-2</c:v>
                </c:pt>
                <c:pt idx="212">
                  <c:v>0.23771444132700056</c:v>
                </c:pt>
                <c:pt idx="213">
                  <c:v>-3.6805794937100005E-2</c:v>
                </c:pt>
                <c:pt idx="214">
                  <c:v>0.11893362120700014</c:v>
                </c:pt>
                <c:pt idx="215">
                  <c:v>6.2481286700999998E-2</c:v>
                </c:pt>
                <c:pt idx="216">
                  <c:v>6.0840686595199998E-2</c:v>
                </c:pt>
                <c:pt idx="217">
                  <c:v>0.27012485402899999</c:v>
                </c:pt>
                <c:pt idx="218">
                  <c:v>0.17519979648200032</c:v>
                </c:pt>
                <c:pt idx="219">
                  <c:v>-2.0603827901400043E-2</c:v>
                </c:pt>
                <c:pt idx="220">
                  <c:v>0.26964393570200001</c:v>
                </c:pt>
                <c:pt idx="221">
                  <c:v>7.7683346795399955E-2</c:v>
                </c:pt>
                <c:pt idx="222">
                  <c:v>0.25764988244099979</c:v>
                </c:pt>
                <c:pt idx="223">
                  <c:v>0.2195083498660006</c:v>
                </c:pt>
                <c:pt idx="224">
                  <c:v>5.398564181920011E-3</c:v>
                </c:pt>
                <c:pt idx="225">
                  <c:v>0.11111524643800023</c:v>
                </c:pt>
                <c:pt idx="226">
                  <c:v>0.13378298465899999</c:v>
                </c:pt>
                <c:pt idx="227">
                  <c:v>7.5362352959000151E-2</c:v>
                </c:pt>
                <c:pt idx="228">
                  <c:v>0.16039667555100001</c:v>
                </c:pt>
                <c:pt idx="229">
                  <c:v>9.0147078681200046E-2</c:v>
                </c:pt>
                <c:pt idx="230">
                  <c:v>0.19553580446200028</c:v>
                </c:pt>
                <c:pt idx="231">
                  <c:v>0.20904519610800038</c:v>
                </c:pt>
                <c:pt idx="232">
                  <c:v>4.9199198674399945E-2</c:v>
                </c:pt>
                <c:pt idx="233">
                  <c:v>0.24591694861600047</c:v>
                </c:pt>
                <c:pt idx="234">
                  <c:v>-2.8396120966699998E-2</c:v>
                </c:pt>
                <c:pt idx="235">
                  <c:v>5.5357317535700092E-2</c:v>
                </c:pt>
                <c:pt idx="236">
                  <c:v>3.0261434386599999E-2</c:v>
                </c:pt>
                <c:pt idx="237">
                  <c:v>0.19114089319100028</c:v>
                </c:pt>
                <c:pt idx="238">
                  <c:v>0.17301363283500032</c:v>
                </c:pt>
                <c:pt idx="239">
                  <c:v>0.34899866617800063</c:v>
                </c:pt>
                <c:pt idx="240">
                  <c:v>7.6388627412200122E-2</c:v>
                </c:pt>
                <c:pt idx="241">
                  <c:v>8.7617351527000023E-2</c:v>
                </c:pt>
                <c:pt idx="242">
                  <c:v>0.100648213764</c:v>
                </c:pt>
                <c:pt idx="243">
                  <c:v>0.18681254901200031</c:v>
                </c:pt>
                <c:pt idx="244">
                  <c:v>0.33662869727600125</c:v>
                </c:pt>
                <c:pt idx="245">
                  <c:v>0.18628851675600028</c:v>
                </c:pt>
                <c:pt idx="246">
                  <c:v>0.17448019644800028</c:v>
                </c:pt>
                <c:pt idx="247">
                  <c:v>0.15432610357700047</c:v>
                </c:pt>
                <c:pt idx="248">
                  <c:v>0.17311596820399988</c:v>
                </c:pt>
                <c:pt idx="249">
                  <c:v>0.20308419909500028</c:v>
                </c:pt>
                <c:pt idx="250">
                  <c:v>6.011721106740011E-2</c:v>
                </c:pt>
                <c:pt idx="251">
                  <c:v>0.14992331937300021</c:v>
                </c:pt>
                <c:pt idx="252">
                  <c:v>0.32588660175400186</c:v>
                </c:pt>
                <c:pt idx="253">
                  <c:v>0.51222762109300002</c:v>
                </c:pt>
                <c:pt idx="254">
                  <c:v>7.4901653820500208E-4</c:v>
                </c:pt>
                <c:pt idx="255">
                  <c:v>0.55274278010400002</c:v>
                </c:pt>
                <c:pt idx="256">
                  <c:v>0.25579956009299976</c:v>
                </c:pt>
                <c:pt idx="257">
                  <c:v>0.124171890593</c:v>
                </c:pt>
                <c:pt idx="258">
                  <c:v>0.10624583166100014</c:v>
                </c:pt>
                <c:pt idx="259">
                  <c:v>0.285833617511</c:v>
                </c:pt>
                <c:pt idx="260">
                  <c:v>-8.8967714453199995E-2</c:v>
                </c:pt>
                <c:pt idx="261">
                  <c:v>0.28686377422500076</c:v>
                </c:pt>
                <c:pt idx="262">
                  <c:v>0.14637788350700037</c:v>
                </c:pt>
                <c:pt idx="263">
                  <c:v>0.14142843843000047</c:v>
                </c:pt>
                <c:pt idx="264">
                  <c:v>1.02158349039E-2</c:v>
                </c:pt>
                <c:pt idx="265">
                  <c:v>4.4390678555500149E-2</c:v>
                </c:pt>
                <c:pt idx="266">
                  <c:v>5.4494827683399999E-2</c:v>
                </c:pt>
                <c:pt idx="267">
                  <c:v>0.13599190196100028</c:v>
                </c:pt>
                <c:pt idx="268">
                  <c:v>0.10884670743100024</c:v>
                </c:pt>
                <c:pt idx="269">
                  <c:v>3.4829551312099999E-2</c:v>
                </c:pt>
                <c:pt idx="270">
                  <c:v>5.2987196778799976E-2</c:v>
                </c:pt>
                <c:pt idx="271">
                  <c:v>4.6947306686799847E-2</c:v>
                </c:pt>
                <c:pt idx="272">
                  <c:v>0.25869710437400001</c:v>
                </c:pt>
                <c:pt idx="273">
                  <c:v>0.15317719819000028</c:v>
                </c:pt>
                <c:pt idx="274">
                  <c:v>0.166138734674</c:v>
                </c:pt>
                <c:pt idx="275">
                  <c:v>0.18988678311600043</c:v>
                </c:pt>
                <c:pt idx="276">
                  <c:v>0.25289488973100038</c:v>
                </c:pt>
                <c:pt idx="277">
                  <c:v>0.22581064686700028</c:v>
                </c:pt>
                <c:pt idx="278">
                  <c:v>0.18948793507600056</c:v>
                </c:pt>
                <c:pt idx="279">
                  <c:v>0.18781339473100056</c:v>
                </c:pt>
                <c:pt idx="280">
                  <c:v>0.14455043544700047</c:v>
                </c:pt>
                <c:pt idx="281">
                  <c:v>0.44539291158299998</c:v>
                </c:pt>
                <c:pt idx="282">
                  <c:v>0.15897463188400043</c:v>
                </c:pt>
                <c:pt idx="283">
                  <c:v>0.45931582154400064</c:v>
                </c:pt>
                <c:pt idx="284">
                  <c:v>0.13489274354100031</c:v>
                </c:pt>
                <c:pt idx="285">
                  <c:v>0.40842908347200063</c:v>
                </c:pt>
                <c:pt idx="286">
                  <c:v>0.25890185948799999</c:v>
                </c:pt>
                <c:pt idx="287">
                  <c:v>0.13054515620000001</c:v>
                </c:pt>
                <c:pt idx="288">
                  <c:v>0.2508216909330005</c:v>
                </c:pt>
                <c:pt idx="289">
                  <c:v>0.21216940352900043</c:v>
                </c:pt>
                <c:pt idx="290">
                  <c:v>0.25697116919000063</c:v>
                </c:pt>
                <c:pt idx="291">
                  <c:v>0.22000105154700028</c:v>
                </c:pt>
                <c:pt idx="292">
                  <c:v>0.20194678169500044</c:v>
                </c:pt>
                <c:pt idx="293">
                  <c:v>0.109218353869</c:v>
                </c:pt>
                <c:pt idx="294">
                  <c:v>0.11667324570100024</c:v>
                </c:pt>
                <c:pt idx="295">
                  <c:v>0.20546841591100037</c:v>
                </c:pt>
                <c:pt idx="296">
                  <c:v>6.9163314091999994E-2</c:v>
                </c:pt>
                <c:pt idx="297">
                  <c:v>0.15888603096800025</c:v>
                </c:pt>
                <c:pt idx="298">
                  <c:v>0.14559329808100044</c:v>
                </c:pt>
                <c:pt idx="299">
                  <c:v>4.9460811952900183E-2</c:v>
                </c:pt>
                <c:pt idx="300">
                  <c:v>0.38203949122000086</c:v>
                </c:pt>
                <c:pt idx="301">
                  <c:v>0.31521192149000032</c:v>
                </c:pt>
                <c:pt idx="302">
                  <c:v>0.13313508208399999</c:v>
                </c:pt>
                <c:pt idx="303">
                  <c:v>0.21852951389100031</c:v>
                </c:pt>
                <c:pt idx="304">
                  <c:v>0.10659987705700009</c:v>
                </c:pt>
                <c:pt idx="305">
                  <c:v>0.11655999713899998</c:v>
                </c:pt>
                <c:pt idx="306">
                  <c:v>0.37789233541900064</c:v>
                </c:pt>
                <c:pt idx="307">
                  <c:v>4.4776658767299977E-2</c:v>
                </c:pt>
                <c:pt idx="308">
                  <c:v>5.1382021920800172E-2</c:v>
                </c:pt>
                <c:pt idx="309">
                  <c:v>0.13704575789000031</c:v>
                </c:pt>
                <c:pt idx="310">
                  <c:v>5.4864560989300107E-2</c:v>
                </c:pt>
                <c:pt idx="311">
                  <c:v>0.11715575116900002</c:v>
                </c:pt>
                <c:pt idx="312">
                  <c:v>0.17828888120000028</c:v>
                </c:pt>
                <c:pt idx="313">
                  <c:v>0.29583273831600032</c:v>
                </c:pt>
                <c:pt idx="314">
                  <c:v>6.6215202900099995E-2</c:v>
                </c:pt>
                <c:pt idx="315">
                  <c:v>0.26103905389799975</c:v>
                </c:pt>
                <c:pt idx="316">
                  <c:v>0.22576663377000028</c:v>
                </c:pt>
                <c:pt idx="317">
                  <c:v>0.22757617724599988</c:v>
                </c:pt>
                <c:pt idx="318">
                  <c:v>0.18993497701700043</c:v>
                </c:pt>
                <c:pt idx="319">
                  <c:v>5.7036838107100078E-2</c:v>
                </c:pt>
                <c:pt idx="320">
                  <c:v>0.14686273106800021</c:v>
                </c:pt>
                <c:pt idx="321">
                  <c:v>0.13522778536800001</c:v>
                </c:pt>
                <c:pt idx="322">
                  <c:v>0.2117113327120006</c:v>
                </c:pt>
                <c:pt idx="323">
                  <c:v>0.34169688106100032</c:v>
                </c:pt>
                <c:pt idx="324">
                  <c:v>0.18535340096200031</c:v>
                </c:pt>
                <c:pt idx="325">
                  <c:v>-7.56182062795E-2</c:v>
                </c:pt>
                <c:pt idx="326">
                  <c:v>0.19137529103500001</c:v>
                </c:pt>
                <c:pt idx="327">
                  <c:v>9.7558229734700068E-3</c:v>
                </c:pt>
                <c:pt idx="328">
                  <c:v>3.5295225034300014E-2</c:v>
                </c:pt>
                <c:pt idx="329">
                  <c:v>0.17001513969500037</c:v>
                </c:pt>
                <c:pt idx="330">
                  <c:v>0.16953360448300001</c:v>
                </c:pt>
                <c:pt idx="331">
                  <c:v>0.47458211849199999</c:v>
                </c:pt>
                <c:pt idx="332">
                  <c:v>4.3730097443300114E-2</c:v>
                </c:pt>
                <c:pt idx="333">
                  <c:v>0.12650019969500001</c:v>
                </c:pt>
                <c:pt idx="334">
                  <c:v>0.21075862363699999</c:v>
                </c:pt>
                <c:pt idx="335">
                  <c:v>0.14957327619399999</c:v>
                </c:pt>
                <c:pt idx="336">
                  <c:v>0.26385217967900088</c:v>
                </c:pt>
                <c:pt idx="337">
                  <c:v>-5.6882459312700022E-2</c:v>
                </c:pt>
                <c:pt idx="338">
                  <c:v>0.33759219883000063</c:v>
                </c:pt>
                <c:pt idx="339">
                  <c:v>0.35780329375100056</c:v>
                </c:pt>
                <c:pt idx="340">
                  <c:v>-0.3676319319370005</c:v>
                </c:pt>
                <c:pt idx="341">
                  <c:v>6.2883117166800021E-2</c:v>
                </c:pt>
                <c:pt idx="342">
                  <c:v>0.185474710663</c:v>
                </c:pt>
                <c:pt idx="343">
                  <c:v>0.231422371223</c:v>
                </c:pt>
                <c:pt idx="344">
                  <c:v>0.14879493179100056</c:v>
                </c:pt>
                <c:pt idx="345">
                  <c:v>0.11235629745</c:v>
                </c:pt>
                <c:pt idx="346">
                  <c:v>0.20772064547999999</c:v>
                </c:pt>
                <c:pt idx="347">
                  <c:v>0.29830225125800075</c:v>
                </c:pt>
                <c:pt idx="348">
                  <c:v>0.34296425151200038</c:v>
                </c:pt>
                <c:pt idx="349">
                  <c:v>2.9657345928400074E-2</c:v>
                </c:pt>
                <c:pt idx="350">
                  <c:v>2.1011560548000012E-2</c:v>
                </c:pt>
                <c:pt idx="351">
                  <c:v>0.23484113881700053</c:v>
                </c:pt>
                <c:pt idx="352">
                  <c:v>0.11456532436100014</c:v>
                </c:pt>
                <c:pt idx="353">
                  <c:v>1.9875368924700001E-2</c:v>
                </c:pt>
                <c:pt idx="354">
                  <c:v>0.16123673179800024</c:v>
                </c:pt>
                <c:pt idx="355">
                  <c:v>0.191852078482</c:v>
                </c:pt>
                <c:pt idx="356">
                  <c:v>-7.6460358158199999E-3</c:v>
                </c:pt>
                <c:pt idx="357">
                  <c:v>0.13878102348900001</c:v>
                </c:pt>
                <c:pt idx="358">
                  <c:v>4.8028716095900002E-2</c:v>
                </c:pt>
                <c:pt idx="359">
                  <c:v>0.44977539424000001</c:v>
                </c:pt>
                <c:pt idx="360">
                  <c:v>0.26269162545699926</c:v>
                </c:pt>
                <c:pt idx="361">
                  <c:v>0.13117918458300001</c:v>
                </c:pt>
                <c:pt idx="362">
                  <c:v>0.12882797408499988</c:v>
                </c:pt>
                <c:pt idx="363">
                  <c:v>0.13636884067899999</c:v>
                </c:pt>
                <c:pt idx="364">
                  <c:v>8.1972157505599996E-2</c:v>
                </c:pt>
                <c:pt idx="365">
                  <c:v>0.14478048515300043</c:v>
                </c:pt>
                <c:pt idx="366">
                  <c:v>-0.60450291418699997</c:v>
                </c:pt>
                <c:pt idx="367">
                  <c:v>0.12030436541099999</c:v>
                </c:pt>
                <c:pt idx="368">
                  <c:v>8.9200776363000028E-2</c:v>
                </c:pt>
                <c:pt idx="369">
                  <c:v>0.25908528162200056</c:v>
                </c:pt>
              </c:numCache>
            </c:numRef>
          </c:yVal>
          <c:smooth val="0"/>
        </c:ser>
        <c:dLbls>
          <c:showLegendKey val="0"/>
          <c:showVal val="0"/>
          <c:showCatName val="0"/>
          <c:showSerName val="0"/>
          <c:showPercent val="0"/>
          <c:showBubbleSize val="0"/>
        </c:dLbls>
        <c:axId val="220058464"/>
        <c:axId val="220059024"/>
      </c:scatterChart>
      <c:valAx>
        <c:axId val="220058464"/>
        <c:scaling>
          <c:orientation val="minMax"/>
        </c:scaling>
        <c:delete val="0"/>
        <c:axPos val="b"/>
        <c:majorGridlines>
          <c:spPr>
            <a:ln w="9525" cap="flat" cmpd="sng" algn="ctr">
              <a:solidFill>
                <a:schemeClr val="tx1">
                  <a:lumMod val="15000"/>
                  <a:lumOff val="85000"/>
                </a:schemeClr>
              </a:solidFill>
              <a:round/>
            </a:ln>
            <a:effectLst/>
          </c:spPr>
        </c:majorGridlines>
        <c:numFmt formatCode="g/&quot;通&quot;&quot;用&quot;&quot;格&quot;&quot;式&quot;"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0059024"/>
        <c:crosses val="autoZero"/>
        <c:crossBetween val="midCat"/>
      </c:valAx>
      <c:valAx>
        <c:axId val="220059024"/>
        <c:scaling>
          <c:orientation val="minMax"/>
        </c:scaling>
        <c:delete val="0"/>
        <c:axPos val="l"/>
        <c:majorGridlines>
          <c:spPr>
            <a:ln w="9525" cap="flat" cmpd="sng" algn="ctr">
              <a:solidFill>
                <a:schemeClr val="tx1">
                  <a:lumMod val="15000"/>
                  <a:lumOff val="85000"/>
                </a:schemeClr>
              </a:solidFill>
              <a:round/>
            </a:ln>
            <a:effectLst/>
          </c:spPr>
        </c:majorGridlines>
        <c:numFmt formatCode="g/&quot;通&quot;&quot;用&quot;&quot;格&quot;&quot;式&quot;"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0058464"/>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TW"/>
              <a:t>base</a:t>
            </a:r>
            <a:r>
              <a:rPr lang="en-US" altLang="zh-TW" baseline="0"/>
              <a:t>line error vs accuracy</a:t>
            </a:r>
          </a:p>
        </c:rich>
      </c:tx>
      <c:overlay val="0"/>
      <c:spPr>
        <a:noFill/>
        <a:ln>
          <a:noFill/>
        </a:ln>
        <a:effectLst/>
      </c:spPr>
    </c:title>
    <c:autoTitleDeleted val="0"/>
    <c:plotArea>
      <c:layout/>
      <c:scatterChart>
        <c:scatterStyle val="lineMarker"/>
        <c:varyColors val="0"/>
        <c:ser>
          <c:idx val="0"/>
          <c:order val="0"/>
          <c:spPr>
            <a:ln w="19050" cap="rnd">
              <a:noFill/>
              <a:round/>
            </a:ln>
            <a:effectLst/>
          </c:spPr>
          <c:marker>
            <c:symbol val="circle"/>
            <c:size val="5"/>
            <c:spPr>
              <a:solidFill>
                <a:schemeClr val="accent1"/>
              </a:solidFill>
              <a:ln w="9525">
                <a:solidFill>
                  <a:schemeClr val="accent1"/>
                </a:solidFill>
              </a:ln>
              <a:effectLst/>
            </c:spPr>
          </c:marker>
          <c:xVal>
            <c:numRef>
              <c:f>'sample and accuracy'!$J$2:$J$371</c:f>
              <c:numCache>
                <c:formatCode>g/"通""用""格""式"</c:formatCode>
                <c:ptCount val="370"/>
                <c:pt idx="0">
                  <c:v>0.22104208125399999</c:v>
                </c:pt>
                <c:pt idx="1">
                  <c:v>0.34919061368600002</c:v>
                </c:pt>
                <c:pt idx="2">
                  <c:v>0.26774696242700002</c:v>
                </c:pt>
                <c:pt idx="3">
                  <c:v>0.4085382032430005</c:v>
                </c:pt>
                <c:pt idx="4">
                  <c:v>0.23960149501300004</c:v>
                </c:pt>
                <c:pt idx="5">
                  <c:v>0.19501759563500001</c:v>
                </c:pt>
                <c:pt idx="6">
                  <c:v>0.14934641751500047</c:v>
                </c:pt>
                <c:pt idx="7">
                  <c:v>0.37177459750800063</c:v>
                </c:pt>
                <c:pt idx="8">
                  <c:v>0.27715327646999999</c:v>
                </c:pt>
                <c:pt idx="9">
                  <c:v>0.36600227173800087</c:v>
                </c:pt>
                <c:pt idx="10">
                  <c:v>0.29379597215499997</c:v>
                </c:pt>
                <c:pt idx="11">
                  <c:v>0.23866871447700028</c:v>
                </c:pt>
                <c:pt idx="12">
                  <c:v>0.31558039157100087</c:v>
                </c:pt>
                <c:pt idx="13">
                  <c:v>0.18726580809700047</c:v>
                </c:pt>
                <c:pt idx="14">
                  <c:v>0.27189399213200038</c:v>
                </c:pt>
                <c:pt idx="15">
                  <c:v>0.36530355295700057</c:v>
                </c:pt>
                <c:pt idx="16">
                  <c:v>0.33058621136000149</c:v>
                </c:pt>
                <c:pt idx="17">
                  <c:v>0.32948496759600143</c:v>
                </c:pt>
                <c:pt idx="18">
                  <c:v>0.36841818421600075</c:v>
                </c:pt>
                <c:pt idx="19">
                  <c:v>0.21800757282500025</c:v>
                </c:pt>
                <c:pt idx="20">
                  <c:v>0.29643604999200063</c:v>
                </c:pt>
                <c:pt idx="21">
                  <c:v>0.38770377929100075</c:v>
                </c:pt>
                <c:pt idx="22">
                  <c:v>0.38760546664899997</c:v>
                </c:pt>
                <c:pt idx="23">
                  <c:v>0.3224258918740015</c:v>
                </c:pt>
                <c:pt idx="24">
                  <c:v>0.36920622668000008</c:v>
                </c:pt>
                <c:pt idx="25">
                  <c:v>0.34489138083699999</c:v>
                </c:pt>
                <c:pt idx="26">
                  <c:v>0.4750163532460005</c:v>
                </c:pt>
                <c:pt idx="27">
                  <c:v>0.38971988673800056</c:v>
                </c:pt>
                <c:pt idx="28">
                  <c:v>0.32437697204000143</c:v>
                </c:pt>
                <c:pt idx="29">
                  <c:v>0.13976986705500025</c:v>
                </c:pt>
                <c:pt idx="30">
                  <c:v>0.29361926768100038</c:v>
                </c:pt>
                <c:pt idx="31">
                  <c:v>0.36581359956900106</c:v>
                </c:pt>
                <c:pt idx="32">
                  <c:v>0.23392553567900001</c:v>
                </c:pt>
                <c:pt idx="33">
                  <c:v>0.28940809010300056</c:v>
                </c:pt>
                <c:pt idx="34">
                  <c:v>0.35319212617500001</c:v>
                </c:pt>
                <c:pt idx="35">
                  <c:v>0.35345762317000057</c:v>
                </c:pt>
                <c:pt idx="36">
                  <c:v>0.42117318581000063</c:v>
                </c:pt>
                <c:pt idx="37">
                  <c:v>0.26914295081799999</c:v>
                </c:pt>
                <c:pt idx="38">
                  <c:v>0.3794683832570015</c:v>
                </c:pt>
                <c:pt idx="39">
                  <c:v>0.32860142060300002</c:v>
                </c:pt>
                <c:pt idx="40">
                  <c:v>0.32772093248200063</c:v>
                </c:pt>
                <c:pt idx="41">
                  <c:v>0.41093241176200063</c:v>
                </c:pt>
                <c:pt idx="42">
                  <c:v>0.41714646877900063</c:v>
                </c:pt>
                <c:pt idx="43">
                  <c:v>0.38276223459999997</c:v>
                </c:pt>
                <c:pt idx="44">
                  <c:v>0.22121743348800044</c:v>
                </c:pt>
                <c:pt idx="45">
                  <c:v>0.348344471825001</c:v>
                </c:pt>
                <c:pt idx="46">
                  <c:v>0.20700523047500047</c:v>
                </c:pt>
                <c:pt idx="47">
                  <c:v>0.38794508803400063</c:v>
                </c:pt>
                <c:pt idx="48">
                  <c:v>0.38366955196000063</c:v>
                </c:pt>
                <c:pt idx="49">
                  <c:v>0.15665079855800004</c:v>
                </c:pt>
                <c:pt idx="50">
                  <c:v>0.39936537896500118</c:v>
                </c:pt>
                <c:pt idx="51">
                  <c:v>0.20367199782199999</c:v>
                </c:pt>
                <c:pt idx="52">
                  <c:v>0.25908493483599998</c:v>
                </c:pt>
                <c:pt idx="53">
                  <c:v>0.37354251195800076</c:v>
                </c:pt>
                <c:pt idx="54">
                  <c:v>0.416797180637</c:v>
                </c:pt>
                <c:pt idx="55">
                  <c:v>0.2952755604790005</c:v>
                </c:pt>
                <c:pt idx="56">
                  <c:v>0.166760176959</c:v>
                </c:pt>
                <c:pt idx="57">
                  <c:v>0.40930148495800056</c:v>
                </c:pt>
                <c:pt idx="58">
                  <c:v>0.361137543931</c:v>
                </c:pt>
                <c:pt idx="59">
                  <c:v>0.281242752722</c:v>
                </c:pt>
                <c:pt idx="60">
                  <c:v>0.31094948841499997</c:v>
                </c:pt>
                <c:pt idx="61">
                  <c:v>0.34643569804300001</c:v>
                </c:pt>
                <c:pt idx="62">
                  <c:v>0.31600263434600057</c:v>
                </c:pt>
                <c:pt idx="63">
                  <c:v>0.42078287173500112</c:v>
                </c:pt>
                <c:pt idx="64">
                  <c:v>0.28206920307200056</c:v>
                </c:pt>
                <c:pt idx="65">
                  <c:v>0.44438297854400094</c:v>
                </c:pt>
                <c:pt idx="66">
                  <c:v>0.38428125797100032</c:v>
                </c:pt>
                <c:pt idx="67">
                  <c:v>0.17515648634100031</c:v>
                </c:pt>
                <c:pt idx="68">
                  <c:v>0.35910412175000056</c:v>
                </c:pt>
                <c:pt idx="69">
                  <c:v>0.38152145743299998</c:v>
                </c:pt>
                <c:pt idx="70">
                  <c:v>0.39780128879000087</c:v>
                </c:pt>
                <c:pt idx="71">
                  <c:v>0.34257161835400063</c:v>
                </c:pt>
                <c:pt idx="72">
                  <c:v>0.35428170478100002</c:v>
                </c:pt>
                <c:pt idx="73">
                  <c:v>0.35079314874799944</c:v>
                </c:pt>
                <c:pt idx="74">
                  <c:v>0.32664314599599997</c:v>
                </c:pt>
                <c:pt idx="75">
                  <c:v>0.231790023229</c:v>
                </c:pt>
                <c:pt idx="76">
                  <c:v>0.28347060507700111</c:v>
                </c:pt>
                <c:pt idx="77">
                  <c:v>0.39231705430400088</c:v>
                </c:pt>
                <c:pt idx="78">
                  <c:v>0.38483226562100076</c:v>
                </c:pt>
                <c:pt idx="79">
                  <c:v>0.34670608487000032</c:v>
                </c:pt>
                <c:pt idx="80">
                  <c:v>0.37482547232500113</c:v>
                </c:pt>
                <c:pt idx="81">
                  <c:v>0.3395102809970012</c:v>
                </c:pt>
                <c:pt idx="82">
                  <c:v>0.41280818471199998</c:v>
                </c:pt>
                <c:pt idx="83">
                  <c:v>0.34311552002200002</c:v>
                </c:pt>
                <c:pt idx="84">
                  <c:v>0.29085950541400063</c:v>
                </c:pt>
                <c:pt idx="85">
                  <c:v>0.35253204606999999</c:v>
                </c:pt>
                <c:pt idx="86">
                  <c:v>0.41981008316100088</c:v>
                </c:pt>
                <c:pt idx="87">
                  <c:v>0.40770082549699999</c:v>
                </c:pt>
                <c:pt idx="88">
                  <c:v>0.3424436471690005</c:v>
                </c:pt>
                <c:pt idx="89">
                  <c:v>0.38684980194000118</c:v>
                </c:pt>
                <c:pt idx="90">
                  <c:v>0.3831477722860005</c:v>
                </c:pt>
                <c:pt idx="91">
                  <c:v>0.15505671908400001</c:v>
                </c:pt>
                <c:pt idx="92">
                  <c:v>0.26942386350000086</c:v>
                </c:pt>
                <c:pt idx="93">
                  <c:v>0.39251112794400111</c:v>
                </c:pt>
                <c:pt idx="94">
                  <c:v>0.23296215448000043</c:v>
                </c:pt>
                <c:pt idx="95">
                  <c:v>0.41918955154199999</c:v>
                </c:pt>
                <c:pt idx="96">
                  <c:v>0.35753683641400008</c:v>
                </c:pt>
                <c:pt idx="97">
                  <c:v>0.3843127278990015</c:v>
                </c:pt>
                <c:pt idx="98">
                  <c:v>0.28035611348700057</c:v>
                </c:pt>
                <c:pt idx="99">
                  <c:v>0.30556651645400063</c:v>
                </c:pt>
                <c:pt idx="100">
                  <c:v>0.28938991253000063</c:v>
                </c:pt>
                <c:pt idx="101">
                  <c:v>0.26363770916000001</c:v>
                </c:pt>
                <c:pt idx="102">
                  <c:v>0.31628352881700056</c:v>
                </c:pt>
                <c:pt idx="103">
                  <c:v>0.359326559095001</c:v>
                </c:pt>
                <c:pt idx="104">
                  <c:v>0.3650999641480005</c:v>
                </c:pt>
                <c:pt idx="105">
                  <c:v>0.432929255904001</c:v>
                </c:pt>
                <c:pt idx="106">
                  <c:v>0.38665915666400008</c:v>
                </c:pt>
                <c:pt idx="107">
                  <c:v>0.39148482236200149</c:v>
                </c:pt>
                <c:pt idx="108">
                  <c:v>0.43299893537300094</c:v>
                </c:pt>
                <c:pt idx="109">
                  <c:v>0.24501053969700037</c:v>
                </c:pt>
                <c:pt idx="110">
                  <c:v>0.21502473199100028</c:v>
                </c:pt>
                <c:pt idx="111">
                  <c:v>0.38059826879400088</c:v>
                </c:pt>
                <c:pt idx="112">
                  <c:v>9.8641537175500005E-2</c:v>
                </c:pt>
                <c:pt idx="113">
                  <c:v>0.35160673410200038</c:v>
                </c:pt>
                <c:pt idx="114">
                  <c:v>0.27820794838099999</c:v>
                </c:pt>
                <c:pt idx="115">
                  <c:v>0.26602556552899997</c:v>
                </c:pt>
                <c:pt idx="116">
                  <c:v>0.30116152954999997</c:v>
                </c:pt>
                <c:pt idx="117">
                  <c:v>0.27566616758100032</c:v>
                </c:pt>
                <c:pt idx="118">
                  <c:v>0.24836977503999999</c:v>
                </c:pt>
                <c:pt idx="119">
                  <c:v>0.39258306196700143</c:v>
                </c:pt>
                <c:pt idx="120">
                  <c:v>0.35204859100699998</c:v>
                </c:pt>
                <c:pt idx="121">
                  <c:v>0.40213729186500002</c:v>
                </c:pt>
                <c:pt idx="122">
                  <c:v>0.379720387863001</c:v>
                </c:pt>
                <c:pt idx="123">
                  <c:v>0.34438584923000087</c:v>
                </c:pt>
                <c:pt idx="124">
                  <c:v>0.38912607300000118</c:v>
                </c:pt>
                <c:pt idx="125">
                  <c:v>0.3353828194390015</c:v>
                </c:pt>
                <c:pt idx="126">
                  <c:v>0.23645031725599999</c:v>
                </c:pt>
                <c:pt idx="127">
                  <c:v>0.42947408151500094</c:v>
                </c:pt>
                <c:pt idx="128">
                  <c:v>0.31183299001100057</c:v>
                </c:pt>
                <c:pt idx="129">
                  <c:v>0.40323536841099944</c:v>
                </c:pt>
                <c:pt idx="130">
                  <c:v>0.227889970962</c:v>
                </c:pt>
                <c:pt idx="131">
                  <c:v>0.28454473100200056</c:v>
                </c:pt>
                <c:pt idx="132">
                  <c:v>0.37981132378400112</c:v>
                </c:pt>
                <c:pt idx="133">
                  <c:v>0.30487272041199998</c:v>
                </c:pt>
                <c:pt idx="134">
                  <c:v>0.38110645729600057</c:v>
                </c:pt>
                <c:pt idx="135">
                  <c:v>0.40318082759700063</c:v>
                </c:pt>
                <c:pt idx="136">
                  <c:v>0.309216439289001</c:v>
                </c:pt>
                <c:pt idx="137">
                  <c:v>0.393944490624001</c:v>
                </c:pt>
                <c:pt idx="138">
                  <c:v>0.24799138539200072</c:v>
                </c:pt>
                <c:pt idx="139">
                  <c:v>0.2670618669350005</c:v>
                </c:pt>
                <c:pt idx="140">
                  <c:v>0.35632564563800057</c:v>
                </c:pt>
                <c:pt idx="141">
                  <c:v>0.197775367433</c:v>
                </c:pt>
                <c:pt idx="142">
                  <c:v>0.40709059161599997</c:v>
                </c:pt>
                <c:pt idx="143">
                  <c:v>0.3770390952180005</c:v>
                </c:pt>
                <c:pt idx="144">
                  <c:v>0.24257483429599999</c:v>
                </c:pt>
                <c:pt idx="145">
                  <c:v>0.41006785540500001</c:v>
                </c:pt>
                <c:pt idx="146">
                  <c:v>0.39975588799400119</c:v>
                </c:pt>
                <c:pt idx="147">
                  <c:v>0.30483550428599998</c:v>
                </c:pt>
                <c:pt idx="148">
                  <c:v>0.34616496179500111</c:v>
                </c:pt>
                <c:pt idx="149">
                  <c:v>0.40316849775400088</c:v>
                </c:pt>
                <c:pt idx="150">
                  <c:v>0.31451552287000056</c:v>
                </c:pt>
                <c:pt idx="151">
                  <c:v>0.38643920489900063</c:v>
                </c:pt>
                <c:pt idx="152">
                  <c:v>0.23459015483000031</c:v>
                </c:pt>
                <c:pt idx="153">
                  <c:v>0.35491759487500063</c:v>
                </c:pt>
                <c:pt idx="154">
                  <c:v>0.38120634662500008</c:v>
                </c:pt>
                <c:pt idx="155">
                  <c:v>0.25911915038299999</c:v>
                </c:pt>
                <c:pt idx="156">
                  <c:v>0.42294106793000075</c:v>
                </c:pt>
                <c:pt idx="157">
                  <c:v>0.38069420192600056</c:v>
                </c:pt>
                <c:pt idx="158">
                  <c:v>0.2959302127690005</c:v>
                </c:pt>
                <c:pt idx="159">
                  <c:v>0.32616272761500087</c:v>
                </c:pt>
                <c:pt idx="160">
                  <c:v>0.26705640092500038</c:v>
                </c:pt>
                <c:pt idx="161">
                  <c:v>0.35242812847100002</c:v>
                </c:pt>
                <c:pt idx="162">
                  <c:v>0.3893216841540012</c:v>
                </c:pt>
                <c:pt idx="163">
                  <c:v>0.16307123335400001</c:v>
                </c:pt>
                <c:pt idx="164">
                  <c:v>0.44625842100000002</c:v>
                </c:pt>
                <c:pt idx="165">
                  <c:v>0.29768825605900057</c:v>
                </c:pt>
                <c:pt idx="166">
                  <c:v>0.34989649539300094</c:v>
                </c:pt>
                <c:pt idx="167">
                  <c:v>0.22224759247500031</c:v>
                </c:pt>
                <c:pt idx="168">
                  <c:v>0.38344608830000088</c:v>
                </c:pt>
                <c:pt idx="169">
                  <c:v>0.313216577336001</c:v>
                </c:pt>
                <c:pt idx="170">
                  <c:v>0.38650207855199997</c:v>
                </c:pt>
                <c:pt idx="171">
                  <c:v>0.3535423641780005</c:v>
                </c:pt>
                <c:pt idx="172">
                  <c:v>0.43082384977100063</c:v>
                </c:pt>
                <c:pt idx="173">
                  <c:v>0.25367697773300063</c:v>
                </c:pt>
                <c:pt idx="174">
                  <c:v>0.40700777854199999</c:v>
                </c:pt>
                <c:pt idx="175">
                  <c:v>0.39689024971200088</c:v>
                </c:pt>
                <c:pt idx="176">
                  <c:v>0.34056938273100001</c:v>
                </c:pt>
                <c:pt idx="177">
                  <c:v>0.4417020812770005</c:v>
                </c:pt>
                <c:pt idx="178">
                  <c:v>0.31715794831000038</c:v>
                </c:pt>
                <c:pt idx="179">
                  <c:v>0.28024631609700001</c:v>
                </c:pt>
                <c:pt idx="180">
                  <c:v>0.37678419637900112</c:v>
                </c:pt>
                <c:pt idx="181">
                  <c:v>0.31548931240099998</c:v>
                </c:pt>
                <c:pt idx="182">
                  <c:v>0.37180611007300063</c:v>
                </c:pt>
                <c:pt idx="183">
                  <c:v>0.281562012601</c:v>
                </c:pt>
                <c:pt idx="184">
                  <c:v>0.35500372702900063</c:v>
                </c:pt>
                <c:pt idx="185">
                  <c:v>0.40249903819299993</c:v>
                </c:pt>
                <c:pt idx="186">
                  <c:v>0.11096449939699998</c:v>
                </c:pt>
                <c:pt idx="187">
                  <c:v>8.1379396343200044E-2</c:v>
                </c:pt>
                <c:pt idx="188">
                  <c:v>0.13258083958600031</c:v>
                </c:pt>
                <c:pt idx="189">
                  <c:v>0.24076684482800034</c:v>
                </c:pt>
                <c:pt idx="190">
                  <c:v>0.39899479215400113</c:v>
                </c:pt>
                <c:pt idx="191">
                  <c:v>0.38131146015200118</c:v>
                </c:pt>
                <c:pt idx="192">
                  <c:v>0.397968215495001</c:v>
                </c:pt>
                <c:pt idx="193">
                  <c:v>0.342212131453</c:v>
                </c:pt>
                <c:pt idx="194">
                  <c:v>0.42728238042300032</c:v>
                </c:pt>
                <c:pt idx="195">
                  <c:v>0.44111277438500063</c:v>
                </c:pt>
                <c:pt idx="196">
                  <c:v>0.4186737900800005</c:v>
                </c:pt>
                <c:pt idx="197">
                  <c:v>0.31418359034900112</c:v>
                </c:pt>
                <c:pt idx="198">
                  <c:v>0.40832805277500056</c:v>
                </c:pt>
                <c:pt idx="199">
                  <c:v>0.40088550185900118</c:v>
                </c:pt>
                <c:pt idx="200">
                  <c:v>0.35187417457600056</c:v>
                </c:pt>
                <c:pt idx="201">
                  <c:v>0.37136227113800113</c:v>
                </c:pt>
                <c:pt idx="202">
                  <c:v>0.30440062036500087</c:v>
                </c:pt>
                <c:pt idx="203">
                  <c:v>0.28024482993099997</c:v>
                </c:pt>
                <c:pt idx="204">
                  <c:v>0.19067234938200001</c:v>
                </c:pt>
                <c:pt idx="205">
                  <c:v>0.35144090706100056</c:v>
                </c:pt>
                <c:pt idx="206">
                  <c:v>0.3656160805750005</c:v>
                </c:pt>
                <c:pt idx="207">
                  <c:v>0.40922597668400063</c:v>
                </c:pt>
                <c:pt idx="208">
                  <c:v>0.38487971531600118</c:v>
                </c:pt>
                <c:pt idx="209">
                  <c:v>0.34367429891899998</c:v>
                </c:pt>
                <c:pt idx="210">
                  <c:v>0.48526917018100002</c:v>
                </c:pt>
                <c:pt idx="211">
                  <c:v>0.22848493428000025</c:v>
                </c:pt>
                <c:pt idx="212">
                  <c:v>0.31717915141500008</c:v>
                </c:pt>
                <c:pt idx="213">
                  <c:v>0.37077476128000125</c:v>
                </c:pt>
                <c:pt idx="214">
                  <c:v>0.37557150021199998</c:v>
                </c:pt>
                <c:pt idx="215">
                  <c:v>0.44218413729900063</c:v>
                </c:pt>
                <c:pt idx="216">
                  <c:v>0.16815859732499988</c:v>
                </c:pt>
                <c:pt idx="217">
                  <c:v>0.31549894628300063</c:v>
                </c:pt>
                <c:pt idx="218">
                  <c:v>0.32386595401899998</c:v>
                </c:pt>
                <c:pt idx="219">
                  <c:v>0.37167363390199998</c:v>
                </c:pt>
                <c:pt idx="220">
                  <c:v>0.403579036083</c:v>
                </c:pt>
                <c:pt idx="221">
                  <c:v>0.28928696041000063</c:v>
                </c:pt>
                <c:pt idx="222">
                  <c:v>0.36829985939400056</c:v>
                </c:pt>
                <c:pt idx="223">
                  <c:v>0.34868390309699998</c:v>
                </c:pt>
                <c:pt idx="224">
                  <c:v>7.9042266512299994E-2</c:v>
                </c:pt>
                <c:pt idx="225">
                  <c:v>0.30877108731500086</c:v>
                </c:pt>
                <c:pt idx="226">
                  <c:v>0.38112221329200113</c:v>
                </c:pt>
                <c:pt idx="227">
                  <c:v>0.36924861448099999</c:v>
                </c:pt>
                <c:pt idx="228">
                  <c:v>0.28117275198300057</c:v>
                </c:pt>
                <c:pt idx="229">
                  <c:v>0.26367030023299998</c:v>
                </c:pt>
                <c:pt idx="230">
                  <c:v>0.26217320321299997</c:v>
                </c:pt>
                <c:pt idx="231">
                  <c:v>0.38841081862600063</c:v>
                </c:pt>
                <c:pt idx="232">
                  <c:v>0.17794373661500032</c:v>
                </c:pt>
                <c:pt idx="233">
                  <c:v>0.39795472054600056</c:v>
                </c:pt>
                <c:pt idx="234">
                  <c:v>0.12433943791800002</c:v>
                </c:pt>
                <c:pt idx="235">
                  <c:v>0.174286672368</c:v>
                </c:pt>
                <c:pt idx="236">
                  <c:v>0.15964589604000037</c:v>
                </c:pt>
                <c:pt idx="237">
                  <c:v>0.42165070462699999</c:v>
                </c:pt>
                <c:pt idx="238">
                  <c:v>0.3399338126700005</c:v>
                </c:pt>
                <c:pt idx="239">
                  <c:v>0.42075271577399997</c:v>
                </c:pt>
                <c:pt idx="240">
                  <c:v>0.42252623509200088</c:v>
                </c:pt>
                <c:pt idx="241">
                  <c:v>0.34776839418900063</c:v>
                </c:pt>
                <c:pt idx="242">
                  <c:v>0.25841235849799993</c:v>
                </c:pt>
                <c:pt idx="243">
                  <c:v>0.43552059779400143</c:v>
                </c:pt>
                <c:pt idx="244">
                  <c:v>0.34237825191800075</c:v>
                </c:pt>
                <c:pt idx="245">
                  <c:v>0.41689419230900088</c:v>
                </c:pt>
                <c:pt idx="246">
                  <c:v>0.37559686095900113</c:v>
                </c:pt>
                <c:pt idx="247">
                  <c:v>0.35116037480600032</c:v>
                </c:pt>
                <c:pt idx="248">
                  <c:v>0.38685108286100056</c:v>
                </c:pt>
                <c:pt idx="249">
                  <c:v>0.39277718179400112</c:v>
                </c:pt>
                <c:pt idx="250">
                  <c:v>0.15427636532600028</c:v>
                </c:pt>
                <c:pt idx="251">
                  <c:v>0.42935799760000087</c:v>
                </c:pt>
                <c:pt idx="252">
                  <c:v>0.37830179474800063</c:v>
                </c:pt>
                <c:pt idx="253">
                  <c:v>0.42522312782400057</c:v>
                </c:pt>
                <c:pt idx="254">
                  <c:v>0.14707131036099999</c:v>
                </c:pt>
                <c:pt idx="255">
                  <c:v>0.40735701881500008</c:v>
                </c:pt>
                <c:pt idx="256">
                  <c:v>0.37673434260299993</c:v>
                </c:pt>
                <c:pt idx="257">
                  <c:v>0.32491352199200113</c:v>
                </c:pt>
                <c:pt idx="258">
                  <c:v>0.29990279005300063</c:v>
                </c:pt>
                <c:pt idx="259">
                  <c:v>0.37719060012099997</c:v>
                </c:pt>
                <c:pt idx="260">
                  <c:v>0.37818137522700118</c:v>
                </c:pt>
                <c:pt idx="261">
                  <c:v>0.36622702705400056</c:v>
                </c:pt>
                <c:pt idx="262">
                  <c:v>0.38068668835800112</c:v>
                </c:pt>
                <c:pt idx="263">
                  <c:v>0.28956101083699975</c:v>
                </c:pt>
                <c:pt idx="264">
                  <c:v>0.15422375043000028</c:v>
                </c:pt>
                <c:pt idx="265">
                  <c:v>0.29904689077300056</c:v>
                </c:pt>
                <c:pt idx="266">
                  <c:v>0.34411390025400063</c:v>
                </c:pt>
                <c:pt idx="267">
                  <c:v>0.3763930221140005</c:v>
                </c:pt>
                <c:pt idx="268">
                  <c:v>0.18535405387900028</c:v>
                </c:pt>
                <c:pt idx="269">
                  <c:v>0.10707453426500017</c:v>
                </c:pt>
                <c:pt idx="270">
                  <c:v>0.16881044209500037</c:v>
                </c:pt>
                <c:pt idx="271">
                  <c:v>0.29612411291500063</c:v>
                </c:pt>
                <c:pt idx="272">
                  <c:v>0.28820124509099976</c:v>
                </c:pt>
                <c:pt idx="273">
                  <c:v>0.38378451328000118</c:v>
                </c:pt>
                <c:pt idx="274">
                  <c:v>0.30630388214100063</c:v>
                </c:pt>
                <c:pt idx="275">
                  <c:v>0.37631882105200143</c:v>
                </c:pt>
                <c:pt idx="276">
                  <c:v>0.34673318454999974</c:v>
                </c:pt>
                <c:pt idx="277">
                  <c:v>0.39737579728300143</c:v>
                </c:pt>
                <c:pt idx="278">
                  <c:v>0.36863772218500002</c:v>
                </c:pt>
                <c:pt idx="279">
                  <c:v>0.43708391498400112</c:v>
                </c:pt>
                <c:pt idx="280">
                  <c:v>0.27529637694100001</c:v>
                </c:pt>
                <c:pt idx="281">
                  <c:v>0.35665867197500112</c:v>
                </c:pt>
                <c:pt idx="282">
                  <c:v>0.37683660335500113</c:v>
                </c:pt>
                <c:pt idx="283">
                  <c:v>0.25506979456200002</c:v>
                </c:pt>
                <c:pt idx="284">
                  <c:v>0.31081038466800087</c:v>
                </c:pt>
                <c:pt idx="285">
                  <c:v>0.41018741458699975</c:v>
                </c:pt>
                <c:pt idx="286">
                  <c:v>0.38291546871000087</c:v>
                </c:pt>
                <c:pt idx="287">
                  <c:v>0.3877481530420005</c:v>
                </c:pt>
                <c:pt idx="288">
                  <c:v>0.36538512006000057</c:v>
                </c:pt>
                <c:pt idx="289">
                  <c:v>0.37967077221100087</c:v>
                </c:pt>
                <c:pt idx="290">
                  <c:v>0.35039178375400087</c:v>
                </c:pt>
                <c:pt idx="291">
                  <c:v>0.38940581134800112</c:v>
                </c:pt>
                <c:pt idx="292">
                  <c:v>0.30673441997000056</c:v>
                </c:pt>
                <c:pt idx="293">
                  <c:v>0.26008146753700057</c:v>
                </c:pt>
                <c:pt idx="294">
                  <c:v>0.35259829894800032</c:v>
                </c:pt>
                <c:pt idx="295">
                  <c:v>0.27900683162399997</c:v>
                </c:pt>
                <c:pt idx="296">
                  <c:v>0.2701406932580005</c:v>
                </c:pt>
                <c:pt idx="297">
                  <c:v>0.39471205081500038</c:v>
                </c:pt>
                <c:pt idx="298">
                  <c:v>0.37095788230800075</c:v>
                </c:pt>
                <c:pt idx="299">
                  <c:v>0.33775065548599997</c:v>
                </c:pt>
                <c:pt idx="300">
                  <c:v>0.37918833550500075</c:v>
                </c:pt>
                <c:pt idx="301">
                  <c:v>0.43752536711100087</c:v>
                </c:pt>
                <c:pt idx="302">
                  <c:v>0.31480193179000088</c:v>
                </c:pt>
                <c:pt idx="303">
                  <c:v>0.37496823411300056</c:v>
                </c:pt>
                <c:pt idx="304">
                  <c:v>0.21289475509800004</c:v>
                </c:pt>
                <c:pt idx="305">
                  <c:v>0.36173317361200008</c:v>
                </c:pt>
                <c:pt idx="306">
                  <c:v>0.39168461275500094</c:v>
                </c:pt>
                <c:pt idx="307">
                  <c:v>0.283715959573</c:v>
                </c:pt>
                <c:pt idx="308">
                  <c:v>0.23957642411100025</c:v>
                </c:pt>
                <c:pt idx="309">
                  <c:v>0.41812782423200057</c:v>
                </c:pt>
                <c:pt idx="310">
                  <c:v>0.22378138214000037</c:v>
                </c:pt>
                <c:pt idx="311">
                  <c:v>0.259120850726</c:v>
                </c:pt>
                <c:pt idx="312">
                  <c:v>0.34283988421599998</c:v>
                </c:pt>
                <c:pt idx="313">
                  <c:v>0.27272343634700008</c:v>
                </c:pt>
                <c:pt idx="314">
                  <c:v>0.32085779175600088</c:v>
                </c:pt>
                <c:pt idx="315">
                  <c:v>0.37950563360099998</c:v>
                </c:pt>
                <c:pt idx="316">
                  <c:v>0.36651194879600002</c:v>
                </c:pt>
                <c:pt idx="317">
                  <c:v>0.32899152584400088</c:v>
                </c:pt>
                <c:pt idx="318">
                  <c:v>0.38399275797000088</c:v>
                </c:pt>
                <c:pt idx="319">
                  <c:v>0.344942658668</c:v>
                </c:pt>
                <c:pt idx="320">
                  <c:v>0.36179285738099998</c:v>
                </c:pt>
                <c:pt idx="321">
                  <c:v>0.38508310222699998</c:v>
                </c:pt>
                <c:pt idx="322">
                  <c:v>0.39904560561199998</c:v>
                </c:pt>
                <c:pt idx="323">
                  <c:v>0.38408716028300094</c:v>
                </c:pt>
                <c:pt idx="324">
                  <c:v>0.24847440627300021</c:v>
                </c:pt>
                <c:pt idx="325">
                  <c:v>0.18062264901700001</c:v>
                </c:pt>
                <c:pt idx="326">
                  <c:v>0.332247241606</c:v>
                </c:pt>
                <c:pt idx="327">
                  <c:v>9.6830159955100012E-2</c:v>
                </c:pt>
                <c:pt idx="328">
                  <c:v>0.12750611017399999</c:v>
                </c:pt>
                <c:pt idx="329">
                  <c:v>0.34381739985300086</c:v>
                </c:pt>
                <c:pt idx="330">
                  <c:v>0.35346155989900063</c:v>
                </c:pt>
                <c:pt idx="331">
                  <c:v>0.39873362276800001</c:v>
                </c:pt>
                <c:pt idx="332">
                  <c:v>0.21108900412200043</c:v>
                </c:pt>
                <c:pt idx="333">
                  <c:v>0.41045010701100032</c:v>
                </c:pt>
                <c:pt idx="334">
                  <c:v>0.41115862977599998</c:v>
                </c:pt>
                <c:pt idx="335">
                  <c:v>0.37919774022300001</c:v>
                </c:pt>
                <c:pt idx="336">
                  <c:v>0.33835514242499998</c:v>
                </c:pt>
                <c:pt idx="337">
                  <c:v>0.41752171623700063</c:v>
                </c:pt>
                <c:pt idx="338">
                  <c:v>0.44924690388100008</c:v>
                </c:pt>
                <c:pt idx="339">
                  <c:v>0.40660116232900056</c:v>
                </c:pt>
                <c:pt idx="340">
                  <c:v>0.18361346624300001</c:v>
                </c:pt>
                <c:pt idx="341">
                  <c:v>0.28679956204899976</c:v>
                </c:pt>
                <c:pt idx="342">
                  <c:v>0.26739971869399976</c:v>
                </c:pt>
                <c:pt idx="343">
                  <c:v>0.24628107015900025</c:v>
                </c:pt>
                <c:pt idx="344">
                  <c:v>0.25207964865400001</c:v>
                </c:pt>
                <c:pt idx="345">
                  <c:v>0.35921512266900002</c:v>
                </c:pt>
                <c:pt idx="346">
                  <c:v>0.4094589286550005</c:v>
                </c:pt>
                <c:pt idx="347">
                  <c:v>0.38642946170000125</c:v>
                </c:pt>
                <c:pt idx="348">
                  <c:v>0.37852279899000113</c:v>
                </c:pt>
                <c:pt idx="349">
                  <c:v>0.14419227604900001</c:v>
                </c:pt>
                <c:pt idx="350">
                  <c:v>0.10559791789199999</c:v>
                </c:pt>
                <c:pt idx="351">
                  <c:v>0.37005625477400056</c:v>
                </c:pt>
                <c:pt idx="352">
                  <c:v>0.35889488954200094</c:v>
                </c:pt>
                <c:pt idx="353">
                  <c:v>0.109883312527</c:v>
                </c:pt>
                <c:pt idx="354">
                  <c:v>0.44599025383399993</c:v>
                </c:pt>
                <c:pt idx="355">
                  <c:v>0.39552128284000088</c:v>
                </c:pt>
                <c:pt idx="356">
                  <c:v>0.39952853751100087</c:v>
                </c:pt>
                <c:pt idx="357">
                  <c:v>0.40171201894899999</c:v>
                </c:pt>
                <c:pt idx="358">
                  <c:v>0.25977226285000032</c:v>
                </c:pt>
                <c:pt idx="359">
                  <c:v>0.42845718046199999</c:v>
                </c:pt>
                <c:pt idx="360">
                  <c:v>0.35225745015799975</c:v>
                </c:pt>
                <c:pt idx="361">
                  <c:v>0.39374608961500063</c:v>
                </c:pt>
                <c:pt idx="362">
                  <c:v>0.40614566951800002</c:v>
                </c:pt>
                <c:pt idx="363">
                  <c:v>0.37943782549000032</c:v>
                </c:pt>
                <c:pt idx="364">
                  <c:v>0.24375657369600001</c:v>
                </c:pt>
                <c:pt idx="365">
                  <c:v>0.44095768270300001</c:v>
                </c:pt>
                <c:pt idx="366">
                  <c:v>0.22053798416300024</c:v>
                </c:pt>
                <c:pt idx="367">
                  <c:v>0.21162017356000001</c:v>
                </c:pt>
                <c:pt idx="368">
                  <c:v>0.36109074289699999</c:v>
                </c:pt>
                <c:pt idx="369">
                  <c:v>0.40919910704000001</c:v>
                </c:pt>
              </c:numCache>
            </c:numRef>
          </c:xVal>
          <c:yVal>
            <c:numRef>
              <c:f>'sample and accuracy'!$M$2:$M$371</c:f>
              <c:numCache>
                <c:formatCode>g/"通""用""格""式"</c:formatCode>
                <c:ptCount val="370"/>
                <c:pt idx="0">
                  <c:v>0.12401699736600012</c:v>
                </c:pt>
                <c:pt idx="1">
                  <c:v>0.24040388412300037</c:v>
                </c:pt>
                <c:pt idx="2">
                  <c:v>0.14710874265599999</c:v>
                </c:pt>
                <c:pt idx="3">
                  <c:v>0.11711924598300023</c:v>
                </c:pt>
                <c:pt idx="4">
                  <c:v>0.18698477695200025</c:v>
                </c:pt>
                <c:pt idx="5">
                  <c:v>8.1697452451700028E-2</c:v>
                </c:pt>
                <c:pt idx="6">
                  <c:v>-3.7067617558000102E-2</c:v>
                </c:pt>
                <c:pt idx="7">
                  <c:v>0.13986847200999999</c:v>
                </c:pt>
                <c:pt idx="8">
                  <c:v>0.10310295855800013</c:v>
                </c:pt>
                <c:pt idx="9">
                  <c:v>0.12909976518399999</c:v>
                </c:pt>
                <c:pt idx="10">
                  <c:v>8.3208571109200047E-2</c:v>
                </c:pt>
                <c:pt idx="11">
                  <c:v>5.4106564914300171E-3</c:v>
                </c:pt>
                <c:pt idx="12">
                  <c:v>9.0716221614099993E-2</c:v>
                </c:pt>
                <c:pt idx="13">
                  <c:v>6.1384869207000002E-2</c:v>
                </c:pt>
                <c:pt idx="14">
                  <c:v>0.26178737132399998</c:v>
                </c:pt>
                <c:pt idx="15">
                  <c:v>0.17834893126800028</c:v>
                </c:pt>
                <c:pt idx="16">
                  <c:v>0.21604238068800047</c:v>
                </c:pt>
                <c:pt idx="17">
                  <c:v>0.14243994237700053</c:v>
                </c:pt>
                <c:pt idx="18">
                  <c:v>0.18469342372399999</c:v>
                </c:pt>
                <c:pt idx="19">
                  <c:v>-0.11702637494400017</c:v>
                </c:pt>
                <c:pt idx="20">
                  <c:v>0.11524860273400002</c:v>
                </c:pt>
                <c:pt idx="21">
                  <c:v>0.23692319639900028</c:v>
                </c:pt>
                <c:pt idx="22">
                  <c:v>0.16866765631</c:v>
                </c:pt>
                <c:pt idx="23">
                  <c:v>0.25120542911299976</c:v>
                </c:pt>
                <c:pt idx="24">
                  <c:v>0.14841906707700056</c:v>
                </c:pt>
                <c:pt idx="25">
                  <c:v>0.23775187493899988</c:v>
                </c:pt>
                <c:pt idx="26">
                  <c:v>3.3947502746400002E-2</c:v>
                </c:pt>
                <c:pt idx="27">
                  <c:v>2.3572757968099999E-2</c:v>
                </c:pt>
                <c:pt idx="28">
                  <c:v>0.25747135394600001</c:v>
                </c:pt>
                <c:pt idx="29">
                  <c:v>1.9239113560000022E-3</c:v>
                </c:pt>
                <c:pt idx="30">
                  <c:v>0.15510484180200043</c:v>
                </c:pt>
                <c:pt idx="31">
                  <c:v>7.7681849102900005E-2</c:v>
                </c:pt>
                <c:pt idx="32">
                  <c:v>8.4501523848700022E-2</c:v>
                </c:pt>
                <c:pt idx="33">
                  <c:v>8.0779049111200207E-2</c:v>
                </c:pt>
                <c:pt idx="34">
                  <c:v>0.193391586468</c:v>
                </c:pt>
                <c:pt idx="35">
                  <c:v>0.14220313862100031</c:v>
                </c:pt>
                <c:pt idx="36">
                  <c:v>0.15622221657100044</c:v>
                </c:pt>
                <c:pt idx="37">
                  <c:v>0.19113413389800021</c:v>
                </c:pt>
                <c:pt idx="38">
                  <c:v>0.21024246496800028</c:v>
                </c:pt>
                <c:pt idx="39">
                  <c:v>0.127993529809</c:v>
                </c:pt>
                <c:pt idx="40">
                  <c:v>0.15900910547400043</c:v>
                </c:pt>
                <c:pt idx="41">
                  <c:v>0.28846779736400113</c:v>
                </c:pt>
                <c:pt idx="42">
                  <c:v>0.21648689000400037</c:v>
                </c:pt>
                <c:pt idx="43">
                  <c:v>0.14044824154200078</c:v>
                </c:pt>
                <c:pt idx="44">
                  <c:v>5.5950776982200003E-2</c:v>
                </c:pt>
                <c:pt idx="45">
                  <c:v>0.23067229374100001</c:v>
                </c:pt>
                <c:pt idx="46">
                  <c:v>-0.96364340580700003</c:v>
                </c:pt>
                <c:pt idx="47">
                  <c:v>0.21712410033000001</c:v>
                </c:pt>
                <c:pt idx="48">
                  <c:v>4.7264567537000014E-2</c:v>
                </c:pt>
                <c:pt idx="49">
                  <c:v>-0.12445698907200002</c:v>
                </c:pt>
                <c:pt idx="50">
                  <c:v>0.22142620237700028</c:v>
                </c:pt>
                <c:pt idx="51">
                  <c:v>4.0199383837600078E-2</c:v>
                </c:pt>
                <c:pt idx="52">
                  <c:v>3.5463547522600093E-3</c:v>
                </c:pt>
                <c:pt idx="53">
                  <c:v>0.39927602622500064</c:v>
                </c:pt>
                <c:pt idx="54">
                  <c:v>0.16731249931500028</c:v>
                </c:pt>
                <c:pt idx="55">
                  <c:v>0.147777541979</c:v>
                </c:pt>
                <c:pt idx="56">
                  <c:v>-8.0589429218300007E-3</c:v>
                </c:pt>
                <c:pt idx="57">
                  <c:v>0.10759536368500013</c:v>
                </c:pt>
                <c:pt idx="58">
                  <c:v>0.26552876664199998</c:v>
                </c:pt>
                <c:pt idx="59">
                  <c:v>0.19138910764100001</c:v>
                </c:pt>
                <c:pt idx="60">
                  <c:v>0.10300650631600013</c:v>
                </c:pt>
                <c:pt idx="61">
                  <c:v>0.179194118905</c:v>
                </c:pt>
                <c:pt idx="62">
                  <c:v>0.10430257601100013</c:v>
                </c:pt>
                <c:pt idx="63">
                  <c:v>0.19737770403299998</c:v>
                </c:pt>
                <c:pt idx="64">
                  <c:v>7.9408209529400031E-2</c:v>
                </c:pt>
                <c:pt idx="65">
                  <c:v>0.26448606105100075</c:v>
                </c:pt>
                <c:pt idx="66">
                  <c:v>0.18277573264700031</c:v>
                </c:pt>
                <c:pt idx="67">
                  <c:v>0.15269110077000031</c:v>
                </c:pt>
                <c:pt idx="68">
                  <c:v>0.17931967475300001</c:v>
                </c:pt>
                <c:pt idx="69">
                  <c:v>0.23655493068000025</c:v>
                </c:pt>
                <c:pt idx="70">
                  <c:v>0.39051683178600094</c:v>
                </c:pt>
                <c:pt idx="71">
                  <c:v>6.3353715627200019E-2</c:v>
                </c:pt>
                <c:pt idx="72">
                  <c:v>0.203881833608</c:v>
                </c:pt>
                <c:pt idx="73">
                  <c:v>0.20163918246600043</c:v>
                </c:pt>
                <c:pt idx="74">
                  <c:v>0.26175161284699944</c:v>
                </c:pt>
                <c:pt idx="75">
                  <c:v>4.3898858199799919E-2</c:v>
                </c:pt>
                <c:pt idx="76">
                  <c:v>2.7933308642900084E-2</c:v>
                </c:pt>
                <c:pt idx="77">
                  <c:v>0.28885945841900001</c:v>
                </c:pt>
                <c:pt idx="78">
                  <c:v>0.25251439274600002</c:v>
                </c:pt>
                <c:pt idx="79">
                  <c:v>9.9867118690800047E-2</c:v>
                </c:pt>
                <c:pt idx="80">
                  <c:v>0.20689790015600032</c:v>
                </c:pt>
                <c:pt idx="81">
                  <c:v>0.18467842805500001</c:v>
                </c:pt>
                <c:pt idx="82">
                  <c:v>0.40975194385399999</c:v>
                </c:pt>
                <c:pt idx="83">
                  <c:v>2.5948944555300002E-2</c:v>
                </c:pt>
                <c:pt idx="84">
                  <c:v>0.12691121325999999</c:v>
                </c:pt>
                <c:pt idx="85">
                  <c:v>0.15533069790099999</c:v>
                </c:pt>
                <c:pt idx="86">
                  <c:v>0.25276777181600002</c:v>
                </c:pt>
                <c:pt idx="87">
                  <c:v>0.37573376542499998</c:v>
                </c:pt>
                <c:pt idx="88">
                  <c:v>0.21617182478899988</c:v>
                </c:pt>
                <c:pt idx="89">
                  <c:v>6.3437525742299994E-2</c:v>
                </c:pt>
                <c:pt idx="90">
                  <c:v>0.165394545605</c:v>
                </c:pt>
                <c:pt idx="91">
                  <c:v>5.8601071983599998E-2</c:v>
                </c:pt>
                <c:pt idx="92">
                  <c:v>0.18279305984600053</c:v>
                </c:pt>
                <c:pt idx="93">
                  <c:v>0.10238310854800002</c:v>
                </c:pt>
                <c:pt idx="94">
                  <c:v>8.6665870350400326E-2</c:v>
                </c:pt>
                <c:pt idx="95">
                  <c:v>0.36305514094399999</c:v>
                </c:pt>
                <c:pt idx="96">
                  <c:v>0.26432514593500056</c:v>
                </c:pt>
                <c:pt idx="97">
                  <c:v>0.39207410632600087</c:v>
                </c:pt>
                <c:pt idx="98">
                  <c:v>0.23351721567900025</c:v>
                </c:pt>
                <c:pt idx="99">
                  <c:v>0.35690815594199998</c:v>
                </c:pt>
                <c:pt idx="100">
                  <c:v>9.7978936950100015E-2</c:v>
                </c:pt>
                <c:pt idx="101">
                  <c:v>8.4267261903200025E-2</c:v>
                </c:pt>
                <c:pt idx="102">
                  <c:v>0.15167997727399987</c:v>
                </c:pt>
                <c:pt idx="103">
                  <c:v>0.331700997138001</c:v>
                </c:pt>
                <c:pt idx="104">
                  <c:v>0.20259725097700038</c:v>
                </c:pt>
                <c:pt idx="105">
                  <c:v>-1.14151945E-2</c:v>
                </c:pt>
                <c:pt idx="106">
                  <c:v>0.17085175014000001</c:v>
                </c:pt>
                <c:pt idx="107">
                  <c:v>0.18752772047300001</c:v>
                </c:pt>
                <c:pt idx="108">
                  <c:v>0.27160733976599999</c:v>
                </c:pt>
                <c:pt idx="109">
                  <c:v>4.2320988127700014E-2</c:v>
                </c:pt>
                <c:pt idx="110">
                  <c:v>-0.4506698851980005</c:v>
                </c:pt>
                <c:pt idx="111">
                  <c:v>9.9410465071400222E-2</c:v>
                </c:pt>
                <c:pt idx="112">
                  <c:v>2.9085092847900038E-2</c:v>
                </c:pt>
                <c:pt idx="113">
                  <c:v>8.2414353462899992E-2</c:v>
                </c:pt>
                <c:pt idx="114">
                  <c:v>0.24109309624500028</c:v>
                </c:pt>
                <c:pt idx="115">
                  <c:v>7.6862146704599996E-2</c:v>
                </c:pt>
                <c:pt idx="116">
                  <c:v>0.10064586297900002</c:v>
                </c:pt>
                <c:pt idx="117">
                  <c:v>0.11543230356</c:v>
                </c:pt>
                <c:pt idx="118">
                  <c:v>0.17611440754900037</c:v>
                </c:pt>
                <c:pt idx="119">
                  <c:v>0.23783923378400032</c:v>
                </c:pt>
                <c:pt idx="120">
                  <c:v>0.22537373939899988</c:v>
                </c:pt>
                <c:pt idx="121">
                  <c:v>0.25650231936000056</c:v>
                </c:pt>
                <c:pt idx="122">
                  <c:v>0.34211859057799998</c:v>
                </c:pt>
                <c:pt idx="123">
                  <c:v>0.31594991207899997</c:v>
                </c:pt>
                <c:pt idx="124">
                  <c:v>0.24460768801100025</c:v>
                </c:pt>
                <c:pt idx="125">
                  <c:v>0.28249041666399999</c:v>
                </c:pt>
                <c:pt idx="126">
                  <c:v>5.1854742843799977E-2</c:v>
                </c:pt>
                <c:pt idx="127">
                  <c:v>0.30214618709000063</c:v>
                </c:pt>
                <c:pt idx="128">
                  <c:v>0.19161280941200001</c:v>
                </c:pt>
                <c:pt idx="129">
                  <c:v>0.26916849637200063</c:v>
                </c:pt>
                <c:pt idx="130">
                  <c:v>5.1800572168199908E-2</c:v>
                </c:pt>
                <c:pt idx="131">
                  <c:v>0.107480566749</c:v>
                </c:pt>
                <c:pt idx="132">
                  <c:v>0.32979932398300038</c:v>
                </c:pt>
                <c:pt idx="133">
                  <c:v>0.13527484753800001</c:v>
                </c:pt>
                <c:pt idx="134">
                  <c:v>0.21026351688400025</c:v>
                </c:pt>
                <c:pt idx="135">
                  <c:v>0.19190804011300028</c:v>
                </c:pt>
                <c:pt idx="136">
                  <c:v>0.36948001800500063</c:v>
                </c:pt>
                <c:pt idx="137">
                  <c:v>0.10507416027300023</c:v>
                </c:pt>
                <c:pt idx="138">
                  <c:v>0.18594043515000078</c:v>
                </c:pt>
                <c:pt idx="139">
                  <c:v>5.0210172516999919E-2</c:v>
                </c:pt>
                <c:pt idx="140">
                  <c:v>0.14185500009700028</c:v>
                </c:pt>
                <c:pt idx="141">
                  <c:v>8.0709869062400241E-2</c:v>
                </c:pt>
                <c:pt idx="142">
                  <c:v>0.14391180876800028</c:v>
                </c:pt>
                <c:pt idx="143">
                  <c:v>0.458088152591</c:v>
                </c:pt>
                <c:pt idx="144">
                  <c:v>7.763887305430002E-2</c:v>
                </c:pt>
                <c:pt idx="145">
                  <c:v>0.12362837901600014</c:v>
                </c:pt>
                <c:pt idx="146">
                  <c:v>1.0987027285600027E-3</c:v>
                </c:pt>
                <c:pt idx="147">
                  <c:v>9.4217654470900011E-2</c:v>
                </c:pt>
                <c:pt idx="148">
                  <c:v>3.2907011996300001E-2</c:v>
                </c:pt>
                <c:pt idx="149">
                  <c:v>0.30958748094300087</c:v>
                </c:pt>
                <c:pt idx="150">
                  <c:v>0.11313072114300014</c:v>
                </c:pt>
                <c:pt idx="151">
                  <c:v>0.39168286169300143</c:v>
                </c:pt>
                <c:pt idx="152">
                  <c:v>0.13525851471</c:v>
                </c:pt>
                <c:pt idx="153">
                  <c:v>0.20213966391899987</c:v>
                </c:pt>
                <c:pt idx="154">
                  <c:v>6.3418937183100113E-2</c:v>
                </c:pt>
                <c:pt idx="155">
                  <c:v>7.7758157857300142E-2</c:v>
                </c:pt>
                <c:pt idx="156">
                  <c:v>0.35113976646</c:v>
                </c:pt>
                <c:pt idx="157">
                  <c:v>0.28636941519200088</c:v>
                </c:pt>
                <c:pt idx="158">
                  <c:v>0.22745426391099999</c:v>
                </c:pt>
                <c:pt idx="159">
                  <c:v>2.0693848593800055E-2</c:v>
                </c:pt>
                <c:pt idx="160">
                  <c:v>4.1484408147699985E-2</c:v>
                </c:pt>
                <c:pt idx="161">
                  <c:v>0.15047773613600043</c:v>
                </c:pt>
                <c:pt idx="162">
                  <c:v>0.28670711935100002</c:v>
                </c:pt>
                <c:pt idx="163">
                  <c:v>1.8000320120000021E-3</c:v>
                </c:pt>
                <c:pt idx="164">
                  <c:v>0.40967626914400118</c:v>
                </c:pt>
                <c:pt idx="165">
                  <c:v>0.114758062168</c:v>
                </c:pt>
                <c:pt idx="166">
                  <c:v>0.25521003287299993</c:v>
                </c:pt>
                <c:pt idx="167">
                  <c:v>0.1234056784590002</c:v>
                </c:pt>
                <c:pt idx="168">
                  <c:v>0.32910837487600075</c:v>
                </c:pt>
                <c:pt idx="169">
                  <c:v>0.18939073509500037</c:v>
                </c:pt>
                <c:pt idx="170">
                  <c:v>0.22972755975199999</c:v>
                </c:pt>
                <c:pt idx="171">
                  <c:v>0.19534146104500025</c:v>
                </c:pt>
                <c:pt idx="172">
                  <c:v>0.30341881346500094</c:v>
                </c:pt>
                <c:pt idx="173">
                  <c:v>0.10084764463699999</c:v>
                </c:pt>
                <c:pt idx="174">
                  <c:v>0.34031031892800057</c:v>
                </c:pt>
                <c:pt idx="175">
                  <c:v>0.43679538016000002</c:v>
                </c:pt>
                <c:pt idx="176">
                  <c:v>0.1089070709410002</c:v>
                </c:pt>
                <c:pt idx="177">
                  <c:v>0.56385506807200003</c:v>
                </c:pt>
                <c:pt idx="178">
                  <c:v>0.2723808755440012</c:v>
                </c:pt>
                <c:pt idx="179">
                  <c:v>0.21564871369399999</c:v>
                </c:pt>
                <c:pt idx="180">
                  <c:v>0.26696067438800075</c:v>
                </c:pt>
                <c:pt idx="181">
                  <c:v>0.14036663344000028</c:v>
                </c:pt>
                <c:pt idx="182">
                  <c:v>0.16224488846400031</c:v>
                </c:pt>
                <c:pt idx="183">
                  <c:v>4.7314621564200125E-2</c:v>
                </c:pt>
                <c:pt idx="184">
                  <c:v>0.36741241319200113</c:v>
                </c:pt>
                <c:pt idx="185">
                  <c:v>0.31425465967400062</c:v>
                </c:pt>
                <c:pt idx="186">
                  <c:v>1.6724971524300001E-2</c:v>
                </c:pt>
                <c:pt idx="187">
                  <c:v>-1.2919821307800039E-3</c:v>
                </c:pt>
                <c:pt idx="188">
                  <c:v>1.2859795822E-2</c:v>
                </c:pt>
                <c:pt idx="189">
                  <c:v>0.14803129153400044</c:v>
                </c:pt>
                <c:pt idx="190">
                  <c:v>0.43896331462900057</c:v>
                </c:pt>
                <c:pt idx="191">
                  <c:v>0.62044150617600125</c:v>
                </c:pt>
                <c:pt idx="192">
                  <c:v>0.21733910658400044</c:v>
                </c:pt>
                <c:pt idx="193">
                  <c:v>0.13420910604899999</c:v>
                </c:pt>
                <c:pt idx="194">
                  <c:v>0.20712696109299999</c:v>
                </c:pt>
                <c:pt idx="195">
                  <c:v>0.38057993460200062</c:v>
                </c:pt>
                <c:pt idx="196">
                  <c:v>0.38075023556299997</c:v>
                </c:pt>
                <c:pt idx="197">
                  <c:v>0.29535703505900063</c:v>
                </c:pt>
                <c:pt idx="198">
                  <c:v>0.29996802971000075</c:v>
                </c:pt>
                <c:pt idx="199">
                  <c:v>0.49097846903200143</c:v>
                </c:pt>
                <c:pt idx="200">
                  <c:v>0.12728196458900001</c:v>
                </c:pt>
                <c:pt idx="201">
                  <c:v>0.12302619137400014</c:v>
                </c:pt>
                <c:pt idx="202">
                  <c:v>0.10851038646900002</c:v>
                </c:pt>
                <c:pt idx="203">
                  <c:v>0.27959739892699975</c:v>
                </c:pt>
                <c:pt idx="204">
                  <c:v>2.8179683762099998E-2</c:v>
                </c:pt>
                <c:pt idx="205">
                  <c:v>0.342731825027</c:v>
                </c:pt>
                <c:pt idx="206">
                  <c:v>0.21085900179300004</c:v>
                </c:pt>
                <c:pt idx="207">
                  <c:v>0.49187524936100063</c:v>
                </c:pt>
                <c:pt idx="208">
                  <c:v>0.17082714786800021</c:v>
                </c:pt>
                <c:pt idx="209">
                  <c:v>2.6026881130999987E-2</c:v>
                </c:pt>
                <c:pt idx="210">
                  <c:v>0.21840825668700056</c:v>
                </c:pt>
                <c:pt idx="211">
                  <c:v>8.10619374256E-2</c:v>
                </c:pt>
                <c:pt idx="212">
                  <c:v>0.23771444132700056</c:v>
                </c:pt>
                <c:pt idx="213">
                  <c:v>-3.6805794937100005E-2</c:v>
                </c:pt>
                <c:pt idx="214">
                  <c:v>0.11893362120700014</c:v>
                </c:pt>
                <c:pt idx="215">
                  <c:v>6.2481286700999998E-2</c:v>
                </c:pt>
                <c:pt idx="216">
                  <c:v>6.0840686595199998E-2</c:v>
                </c:pt>
                <c:pt idx="217">
                  <c:v>0.27012485402899999</c:v>
                </c:pt>
                <c:pt idx="218">
                  <c:v>0.17519979648200032</c:v>
                </c:pt>
                <c:pt idx="219">
                  <c:v>-2.0603827901400043E-2</c:v>
                </c:pt>
                <c:pt idx="220">
                  <c:v>0.26964393570200001</c:v>
                </c:pt>
                <c:pt idx="221">
                  <c:v>7.7683346795399955E-2</c:v>
                </c:pt>
                <c:pt idx="222">
                  <c:v>0.25764988244099979</c:v>
                </c:pt>
                <c:pt idx="223">
                  <c:v>0.2195083498660006</c:v>
                </c:pt>
                <c:pt idx="224">
                  <c:v>5.398564181920011E-3</c:v>
                </c:pt>
                <c:pt idx="225">
                  <c:v>0.11111524643800023</c:v>
                </c:pt>
                <c:pt idx="226">
                  <c:v>0.13378298465899999</c:v>
                </c:pt>
                <c:pt idx="227">
                  <c:v>7.5362352959000151E-2</c:v>
                </c:pt>
                <c:pt idx="228">
                  <c:v>0.16039667555100001</c:v>
                </c:pt>
                <c:pt idx="229">
                  <c:v>9.0147078681200046E-2</c:v>
                </c:pt>
                <c:pt idx="230">
                  <c:v>0.19553580446200028</c:v>
                </c:pt>
                <c:pt idx="231">
                  <c:v>0.20904519610800038</c:v>
                </c:pt>
                <c:pt idx="232">
                  <c:v>4.9199198674399945E-2</c:v>
                </c:pt>
                <c:pt idx="233">
                  <c:v>0.24591694861600047</c:v>
                </c:pt>
                <c:pt idx="234">
                  <c:v>-2.8396120966699998E-2</c:v>
                </c:pt>
                <c:pt idx="235">
                  <c:v>5.5357317535700092E-2</c:v>
                </c:pt>
                <c:pt idx="236">
                  <c:v>3.0261434386599999E-2</c:v>
                </c:pt>
                <c:pt idx="237">
                  <c:v>0.19114089319100028</c:v>
                </c:pt>
                <c:pt idx="238">
                  <c:v>0.17301363283500032</c:v>
                </c:pt>
                <c:pt idx="239">
                  <c:v>0.34899866617800063</c:v>
                </c:pt>
                <c:pt idx="240">
                  <c:v>7.6388627412200122E-2</c:v>
                </c:pt>
                <c:pt idx="241">
                  <c:v>8.7617351527000023E-2</c:v>
                </c:pt>
                <c:pt idx="242">
                  <c:v>0.100648213764</c:v>
                </c:pt>
                <c:pt idx="243">
                  <c:v>0.18681254901200031</c:v>
                </c:pt>
                <c:pt idx="244">
                  <c:v>0.33662869727600125</c:v>
                </c:pt>
                <c:pt idx="245">
                  <c:v>0.18628851675600028</c:v>
                </c:pt>
                <c:pt idx="246">
                  <c:v>0.17448019644800028</c:v>
                </c:pt>
                <c:pt idx="247">
                  <c:v>0.15432610357700047</c:v>
                </c:pt>
                <c:pt idx="248">
                  <c:v>0.17311596820399988</c:v>
                </c:pt>
                <c:pt idx="249">
                  <c:v>0.20308419909500028</c:v>
                </c:pt>
                <c:pt idx="250">
                  <c:v>6.011721106740011E-2</c:v>
                </c:pt>
                <c:pt idx="251">
                  <c:v>0.14992331937300021</c:v>
                </c:pt>
                <c:pt idx="252">
                  <c:v>0.32588660175400186</c:v>
                </c:pt>
                <c:pt idx="253">
                  <c:v>0.51222762109300002</c:v>
                </c:pt>
                <c:pt idx="254">
                  <c:v>7.4901653820500208E-4</c:v>
                </c:pt>
                <c:pt idx="255">
                  <c:v>0.55274278010400002</c:v>
                </c:pt>
                <c:pt idx="256">
                  <c:v>0.25579956009299976</c:v>
                </c:pt>
                <c:pt idx="257">
                  <c:v>0.124171890593</c:v>
                </c:pt>
                <c:pt idx="258">
                  <c:v>0.10624583166100014</c:v>
                </c:pt>
                <c:pt idx="259">
                  <c:v>0.285833617511</c:v>
                </c:pt>
                <c:pt idx="260">
                  <c:v>-8.8967714453199995E-2</c:v>
                </c:pt>
                <c:pt idx="261">
                  <c:v>0.28686377422500076</c:v>
                </c:pt>
                <c:pt idx="262">
                  <c:v>0.14637788350700037</c:v>
                </c:pt>
                <c:pt idx="263">
                  <c:v>0.14142843843000047</c:v>
                </c:pt>
                <c:pt idx="264">
                  <c:v>1.02158349039E-2</c:v>
                </c:pt>
                <c:pt idx="265">
                  <c:v>4.4390678555500149E-2</c:v>
                </c:pt>
                <c:pt idx="266">
                  <c:v>5.4494827683399999E-2</c:v>
                </c:pt>
                <c:pt idx="267">
                  <c:v>0.13599190196100028</c:v>
                </c:pt>
                <c:pt idx="268">
                  <c:v>0.10884670743100024</c:v>
                </c:pt>
                <c:pt idx="269">
                  <c:v>3.4829551312099999E-2</c:v>
                </c:pt>
                <c:pt idx="270">
                  <c:v>5.2987196778799976E-2</c:v>
                </c:pt>
                <c:pt idx="271">
                  <c:v>4.6947306686799847E-2</c:v>
                </c:pt>
                <c:pt idx="272">
                  <c:v>0.25869710437400001</c:v>
                </c:pt>
                <c:pt idx="273">
                  <c:v>0.15317719819000028</c:v>
                </c:pt>
                <c:pt idx="274">
                  <c:v>0.166138734674</c:v>
                </c:pt>
                <c:pt idx="275">
                  <c:v>0.18988678311600043</c:v>
                </c:pt>
                <c:pt idx="276">
                  <c:v>0.25289488973100038</c:v>
                </c:pt>
                <c:pt idx="277">
                  <c:v>0.22581064686700028</c:v>
                </c:pt>
                <c:pt idx="278">
                  <c:v>0.18948793507600056</c:v>
                </c:pt>
                <c:pt idx="279">
                  <c:v>0.18781339473100056</c:v>
                </c:pt>
                <c:pt idx="280">
                  <c:v>0.14455043544700047</c:v>
                </c:pt>
                <c:pt idx="281">
                  <c:v>0.44539291158299998</c:v>
                </c:pt>
                <c:pt idx="282">
                  <c:v>0.15897463188400043</c:v>
                </c:pt>
                <c:pt idx="283">
                  <c:v>0.45931582154400064</c:v>
                </c:pt>
                <c:pt idx="284">
                  <c:v>0.13489274354100031</c:v>
                </c:pt>
                <c:pt idx="285">
                  <c:v>0.40842908347200063</c:v>
                </c:pt>
                <c:pt idx="286">
                  <c:v>0.25890185948799999</c:v>
                </c:pt>
                <c:pt idx="287">
                  <c:v>0.13054515620000001</c:v>
                </c:pt>
                <c:pt idx="288">
                  <c:v>0.2508216909330005</c:v>
                </c:pt>
                <c:pt idx="289">
                  <c:v>0.21216940352900043</c:v>
                </c:pt>
                <c:pt idx="290">
                  <c:v>0.25697116919000063</c:v>
                </c:pt>
                <c:pt idx="291">
                  <c:v>0.22000105154700028</c:v>
                </c:pt>
                <c:pt idx="292">
                  <c:v>0.20194678169500044</c:v>
                </c:pt>
                <c:pt idx="293">
                  <c:v>0.109218353869</c:v>
                </c:pt>
                <c:pt idx="294">
                  <c:v>0.11667324570100024</c:v>
                </c:pt>
                <c:pt idx="295">
                  <c:v>0.20546841591100037</c:v>
                </c:pt>
                <c:pt idx="296">
                  <c:v>6.9163314091999994E-2</c:v>
                </c:pt>
                <c:pt idx="297">
                  <c:v>0.15888603096800025</c:v>
                </c:pt>
                <c:pt idx="298">
                  <c:v>0.14559329808100044</c:v>
                </c:pt>
                <c:pt idx="299">
                  <c:v>4.9460811952900183E-2</c:v>
                </c:pt>
                <c:pt idx="300">
                  <c:v>0.38203949122000086</c:v>
                </c:pt>
                <c:pt idx="301">
                  <c:v>0.31521192149000032</c:v>
                </c:pt>
                <c:pt idx="302">
                  <c:v>0.13313508208399999</c:v>
                </c:pt>
                <c:pt idx="303">
                  <c:v>0.21852951389100031</c:v>
                </c:pt>
                <c:pt idx="304">
                  <c:v>0.10659987705700009</c:v>
                </c:pt>
                <c:pt idx="305">
                  <c:v>0.11655999713899998</c:v>
                </c:pt>
                <c:pt idx="306">
                  <c:v>0.37789233541900064</c:v>
                </c:pt>
                <c:pt idx="307">
                  <c:v>4.4776658767299977E-2</c:v>
                </c:pt>
                <c:pt idx="308">
                  <c:v>5.1382021920800172E-2</c:v>
                </c:pt>
                <c:pt idx="309">
                  <c:v>0.13704575789000031</c:v>
                </c:pt>
                <c:pt idx="310">
                  <c:v>5.4864560989300107E-2</c:v>
                </c:pt>
                <c:pt idx="311">
                  <c:v>0.11715575116900002</c:v>
                </c:pt>
                <c:pt idx="312">
                  <c:v>0.17828888120000028</c:v>
                </c:pt>
                <c:pt idx="313">
                  <c:v>0.29583273831600032</c:v>
                </c:pt>
                <c:pt idx="314">
                  <c:v>6.6215202900099995E-2</c:v>
                </c:pt>
                <c:pt idx="315">
                  <c:v>0.26103905389799975</c:v>
                </c:pt>
                <c:pt idx="316">
                  <c:v>0.22576663377000028</c:v>
                </c:pt>
                <c:pt idx="317">
                  <c:v>0.22757617724599988</c:v>
                </c:pt>
                <c:pt idx="318">
                  <c:v>0.18993497701700043</c:v>
                </c:pt>
                <c:pt idx="319">
                  <c:v>5.7036838107100078E-2</c:v>
                </c:pt>
                <c:pt idx="320">
                  <c:v>0.14686273106800021</c:v>
                </c:pt>
                <c:pt idx="321">
                  <c:v>0.13522778536800001</c:v>
                </c:pt>
                <c:pt idx="322">
                  <c:v>0.2117113327120006</c:v>
                </c:pt>
                <c:pt idx="323">
                  <c:v>0.34169688106100032</c:v>
                </c:pt>
                <c:pt idx="324">
                  <c:v>0.18535340096200031</c:v>
                </c:pt>
                <c:pt idx="325">
                  <c:v>-7.56182062795E-2</c:v>
                </c:pt>
                <c:pt idx="326">
                  <c:v>0.19137529103500001</c:v>
                </c:pt>
                <c:pt idx="327">
                  <c:v>9.7558229734700068E-3</c:v>
                </c:pt>
                <c:pt idx="328">
                  <c:v>3.5295225034300014E-2</c:v>
                </c:pt>
                <c:pt idx="329">
                  <c:v>0.17001513969500037</c:v>
                </c:pt>
                <c:pt idx="330">
                  <c:v>0.16953360448300001</c:v>
                </c:pt>
                <c:pt idx="331">
                  <c:v>0.47458211849199999</c:v>
                </c:pt>
                <c:pt idx="332">
                  <c:v>4.3730097443300114E-2</c:v>
                </c:pt>
                <c:pt idx="333">
                  <c:v>0.12650019969500001</c:v>
                </c:pt>
                <c:pt idx="334">
                  <c:v>0.21075862363699999</c:v>
                </c:pt>
                <c:pt idx="335">
                  <c:v>0.14957327619399999</c:v>
                </c:pt>
                <c:pt idx="336">
                  <c:v>0.26385217967900088</c:v>
                </c:pt>
                <c:pt idx="337">
                  <c:v>-5.6882459312700022E-2</c:v>
                </c:pt>
                <c:pt idx="338">
                  <c:v>0.33759219883000063</c:v>
                </c:pt>
                <c:pt idx="339">
                  <c:v>0.35780329375100056</c:v>
                </c:pt>
                <c:pt idx="340">
                  <c:v>-0.3676319319370005</c:v>
                </c:pt>
                <c:pt idx="341">
                  <c:v>6.2883117166800021E-2</c:v>
                </c:pt>
                <c:pt idx="342">
                  <c:v>0.185474710663</c:v>
                </c:pt>
                <c:pt idx="343">
                  <c:v>0.231422371223</c:v>
                </c:pt>
                <c:pt idx="344">
                  <c:v>0.14879493179100056</c:v>
                </c:pt>
                <c:pt idx="345">
                  <c:v>0.11235629745</c:v>
                </c:pt>
                <c:pt idx="346">
                  <c:v>0.20772064547999999</c:v>
                </c:pt>
                <c:pt idx="347">
                  <c:v>0.29830225125800075</c:v>
                </c:pt>
                <c:pt idx="348">
                  <c:v>0.34296425151200038</c:v>
                </c:pt>
                <c:pt idx="349">
                  <c:v>2.9657345928400074E-2</c:v>
                </c:pt>
                <c:pt idx="350">
                  <c:v>2.1011560548000012E-2</c:v>
                </c:pt>
                <c:pt idx="351">
                  <c:v>0.23484113881700053</c:v>
                </c:pt>
                <c:pt idx="352">
                  <c:v>0.11456532436100014</c:v>
                </c:pt>
                <c:pt idx="353">
                  <c:v>1.9875368924700001E-2</c:v>
                </c:pt>
                <c:pt idx="354">
                  <c:v>0.16123673179800024</c:v>
                </c:pt>
                <c:pt idx="355">
                  <c:v>0.191852078482</c:v>
                </c:pt>
                <c:pt idx="356">
                  <c:v>-7.6460358158199999E-3</c:v>
                </c:pt>
                <c:pt idx="357">
                  <c:v>0.13878102348900001</c:v>
                </c:pt>
                <c:pt idx="358">
                  <c:v>4.8028716095900002E-2</c:v>
                </c:pt>
                <c:pt idx="359">
                  <c:v>0.44977539424000001</c:v>
                </c:pt>
                <c:pt idx="360">
                  <c:v>0.26269162545699926</c:v>
                </c:pt>
                <c:pt idx="361">
                  <c:v>0.13117918458300001</c:v>
                </c:pt>
                <c:pt idx="362">
                  <c:v>0.12882797408499988</c:v>
                </c:pt>
                <c:pt idx="363">
                  <c:v>0.13636884067899999</c:v>
                </c:pt>
                <c:pt idx="364">
                  <c:v>8.1972157505599996E-2</c:v>
                </c:pt>
                <c:pt idx="365">
                  <c:v>0.14478048515300043</c:v>
                </c:pt>
                <c:pt idx="366">
                  <c:v>-0.60450291418699997</c:v>
                </c:pt>
                <c:pt idx="367">
                  <c:v>0.12030436541099999</c:v>
                </c:pt>
                <c:pt idx="368">
                  <c:v>8.9200776363000028E-2</c:v>
                </c:pt>
                <c:pt idx="369">
                  <c:v>0.25908528162200056</c:v>
                </c:pt>
              </c:numCache>
            </c:numRef>
          </c:yVal>
          <c:smooth val="0"/>
        </c:ser>
        <c:dLbls>
          <c:showLegendKey val="0"/>
          <c:showVal val="0"/>
          <c:showCatName val="0"/>
          <c:showSerName val="0"/>
          <c:showPercent val="0"/>
          <c:showBubbleSize val="0"/>
        </c:dLbls>
        <c:axId val="220061264"/>
        <c:axId val="220061824"/>
      </c:scatterChart>
      <c:valAx>
        <c:axId val="220061264"/>
        <c:scaling>
          <c:orientation val="minMax"/>
        </c:scaling>
        <c:delete val="0"/>
        <c:axPos val="b"/>
        <c:majorGridlines>
          <c:spPr>
            <a:ln w="9525" cap="flat" cmpd="sng" algn="ctr">
              <a:solidFill>
                <a:schemeClr val="tx1">
                  <a:lumMod val="15000"/>
                  <a:lumOff val="85000"/>
                </a:schemeClr>
              </a:solidFill>
              <a:round/>
            </a:ln>
            <a:effectLst/>
          </c:spPr>
        </c:majorGridlines>
        <c:numFmt formatCode="g/&quot;通&quot;&quot;用&quot;&quot;格&quot;&quot;式&quot;"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0061824"/>
        <c:crosses val="autoZero"/>
        <c:crossBetween val="midCat"/>
      </c:valAx>
      <c:valAx>
        <c:axId val="220061824"/>
        <c:scaling>
          <c:orientation val="minMax"/>
        </c:scaling>
        <c:delete val="0"/>
        <c:axPos val="l"/>
        <c:majorGridlines>
          <c:spPr>
            <a:ln w="9525" cap="flat" cmpd="sng" algn="ctr">
              <a:solidFill>
                <a:schemeClr val="tx1">
                  <a:lumMod val="15000"/>
                  <a:lumOff val="85000"/>
                </a:schemeClr>
              </a:solidFill>
              <a:round/>
            </a:ln>
            <a:effectLst/>
          </c:spPr>
        </c:majorGridlines>
        <c:numFmt formatCode="g/&quot;通&quot;&quot;用&quot;&quot;格&quot;&quot;式&quot;"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0061264"/>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TW"/>
              <a:t>sparsity vs</a:t>
            </a:r>
            <a:r>
              <a:rPr lang="en-US" altLang="zh-TW" baseline="0"/>
              <a:t> accuracy</a:t>
            </a:r>
            <a:endParaRPr lang="zh-TW" altLang="en-US"/>
          </a:p>
        </c:rich>
      </c:tx>
      <c:overlay val="0"/>
      <c:spPr>
        <a:noFill/>
        <a:ln>
          <a:noFill/>
        </a:ln>
        <a:effectLst/>
      </c:spPr>
    </c:title>
    <c:autoTitleDeleted val="0"/>
    <c:plotArea>
      <c:layout/>
      <c:scatterChart>
        <c:scatterStyle val="lineMarker"/>
        <c:varyColors val="0"/>
        <c:ser>
          <c:idx val="0"/>
          <c:order val="0"/>
          <c:spPr>
            <a:ln w="19050" cap="rnd">
              <a:noFill/>
              <a:round/>
            </a:ln>
            <a:effectLst/>
          </c:spPr>
          <c:marker>
            <c:symbol val="circle"/>
            <c:size val="5"/>
            <c:spPr>
              <a:solidFill>
                <a:schemeClr val="accent1"/>
              </a:solidFill>
              <a:ln w="9525">
                <a:solidFill>
                  <a:schemeClr val="accent1"/>
                </a:solidFill>
              </a:ln>
              <a:effectLst/>
            </c:spPr>
          </c:marker>
          <c:xVal>
            <c:numRef>
              <c:f>'sample and accuracy'!$K$2:$K$1048576</c:f>
              <c:numCache>
                <c:formatCode>g/"通""用""格""式"</c:formatCode>
                <c:ptCount val="1048575"/>
                <c:pt idx="0">
                  <c:v>0.83250075688799996</c:v>
                </c:pt>
                <c:pt idx="1">
                  <c:v>0.877156617443002</c:v>
                </c:pt>
                <c:pt idx="2">
                  <c:v>0.9067773309379995</c:v>
                </c:pt>
                <c:pt idx="3">
                  <c:v>0.77228570465500113</c:v>
                </c:pt>
                <c:pt idx="4">
                  <c:v>0.87813085692500126</c:v>
                </c:pt>
                <c:pt idx="5">
                  <c:v>0.84417758413800004</c:v>
                </c:pt>
                <c:pt idx="6">
                  <c:v>0.84828336134999949</c:v>
                </c:pt>
                <c:pt idx="7">
                  <c:v>0.88112146640100064</c:v>
                </c:pt>
                <c:pt idx="8">
                  <c:v>0.85518760743699995</c:v>
                </c:pt>
                <c:pt idx="9">
                  <c:v>0.7655529953919995</c:v>
                </c:pt>
                <c:pt idx="10">
                  <c:v>0.8422031510269995</c:v>
                </c:pt>
                <c:pt idx="11">
                  <c:v>0.87656758422299863</c:v>
                </c:pt>
                <c:pt idx="12">
                  <c:v>0.92197921903799995</c:v>
                </c:pt>
                <c:pt idx="13">
                  <c:v>0.935517179756998</c:v>
                </c:pt>
                <c:pt idx="14">
                  <c:v>0.86300338279800004</c:v>
                </c:pt>
                <c:pt idx="15">
                  <c:v>0.87606463939900125</c:v>
                </c:pt>
                <c:pt idx="16">
                  <c:v>0.90533292425799861</c:v>
                </c:pt>
                <c:pt idx="17">
                  <c:v>0.92083427857900113</c:v>
                </c:pt>
                <c:pt idx="18">
                  <c:v>0.87236016883399958</c:v>
                </c:pt>
                <c:pt idx="19">
                  <c:v>0.76031431091000001</c:v>
                </c:pt>
                <c:pt idx="20">
                  <c:v>0.89674274405800003</c:v>
                </c:pt>
                <c:pt idx="21">
                  <c:v>0.89220976892199899</c:v>
                </c:pt>
                <c:pt idx="22">
                  <c:v>0.81372534567600063</c:v>
                </c:pt>
                <c:pt idx="23">
                  <c:v>0.84615696481699887</c:v>
                </c:pt>
                <c:pt idx="24">
                  <c:v>0.72262973636000227</c:v>
                </c:pt>
                <c:pt idx="25">
                  <c:v>0.84006291618400064</c:v>
                </c:pt>
                <c:pt idx="26">
                  <c:v>0.776962610818001</c:v>
                </c:pt>
                <c:pt idx="27">
                  <c:v>0.90168321980800004</c:v>
                </c:pt>
                <c:pt idx="28">
                  <c:v>0.84208293742400064</c:v>
                </c:pt>
                <c:pt idx="29">
                  <c:v>0.92748838829199887</c:v>
                </c:pt>
                <c:pt idx="30">
                  <c:v>0.88935133801900002</c:v>
                </c:pt>
                <c:pt idx="31">
                  <c:v>0.93642599506400004</c:v>
                </c:pt>
                <c:pt idx="32">
                  <c:v>0.95316466775599951</c:v>
                </c:pt>
                <c:pt idx="33">
                  <c:v>0.87400015216500127</c:v>
                </c:pt>
                <c:pt idx="34">
                  <c:v>0.84787888485900065</c:v>
                </c:pt>
                <c:pt idx="35">
                  <c:v>0.89327117685599999</c:v>
                </c:pt>
                <c:pt idx="36">
                  <c:v>0.67214009619100223</c:v>
                </c:pt>
                <c:pt idx="37">
                  <c:v>0.86208843272299995</c:v>
                </c:pt>
                <c:pt idx="38">
                  <c:v>0.90136080463000001</c:v>
                </c:pt>
                <c:pt idx="39">
                  <c:v>0.86543183592400064</c:v>
                </c:pt>
                <c:pt idx="40">
                  <c:v>0.91045790756800005</c:v>
                </c:pt>
                <c:pt idx="41">
                  <c:v>0.88680783124600004</c:v>
                </c:pt>
                <c:pt idx="42">
                  <c:v>0.89608695904499958</c:v>
                </c:pt>
                <c:pt idx="43">
                  <c:v>0.79017081045300175</c:v>
                </c:pt>
                <c:pt idx="44">
                  <c:v>0.87134858422700001</c:v>
                </c:pt>
                <c:pt idx="45">
                  <c:v>0.8839948222440015</c:v>
                </c:pt>
                <c:pt idx="46">
                  <c:v>0.85070402298900138</c:v>
                </c:pt>
                <c:pt idx="47">
                  <c:v>0.75141975584699949</c:v>
                </c:pt>
                <c:pt idx="48">
                  <c:v>0.84004440785400125</c:v>
                </c:pt>
                <c:pt idx="49">
                  <c:v>0.80654758194899956</c:v>
                </c:pt>
                <c:pt idx="50">
                  <c:v>0.86132133211600126</c:v>
                </c:pt>
                <c:pt idx="51">
                  <c:v>0.809800569074</c:v>
                </c:pt>
                <c:pt idx="52">
                  <c:v>0.85236732265600001</c:v>
                </c:pt>
                <c:pt idx="53">
                  <c:v>0.83420033360700063</c:v>
                </c:pt>
                <c:pt idx="54">
                  <c:v>0.80564601727200125</c:v>
                </c:pt>
                <c:pt idx="55">
                  <c:v>0.87074402640500237</c:v>
                </c:pt>
                <c:pt idx="56">
                  <c:v>0.85683679579199956</c:v>
                </c:pt>
                <c:pt idx="57">
                  <c:v>0.92214739992500006</c:v>
                </c:pt>
                <c:pt idx="58">
                  <c:v>0.91727519393599999</c:v>
                </c:pt>
                <c:pt idx="59">
                  <c:v>0.91400170509199996</c:v>
                </c:pt>
                <c:pt idx="60">
                  <c:v>0.95338130934499998</c:v>
                </c:pt>
                <c:pt idx="61">
                  <c:v>0.882912328610999</c:v>
                </c:pt>
                <c:pt idx="62">
                  <c:v>0.90662582073700004</c:v>
                </c:pt>
                <c:pt idx="63">
                  <c:v>0.86408694687300003</c:v>
                </c:pt>
                <c:pt idx="64">
                  <c:v>0.90185947639300224</c:v>
                </c:pt>
                <c:pt idx="65">
                  <c:v>0.91043962144599999</c:v>
                </c:pt>
                <c:pt idx="66">
                  <c:v>0.91024951076299998</c:v>
                </c:pt>
                <c:pt idx="67">
                  <c:v>0.91155683933499998</c:v>
                </c:pt>
                <c:pt idx="68">
                  <c:v>0.84709063068200174</c:v>
                </c:pt>
                <c:pt idx="69">
                  <c:v>0.80593023779499995</c:v>
                </c:pt>
                <c:pt idx="70">
                  <c:v>0.78908475783499998</c:v>
                </c:pt>
                <c:pt idx="71">
                  <c:v>0.91980832420600001</c:v>
                </c:pt>
                <c:pt idx="72">
                  <c:v>0.74634660458400126</c:v>
                </c:pt>
                <c:pt idx="73">
                  <c:v>0.91603794352500001</c:v>
                </c:pt>
                <c:pt idx="74">
                  <c:v>0.80883317306699998</c:v>
                </c:pt>
                <c:pt idx="75">
                  <c:v>0.97828280303899995</c:v>
                </c:pt>
                <c:pt idx="76">
                  <c:v>0.98747801943900004</c:v>
                </c:pt>
                <c:pt idx="77">
                  <c:v>0.74111579857900112</c:v>
                </c:pt>
                <c:pt idx="78">
                  <c:v>0.83898642708000004</c:v>
                </c:pt>
                <c:pt idx="79">
                  <c:v>0.91120373666300125</c:v>
                </c:pt>
                <c:pt idx="80">
                  <c:v>0.87419556936600062</c:v>
                </c:pt>
                <c:pt idx="81">
                  <c:v>0.82790249740500099</c:v>
                </c:pt>
                <c:pt idx="82">
                  <c:v>0.8044483848589995</c:v>
                </c:pt>
                <c:pt idx="83">
                  <c:v>0.82163815534499995</c:v>
                </c:pt>
                <c:pt idx="84">
                  <c:v>0.904901232660002</c:v>
                </c:pt>
                <c:pt idx="85">
                  <c:v>0.90718179637900065</c:v>
                </c:pt>
                <c:pt idx="86">
                  <c:v>0.92444431522100001</c:v>
                </c:pt>
                <c:pt idx="87">
                  <c:v>0.78526886219199998</c:v>
                </c:pt>
                <c:pt idx="88">
                  <c:v>0.77436489607400139</c:v>
                </c:pt>
                <c:pt idx="89">
                  <c:v>0.92665610883399996</c:v>
                </c:pt>
                <c:pt idx="90">
                  <c:v>0.86326031315900065</c:v>
                </c:pt>
                <c:pt idx="91">
                  <c:v>0.9403794962800015</c:v>
                </c:pt>
                <c:pt idx="92">
                  <c:v>0.90046450084199847</c:v>
                </c:pt>
                <c:pt idx="93">
                  <c:v>0.9430428325720015</c:v>
                </c:pt>
                <c:pt idx="94">
                  <c:v>0.92251958224499997</c:v>
                </c:pt>
                <c:pt idx="95">
                  <c:v>0.88084840089400063</c:v>
                </c:pt>
                <c:pt idx="96">
                  <c:v>0.84571484373900063</c:v>
                </c:pt>
                <c:pt idx="97">
                  <c:v>0.8658131632229995</c:v>
                </c:pt>
                <c:pt idx="98">
                  <c:v>0.84652998516599998</c:v>
                </c:pt>
                <c:pt idx="99">
                  <c:v>0.80686512212600003</c:v>
                </c:pt>
                <c:pt idx="100">
                  <c:v>0.89518347527699949</c:v>
                </c:pt>
                <c:pt idx="101">
                  <c:v>0.85985897146400125</c:v>
                </c:pt>
                <c:pt idx="102">
                  <c:v>0.84693605544600004</c:v>
                </c:pt>
                <c:pt idx="103">
                  <c:v>0.89152403541199998</c:v>
                </c:pt>
                <c:pt idx="104">
                  <c:v>0.84370637078400001</c:v>
                </c:pt>
                <c:pt idx="105">
                  <c:v>0.75406144781100004</c:v>
                </c:pt>
                <c:pt idx="106">
                  <c:v>0.87462138139900125</c:v>
                </c:pt>
                <c:pt idx="107">
                  <c:v>0.82434343434299995</c:v>
                </c:pt>
                <c:pt idx="108">
                  <c:v>0.90486139818300004</c:v>
                </c:pt>
                <c:pt idx="109">
                  <c:v>0.80200661189300004</c:v>
                </c:pt>
                <c:pt idx="110">
                  <c:v>0.67250661959400126</c:v>
                </c:pt>
                <c:pt idx="111">
                  <c:v>0.77982983597200151</c:v>
                </c:pt>
                <c:pt idx="112">
                  <c:v>0.98011804012499959</c:v>
                </c:pt>
                <c:pt idx="113">
                  <c:v>0.95265079676000064</c:v>
                </c:pt>
                <c:pt idx="114">
                  <c:v>0.89718333056099997</c:v>
                </c:pt>
                <c:pt idx="115">
                  <c:v>0.89934662475399996</c:v>
                </c:pt>
                <c:pt idx="116">
                  <c:v>0.80971114386499998</c:v>
                </c:pt>
                <c:pt idx="117">
                  <c:v>0.91027052696999999</c:v>
                </c:pt>
                <c:pt idx="118">
                  <c:v>0.87802618564400003</c:v>
                </c:pt>
                <c:pt idx="119">
                  <c:v>0.90696915012500001</c:v>
                </c:pt>
                <c:pt idx="120">
                  <c:v>0.72993827160500124</c:v>
                </c:pt>
                <c:pt idx="121">
                  <c:v>0.908672909811999</c:v>
                </c:pt>
                <c:pt idx="122">
                  <c:v>0.91720811475399999</c:v>
                </c:pt>
                <c:pt idx="123">
                  <c:v>0.844156087331</c:v>
                </c:pt>
                <c:pt idx="124">
                  <c:v>0.83515110136500004</c:v>
                </c:pt>
                <c:pt idx="125">
                  <c:v>0.85249446752299995</c:v>
                </c:pt>
                <c:pt idx="126">
                  <c:v>0.908576064281999</c:v>
                </c:pt>
                <c:pt idx="127">
                  <c:v>0.759442007797</c:v>
                </c:pt>
                <c:pt idx="128">
                  <c:v>0.89509071393600004</c:v>
                </c:pt>
                <c:pt idx="129">
                  <c:v>0.8551094101010015</c:v>
                </c:pt>
                <c:pt idx="130">
                  <c:v>0.88107747628699995</c:v>
                </c:pt>
                <c:pt idx="131">
                  <c:v>0.83677591139600138</c:v>
                </c:pt>
                <c:pt idx="132">
                  <c:v>0.82326736485399887</c:v>
                </c:pt>
                <c:pt idx="133">
                  <c:v>0.84542569683600099</c:v>
                </c:pt>
                <c:pt idx="134">
                  <c:v>0.93030155601000064</c:v>
                </c:pt>
                <c:pt idx="135">
                  <c:v>0.81011907585699949</c:v>
                </c:pt>
                <c:pt idx="136">
                  <c:v>0.88067702474699949</c:v>
                </c:pt>
                <c:pt idx="137">
                  <c:v>0.96663360623200112</c:v>
                </c:pt>
                <c:pt idx="138">
                  <c:v>0.92815498041199951</c:v>
                </c:pt>
                <c:pt idx="139">
                  <c:v>0.96123415919099997</c:v>
                </c:pt>
                <c:pt idx="140">
                  <c:v>0.95583144705900125</c:v>
                </c:pt>
                <c:pt idx="141">
                  <c:v>0.92578629595599959</c:v>
                </c:pt>
                <c:pt idx="142">
                  <c:v>0.70007099391500005</c:v>
                </c:pt>
                <c:pt idx="143">
                  <c:v>0.81540850654400099</c:v>
                </c:pt>
                <c:pt idx="144">
                  <c:v>0.86743576936699951</c:v>
                </c:pt>
                <c:pt idx="145">
                  <c:v>0.92299851092600005</c:v>
                </c:pt>
                <c:pt idx="146">
                  <c:v>0.73707114481799996</c:v>
                </c:pt>
                <c:pt idx="147">
                  <c:v>0.81418254947699886</c:v>
                </c:pt>
                <c:pt idx="148">
                  <c:v>0.85261749692000099</c:v>
                </c:pt>
                <c:pt idx="149">
                  <c:v>0.75667438271600063</c:v>
                </c:pt>
                <c:pt idx="150">
                  <c:v>0.72914234395999999</c:v>
                </c:pt>
                <c:pt idx="151">
                  <c:v>0.81633529411799999</c:v>
                </c:pt>
                <c:pt idx="152">
                  <c:v>0.86759390631600064</c:v>
                </c:pt>
                <c:pt idx="153">
                  <c:v>0.86898519944200003</c:v>
                </c:pt>
                <c:pt idx="154">
                  <c:v>0.81514550264600139</c:v>
                </c:pt>
                <c:pt idx="155">
                  <c:v>0.88145702445499996</c:v>
                </c:pt>
                <c:pt idx="156">
                  <c:v>0.76889019723300212</c:v>
                </c:pt>
                <c:pt idx="157">
                  <c:v>0.87066989141700113</c:v>
                </c:pt>
                <c:pt idx="158">
                  <c:v>0.84241863933500005</c:v>
                </c:pt>
                <c:pt idx="159">
                  <c:v>0.93085207403900005</c:v>
                </c:pt>
                <c:pt idx="160">
                  <c:v>0.92380477520100002</c:v>
                </c:pt>
                <c:pt idx="161">
                  <c:v>0.90069875134400113</c:v>
                </c:pt>
                <c:pt idx="162">
                  <c:v>0.82972582972599995</c:v>
                </c:pt>
                <c:pt idx="163">
                  <c:v>0.886720312658002</c:v>
                </c:pt>
                <c:pt idx="164">
                  <c:v>0.85189518652600138</c:v>
                </c:pt>
                <c:pt idx="165">
                  <c:v>0.94916177918</c:v>
                </c:pt>
                <c:pt idx="166">
                  <c:v>0.87308741811100099</c:v>
                </c:pt>
                <c:pt idx="167">
                  <c:v>0.85725256684899998</c:v>
                </c:pt>
                <c:pt idx="168">
                  <c:v>0.82185406793600002</c:v>
                </c:pt>
                <c:pt idx="169">
                  <c:v>0.86086164891299999</c:v>
                </c:pt>
                <c:pt idx="170">
                  <c:v>0.92514561152600139</c:v>
                </c:pt>
                <c:pt idx="171">
                  <c:v>0.87040945737800224</c:v>
                </c:pt>
                <c:pt idx="172">
                  <c:v>0.92677015336700064</c:v>
                </c:pt>
                <c:pt idx="173">
                  <c:v>0.926434644611</c:v>
                </c:pt>
                <c:pt idx="174">
                  <c:v>0.91925566789599999</c:v>
                </c:pt>
                <c:pt idx="175">
                  <c:v>0.77985825655600227</c:v>
                </c:pt>
                <c:pt idx="176">
                  <c:v>0.88752543018700003</c:v>
                </c:pt>
                <c:pt idx="177">
                  <c:v>0.72925760581999999</c:v>
                </c:pt>
                <c:pt idx="178">
                  <c:v>0.85280275459500099</c:v>
                </c:pt>
                <c:pt idx="179">
                  <c:v>0.79109759567500004</c:v>
                </c:pt>
                <c:pt idx="180">
                  <c:v>0.75496976568400065</c:v>
                </c:pt>
                <c:pt idx="181">
                  <c:v>0.91102606205799996</c:v>
                </c:pt>
                <c:pt idx="182">
                  <c:v>0.90489800877500004</c:v>
                </c:pt>
                <c:pt idx="183">
                  <c:v>0.86936842497599998</c:v>
                </c:pt>
                <c:pt idx="184">
                  <c:v>0.89164211273000005</c:v>
                </c:pt>
                <c:pt idx="185">
                  <c:v>0.8145310816569995</c:v>
                </c:pt>
                <c:pt idx="186">
                  <c:v>0.97770654141900004</c:v>
                </c:pt>
                <c:pt idx="187">
                  <c:v>0.98062995910999995</c:v>
                </c:pt>
                <c:pt idx="188">
                  <c:v>0.9733287125160015</c:v>
                </c:pt>
                <c:pt idx="189">
                  <c:v>0.928391171874</c:v>
                </c:pt>
                <c:pt idx="190">
                  <c:v>0.85057289866900065</c:v>
                </c:pt>
                <c:pt idx="191">
                  <c:v>0.79903762452799998</c:v>
                </c:pt>
                <c:pt idx="192">
                  <c:v>0.8665949880079995</c:v>
                </c:pt>
                <c:pt idx="193">
                  <c:v>0.88886906003900001</c:v>
                </c:pt>
                <c:pt idx="194">
                  <c:v>0.893485843537</c:v>
                </c:pt>
                <c:pt idx="195">
                  <c:v>0.78278757475199956</c:v>
                </c:pt>
                <c:pt idx="196">
                  <c:v>0.84718379873799887</c:v>
                </c:pt>
                <c:pt idx="197">
                  <c:v>0.81847717601500003</c:v>
                </c:pt>
                <c:pt idx="198">
                  <c:v>0.81121192547599996</c:v>
                </c:pt>
                <c:pt idx="199">
                  <c:v>0.88557953927099997</c:v>
                </c:pt>
                <c:pt idx="200">
                  <c:v>0.8787290505750025</c:v>
                </c:pt>
                <c:pt idx="201">
                  <c:v>0.87981859410400065</c:v>
                </c:pt>
                <c:pt idx="202">
                  <c:v>0.96108311106900002</c:v>
                </c:pt>
                <c:pt idx="203">
                  <c:v>0.92473133479799996</c:v>
                </c:pt>
                <c:pt idx="204">
                  <c:v>0.99104862327500065</c:v>
                </c:pt>
                <c:pt idx="205">
                  <c:v>0.89550177679800003</c:v>
                </c:pt>
                <c:pt idx="206">
                  <c:v>0.87997023614800263</c:v>
                </c:pt>
                <c:pt idx="207">
                  <c:v>0.82824958821100003</c:v>
                </c:pt>
                <c:pt idx="208">
                  <c:v>0.83226817332799996</c:v>
                </c:pt>
                <c:pt idx="209">
                  <c:v>0.81990406618600065</c:v>
                </c:pt>
                <c:pt idx="210">
                  <c:v>0.91784479601500113</c:v>
                </c:pt>
                <c:pt idx="211">
                  <c:v>0.92223118348400002</c:v>
                </c:pt>
                <c:pt idx="212">
                  <c:v>0.81889822267800227</c:v>
                </c:pt>
                <c:pt idx="213">
                  <c:v>0.74735494197699959</c:v>
                </c:pt>
                <c:pt idx="214">
                  <c:v>0.901487072552</c:v>
                </c:pt>
                <c:pt idx="215">
                  <c:v>0.86506647254900126</c:v>
                </c:pt>
                <c:pt idx="216">
                  <c:v>0.9098215689519995</c:v>
                </c:pt>
                <c:pt idx="217">
                  <c:v>0.74556924882599951</c:v>
                </c:pt>
                <c:pt idx="218">
                  <c:v>0.87392554852500126</c:v>
                </c:pt>
                <c:pt idx="219">
                  <c:v>0.93443113206600004</c:v>
                </c:pt>
                <c:pt idx="220">
                  <c:v>0.69194374137100001</c:v>
                </c:pt>
                <c:pt idx="221">
                  <c:v>0.94841614671999863</c:v>
                </c:pt>
                <c:pt idx="222">
                  <c:v>0.90318540135500003</c:v>
                </c:pt>
                <c:pt idx="223">
                  <c:v>0.90709625241400138</c:v>
                </c:pt>
                <c:pt idx="224">
                  <c:v>0.97674695212600138</c:v>
                </c:pt>
                <c:pt idx="225">
                  <c:v>0.90713175318799999</c:v>
                </c:pt>
                <c:pt idx="226">
                  <c:v>0.85703378209900005</c:v>
                </c:pt>
                <c:pt idx="227">
                  <c:v>0.76385441004700139</c:v>
                </c:pt>
                <c:pt idx="228">
                  <c:v>0.89054579914699949</c:v>
                </c:pt>
                <c:pt idx="229">
                  <c:v>0.9175403485019995</c:v>
                </c:pt>
                <c:pt idx="230">
                  <c:v>0.84040179892300004</c:v>
                </c:pt>
                <c:pt idx="231">
                  <c:v>0.91077000417500065</c:v>
                </c:pt>
                <c:pt idx="232">
                  <c:v>0.88392191659300223</c:v>
                </c:pt>
                <c:pt idx="233">
                  <c:v>0.80604102729800176</c:v>
                </c:pt>
                <c:pt idx="234">
                  <c:v>0.82853650621999997</c:v>
                </c:pt>
                <c:pt idx="235">
                  <c:v>0.85245171726400126</c:v>
                </c:pt>
                <c:pt idx="236">
                  <c:v>0.77664204902600065</c:v>
                </c:pt>
                <c:pt idx="237">
                  <c:v>0.92284052345000112</c:v>
                </c:pt>
                <c:pt idx="238">
                  <c:v>0.73723808574099958</c:v>
                </c:pt>
                <c:pt idx="239">
                  <c:v>0.91505499605600005</c:v>
                </c:pt>
                <c:pt idx="240">
                  <c:v>0.83544399859600005</c:v>
                </c:pt>
                <c:pt idx="241">
                  <c:v>0.83848247768100004</c:v>
                </c:pt>
                <c:pt idx="242">
                  <c:v>0.80749715203200001</c:v>
                </c:pt>
                <c:pt idx="243">
                  <c:v>0.81068810626100063</c:v>
                </c:pt>
                <c:pt idx="244">
                  <c:v>0.77585046136800151</c:v>
                </c:pt>
                <c:pt idx="245">
                  <c:v>0.70537889863500125</c:v>
                </c:pt>
                <c:pt idx="246">
                  <c:v>0.81761612065099998</c:v>
                </c:pt>
                <c:pt idx="247">
                  <c:v>0.86137606922599996</c:v>
                </c:pt>
                <c:pt idx="248">
                  <c:v>0.86066648331499995</c:v>
                </c:pt>
                <c:pt idx="249">
                  <c:v>0.86978755268900176</c:v>
                </c:pt>
                <c:pt idx="250">
                  <c:v>0.78797389302000065</c:v>
                </c:pt>
                <c:pt idx="251">
                  <c:v>0.91102311110599998</c:v>
                </c:pt>
                <c:pt idx="252">
                  <c:v>0.81723316735199958</c:v>
                </c:pt>
                <c:pt idx="253">
                  <c:v>0.7586239756050015</c:v>
                </c:pt>
                <c:pt idx="254">
                  <c:v>0.89585295458000003</c:v>
                </c:pt>
                <c:pt idx="255">
                  <c:v>0.79498734519599956</c:v>
                </c:pt>
                <c:pt idx="256">
                  <c:v>0.85686436781599951</c:v>
                </c:pt>
                <c:pt idx="257">
                  <c:v>0.87109251213900163</c:v>
                </c:pt>
                <c:pt idx="258">
                  <c:v>0.80567396313400064</c:v>
                </c:pt>
                <c:pt idx="259">
                  <c:v>0.90525074369400005</c:v>
                </c:pt>
                <c:pt idx="260">
                  <c:v>0.79491305541000001</c:v>
                </c:pt>
                <c:pt idx="261">
                  <c:v>0.909192111621</c:v>
                </c:pt>
                <c:pt idx="262">
                  <c:v>0.87800175077500064</c:v>
                </c:pt>
                <c:pt idx="263">
                  <c:v>0.92659898709800004</c:v>
                </c:pt>
                <c:pt idx="264">
                  <c:v>0.92994456862200003</c:v>
                </c:pt>
                <c:pt idx="265">
                  <c:v>0.91309328761000064</c:v>
                </c:pt>
                <c:pt idx="266">
                  <c:v>0.8623181621779995</c:v>
                </c:pt>
                <c:pt idx="267">
                  <c:v>0.84936341058800124</c:v>
                </c:pt>
                <c:pt idx="268">
                  <c:v>0.89447855741600002</c:v>
                </c:pt>
                <c:pt idx="269">
                  <c:v>0.95392007314200111</c:v>
                </c:pt>
                <c:pt idx="270">
                  <c:v>0.96871482425699995</c:v>
                </c:pt>
                <c:pt idx="271">
                  <c:v>0.91203361133799998</c:v>
                </c:pt>
                <c:pt idx="272">
                  <c:v>0.79707413076800004</c:v>
                </c:pt>
                <c:pt idx="273">
                  <c:v>0.88455943717400065</c:v>
                </c:pt>
                <c:pt idx="274">
                  <c:v>0.92710165080400064</c:v>
                </c:pt>
                <c:pt idx="275">
                  <c:v>0.89609396719500001</c:v>
                </c:pt>
                <c:pt idx="276">
                  <c:v>0.87655606804499997</c:v>
                </c:pt>
                <c:pt idx="277">
                  <c:v>0.8674453297169995</c:v>
                </c:pt>
                <c:pt idx="278">
                  <c:v>0.91808770138899998</c:v>
                </c:pt>
                <c:pt idx="279">
                  <c:v>0.91845342620100001</c:v>
                </c:pt>
                <c:pt idx="280">
                  <c:v>0.90845345450399995</c:v>
                </c:pt>
                <c:pt idx="281">
                  <c:v>0.71780198910500004</c:v>
                </c:pt>
                <c:pt idx="282">
                  <c:v>0.83359856317199998</c:v>
                </c:pt>
                <c:pt idx="283">
                  <c:v>0.91067890291000064</c:v>
                </c:pt>
                <c:pt idx="284">
                  <c:v>0.95022438738600001</c:v>
                </c:pt>
                <c:pt idx="285">
                  <c:v>0.77713591237000224</c:v>
                </c:pt>
                <c:pt idx="286">
                  <c:v>0.86958022645699995</c:v>
                </c:pt>
                <c:pt idx="287">
                  <c:v>0.875733289267</c:v>
                </c:pt>
                <c:pt idx="288">
                  <c:v>0.86611578058299998</c:v>
                </c:pt>
                <c:pt idx="289">
                  <c:v>0.9377634849199995</c:v>
                </c:pt>
                <c:pt idx="290">
                  <c:v>0.82174032844700062</c:v>
                </c:pt>
                <c:pt idx="291">
                  <c:v>0.88322006775999951</c:v>
                </c:pt>
                <c:pt idx="292">
                  <c:v>0.86343783116499995</c:v>
                </c:pt>
                <c:pt idx="293">
                  <c:v>0.88209890802599999</c:v>
                </c:pt>
                <c:pt idx="294">
                  <c:v>0.74309083910700124</c:v>
                </c:pt>
                <c:pt idx="295">
                  <c:v>0.86417432470099997</c:v>
                </c:pt>
                <c:pt idx="296">
                  <c:v>0.86962416254300223</c:v>
                </c:pt>
                <c:pt idx="297">
                  <c:v>0.81044616044599949</c:v>
                </c:pt>
                <c:pt idx="298">
                  <c:v>0.89441423411999998</c:v>
                </c:pt>
                <c:pt idx="299">
                  <c:v>0.94178618345599996</c:v>
                </c:pt>
                <c:pt idx="300">
                  <c:v>0.78948522912800001</c:v>
                </c:pt>
                <c:pt idx="301">
                  <c:v>0.82896670481800006</c:v>
                </c:pt>
                <c:pt idx="302">
                  <c:v>0.90092817543199999</c:v>
                </c:pt>
                <c:pt idx="303">
                  <c:v>0.89265525123500111</c:v>
                </c:pt>
                <c:pt idx="304">
                  <c:v>0.92313166990099949</c:v>
                </c:pt>
                <c:pt idx="305">
                  <c:v>0.84545028635599995</c:v>
                </c:pt>
                <c:pt idx="306">
                  <c:v>0.85621859635900099</c:v>
                </c:pt>
                <c:pt idx="307">
                  <c:v>0.94061861830400151</c:v>
                </c:pt>
                <c:pt idx="308">
                  <c:v>0.96943528230900111</c:v>
                </c:pt>
                <c:pt idx="309">
                  <c:v>0.84848463975800004</c:v>
                </c:pt>
                <c:pt idx="310">
                  <c:v>0.96262124048200126</c:v>
                </c:pt>
                <c:pt idx="311">
                  <c:v>0.92470818784800002</c:v>
                </c:pt>
                <c:pt idx="312">
                  <c:v>0.88142474411799887</c:v>
                </c:pt>
                <c:pt idx="313">
                  <c:v>0.89019956041399995</c:v>
                </c:pt>
                <c:pt idx="314">
                  <c:v>0.96182494319000111</c:v>
                </c:pt>
                <c:pt idx="315">
                  <c:v>0.89286156461599997</c:v>
                </c:pt>
                <c:pt idx="316">
                  <c:v>0.86746914417499998</c:v>
                </c:pt>
                <c:pt idx="317">
                  <c:v>0.90203656904999863</c:v>
                </c:pt>
                <c:pt idx="318">
                  <c:v>0.81005940654500175</c:v>
                </c:pt>
                <c:pt idx="319">
                  <c:v>0.85417556583300003</c:v>
                </c:pt>
                <c:pt idx="320">
                  <c:v>0.90419718996699838</c:v>
                </c:pt>
                <c:pt idx="321">
                  <c:v>0.84075332766900113</c:v>
                </c:pt>
                <c:pt idx="322">
                  <c:v>0.86211636552299886</c:v>
                </c:pt>
                <c:pt idx="323">
                  <c:v>0.75077839707900162</c:v>
                </c:pt>
                <c:pt idx="324">
                  <c:v>0.87913524075500005</c:v>
                </c:pt>
                <c:pt idx="325">
                  <c:v>0.86209776071800004</c:v>
                </c:pt>
                <c:pt idx="326">
                  <c:v>0.82470238095199899</c:v>
                </c:pt>
                <c:pt idx="327">
                  <c:v>0.98958776303099838</c:v>
                </c:pt>
                <c:pt idx="328">
                  <c:v>0.96529181437800227</c:v>
                </c:pt>
                <c:pt idx="329">
                  <c:v>0.85742886445000099</c:v>
                </c:pt>
                <c:pt idx="330">
                  <c:v>0.85686585975200003</c:v>
                </c:pt>
                <c:pt idx="331">
                  <c:v>0.74763533320300224</c:v>
                </c:pt>
                <c:pt idx="332">
                  <c:v>0.86058236298599899</c:v>
                </c:pt>
                <c:pt idx="333">
                  <c:v>0.95773569262900227</c:v>
                </c:pt>
                <c:pt idx="334">
                  <c:v>0.93155132659300099</c:v>
                </c:pt>
                <c:pt idx="335">
                  <c:v>0.8107290402840015</c:v>
                </c:pt>
                <c:pt idx="336">
                  <c:v>0.91458285032999997</c:v>
                </c:pt>
                <c:pt idx="337">
                  <c:v>0.83645598194099957</c:v>
                </c:pt>
                <c:pt idx="338">
                  <c:v>0.90085741342700065</c:v>
                </c:pt>
                <c:pt idx="339">
                  <c:v>0.77359873000400126</c:v>
                </c:pt>
                <c:pt idx="340">
                  <c:v>0.882959525651</c:v>
                </c:pt>
                <c:pt idx="341">
                  <c:v>0.93420086120900003</c:v>
                </c:pt>
                <c:pt idx="342">
                  <c:v>0.88494563410200111</c:v>
                </c:pt>
                <c:pt idx="343">
                  <c:v>0.852863867951</c:v>
                </c:pt>
                <c:pt idx="344">
                  <c:v>0.83630865449000125</c:v>
                </c:pt>
                <c:pt idx="345">
                  <c:v>0.811353447231</c:v>
                </c:pt>
                <c:pt idx="346">
                  <c:v>0.71761198839800111</c:v>
                </c:pt>
                <c:pt idx="347">
                  <c:v>0.73856690265400005</c:v>
                </c:pt>
                <c:pt idx="348">
                  <c:v>0.80077151989400064</c:v>
                </c:pt>
                <c:pt idx="349">
                  <c:v>0.91704802800300111</c:v>
                </c:pt>
                <c:pt idx="350">
                  <c:v>0.95195153430400126</c:v>
                </c:pt>
                <c:pt idx="351">
                  <c:v>0.87912722880600003</c:v>
                </c:pt>
                <c:pt idx="352">
                  <c:v>0.90169800429900127</c:v>
                </c:pt>
                <c:pt idx="353">
                  <c:v>0.93534764381799951</c:v>
                </c:pt>
                <c:pt idx="354">
                  <c:v>0.79306321425699999</c:v>
                </c:pt>
                <c:pt idx="355">
                  <c:v>0.80280341416300138</c:v>
                </c:pt>
                <c:pt idx="356">
                  <c:v>0.85038437860100002</c:v>
                </c:pt>
                <c:pt idx="357">
                  <c:v>0.73328026986599959</c:v>
                </c:pt>
                <c:pt idx="358">
                  <c:v>0.90170761441200065</c:v>
                </c:pt>
                <c:pt idx="359">
                  <c:v>0.81931554524399997</c:v>
                </c:pt>
                <c:pt idx="360">
                  <c:v>0.83170493714500138</c:v>
                </c:pt>
                <c:pt idx="361">
                  <c:v>0.79801893171099958</c:v>
                </c:pt>
                <c:pt idx="362">
                  <c:v>0.90936275104099851</c:v>
                </c:pt>
                <c:pt idx="363">
                  <c:v>0.94498247845200001</c:v>
                </c:pt>
                <c:pt idx="364">
                  <c:v>0.93581514888899997</c:v>
                </c:pt>
                <c:pt idx="365">
                  <c:v>0.93082934154000063</c:v>
                </c:pt>
                <c:pt idx="366">
                  <c:v>0.68328646347999999</c:v>
                </c:pt>
                <c:pt idx="367">
                  <c:v>0.86801778607699998</c:v>
                </c:pt>
                <c:pt idx="368">
                  <c:v>0.86080286168500064</c:v>
                </c:pt>
                <c:pt idx="369">
                  <c:v>0.70598911070799997</c:v>
                </c:pt>
              </c:numCache>
            </c:numRef>
          </c:xVal>
          <c:yVal>
            <c:numRef>
              <c:f>'sample and accuracy'!$M$2:$M$1048576</c:f>
              <c:numCache>
                <c:formatCode>g/"通""用""格""式"</c:formatCode>
                <c:ptCount val="1048575"/>
                <c:pt idx="0">
                  <c:v>0.12401699736600012</c:v>
                </c:pt>
                <c:pt idx="1">
                  <c:v>0.24040388412300037</c:v>
                </c:pt>
                <c:pt idx="2">
                  <c:v>0.14710874265599999</c:v>
                </c:pt>
                <c:pt idx="3">
                  <c:v>0.11711924598300023</c:v>
                </c:pt>
                <c:pt idx="4">
                  <c:v>0.18698477695200025</c:v>
                </c:pt>
                <c:pt idx="5">
                  <c:v>8.1697452451700028E-2</c:v>
                </c:pt>
                <c:pt idx="6">
                  <c:v>-3.7067617558000102E-2</c:v>
                </c:pt>
                <c:pt idx="7">
                  <c:v>0.13986847200999999</c:v>
                </c:pt>
                <c:pt idx="8">
                  <c:v>0.10310295855800013</c:v>
                </c:pt>
                <c:pt idx="9">
                  <c:v>0.12909976518399999</c:v>
                </c:pt>
                <c:pt idx="10">
                  <c:v>8.3208571109200047E-2</c:v>
                </c:pt>
                <c:pt idx="11">
                  <c:v>5.4106564914300171E-3</c:v>
                </c:pt>
                <c:pt idx="12">
                  <c:v>9.0716221614099993E-2</c:v>
                </c:pt>
                <c:pt idx="13">
                  <c:v>6.1384869207000002E-2</c:v>
                </c:pt>
                <c:pt idx="14">
                  <c:v>0.26178737132399998</c:v>
                </c:pt>
                <c:pt idx="15">
                  <c:v>0.17834893126800028</c:v>
                </c:pt>
                <c:pt idx="16">
                  <c:v>0.21604238068800047</c:v>
                </c:pt>
                <c:pt idx="17">
                  <c:v>0.14243994237700053</c:v>
                </c:pt>
                <c:pt idx="18">
                  <c:v>0.18469342372399999</c:v>
                </c:pt>
                <c:pt idx="19">
                  <c:v>-0.11702637494400017</c:v>
                </c:pt>
                <c:pt idx="20">
                  <c:v>0.11524860273400002</c:v>
                </c:pt>
                <c:pt idx="21">
                  <c:v>0.23692319639900028</c:v>
                </c:pt>
                <c:pt idx="22">
                  <c:v>0.16866765631</c:v>
                </c:pt>
                <c:pt idx="23">
                  <c:v>0.25120542911299976</c:v>
                </c:pt>
                <c:pt idx="24">
                  <c:v>0.14841906707700056</c:v>
                </c:pt>
                <c:pt idx="25">
                  <c:v>0.23775187493899988</c:v>
                </c:pt>
                <c:pt idx="26">
                  <c:v>3.3947502746400002E-2</c:v>
                </c:pt>
                <c:pt idx="27">
                  <c:v>2.3572757968099999E-2</c:v>
                </c:pt>
                <c:pt idx="28">
                  <c:v>0.25747135394600001</c:v>
                </c:pt>
                <c:pt idx="29">
                  <c:v>1.9239113560000022E-3</c:v>
                </c:pt>
                <c:pt idx="30">
                  <c:v>0.15510484180200043</c:v>
                </c:pt>
                <c:pt idx="31">
                  <c:v>7.7681849102900005E-2</c:v>
                </c:pt>
                <c:pt idx="32">
                  <c:v>8.4501523848700022E-2</c:v>
                </c:pt>
                <c:pt idx="33">
                  <c:v>8.0779049111200207E-2</c:v>
                </c:pt>
                <c:pt idx="34">
                  <c:v>0.193391586468</c:v>
                </c:pt>
                <c:pt idx="35">
                  <c:v>0.14220313862100031</c:v>
                </c:pt>
                <c:pt idx="36">
                  <c:v>0.15622221657100044</c:v>
                </c:pt>
                <c:pt idx="37">
                  <c:v>0.19113413389800021</c:v>
                </c:pt>
                <c:pt idx="38">
                  <c:v>0.21024246496800028</c:v>
                </c:pt>
                <c:pt idx="39">
                  <c:v>0.127993529809</c:v>
                </c:pt>
                <c:pt idx="40">
                  <c:v>0.15900910547400043</c:v>
                </c:pt>
                <c:pt idx="41">
                  <c:v>0.28846779736400113</c:v>
                </c:pt>
                <c:pt idx="42">
                  <c:v>0.21648689000400037</c:v>
                </c:pt>
                <c:pt idx="43">
                  <c:v>0.14044824154200078</c:v>
                </c:pt>
                <c:pt idx="44">
                  <c:v>5.5950776982200003E-2</c:v>
                </c:pt>
                <c:pt idx="45">
                  <c:v>0.23067229374100001</c:v>
                </c:pt>
                <c:pt idx="46">
                  <c:v>-0.96364340580700003</c:v>
                </c:pt>
                <c:pt idx="47">
                  <c:v>0.21712410033000001</c:v>
                </c:pt>
                <c:pt idx="48">
                  <c:v>4.7264567537000014E-2</c:v>
                </c:pt>
                <c:pt idx="49">
                  <c:v>-0.12445698907200002</c:v>
                </c:pt>
                <c:pt idx="50">
                  <c:v>0.22142620237700028</c:v>
                </c:pt>
                <c:pt idx="51">
                  <c:v>4.0199383837600078E-2</c:v>
                </c:pt>
                <c:pt idx="52">
                  <c:v>3.5463547522600093E-3</c:v>
                </c:pt>
                <c:pt idx="53">
                  <c:v>0.39927602622500064</c:v>
                </c:pt>
                <c:pt idx="54">
                  <c:v>0.16731249931500028</c:v>
                </c:pt>
                <c:pt idx="55">
                  <c:v>0.147777541979</c:v>
                </c:pt>
                <c:pt idx="56">
                  <c:v>-8.0589429218300007E-3</c:v>
                </c:pt>
                <c:pt idx="57">
                  <c:v>0.10759536368500013</c:v>
                </c:pt>
                <c:pt idx="58">
                  <c:v>0.26552876664199998</c:v>
                </c:pt>
                <c:pt idx="59">
                  <c:v>0.19138910764100001</c:v>
                </c:pt>
                <c:pt idx="60">
                  <c:v>0.10300650631600013</c:v>
                </c:pt>
                <c:pt idx="61">
                  <c:v>0.179194118905</c:v>
                </c:pt>
                <c:pt idx="62">
                  <c:v>0.10430257601100013</c:v>
                </c:pt>
                <c:pt idx="63">
                  <c:v>0.19737770403299998</c:v>
                </c:pt>
                <c:pt idx="64">
                  <c:v>7.9408209529400031E-2</c:v>
                </c:pt>
                <c:pt idx="65">
                  <c:v>0.26448606105100075</c:v>
                </c:pt>
                <c:pt idx="66">
                  <c:v>0.18277573264700031</c:v>
                </c:pt>
                <c:pt idx="67">
                  <c:v>0.15269110077000031</c:v>
                </c:pt>
                <c:pt idx="68">
                  <c:v>0.17931967475300001</c:v>
                </c:pt>
                <c:pt idx="69">
                  <c:v>0.23655493068000025</c:v>
                </c:pt>
                <c:pt idx="70">
                  <c:v>0.39051683178600094</c:v>
                </c:pt>
                <c:pt idx="71">
                  <c:v>6.3353715627200019E-2</c:v>
                </c:pt>
                <c:pt idx="72">
                  <c:v>0.203881833608</c:v>
                </c:pt>
                <c:pt idx="73">
                  <c:v>0.20163918246600043</c:v>
                </c:pt>
                <c:pt idx="74">
                  <c:v>0.26175161284699944</c:v>
                </c:pt>
                <c:pt idx="75">
                  <c:v>4.3898858199799919E-2</c:v>
                </c:pt>
                <c:pt idx="76">
                  <c:v>2.7933308642900084E-2</c:v>
                </c:pt>
                <c:pt idx="77">
                  <c:v>0.28885945841900001</c:v>
                </c:pt>
                <c:pt idx="78">
                  <c:v>0.25251439274600002</c:v>
                </c:pt>
                <c:pt idx="79">
                  <c:v>9.9867118690800047E-2</c:v>
                </c:pt>
                <c:pt idx="80">
                  <c:v>0.20689790015600032</c:v>
                </c:pt>
                <c:pt idx="81">
                  <c:v>0.18467842805500001</c:v>
                </c:pt>
                <c:pt idx="82">
                  <c:v>0.40975194385399999</c:v>
                </c:pt>
                <c:pt idx="83">
                  <c:v>2.5948944555300002E-2</c:v>
                </c:pt>
                <c:pt idx="84">
                  <c:v>0.12691121325999999</c:v>
                </c:pt>
                <c:pt idx="85">
                  <c:v>0.15533069790099999</c:v>
                </c:pt>
                <c:pt idx="86">
                  <c:v>0.25276777181600002</c:v>
                </c:pt>
                <c:pt idx="87">
                  <c:v>0.37573376542499998</c:v>
                </c:pt>
                <c:pt idx="88">
                  <c:v>0.21617182478899988</c:v>
                </c:pt>
                <c:pt idx="89">
                  <c:v>6.3437525742299994E-2</c:v>
                </c:pt>
                <c:pt idx="90">
                  <c:v>0.165394545605</c:v>
                </c:pt>
                <c:pt idx="91">
                  <c:v>5.8601071983599998E-2</c:v>
                </c:pt>
                <c:pt idx="92">
                  <c:v>0.18279305984600053</c:v>
                </c:pt>
                <c:pt idx="93">
                  <c:v>0.10238310854800002</c:v>
                </c:pt>
                <c:pt idx="94">
                  <c:v>8.6665870350400326E-2</c:v>
                </c:pt>
                <c:pt idx="95">
                  <c:v>0.36305514094399999</c:v>
                </c:pt>
                <c:pt idx="96">
                  <c:v>0.26432514593500056</c:v>
                </c:pt>
                <c:pt idx="97">
                  <c:v>0.39207410632600087</c:v>
                </c:pt>
                <c:pt idx="98">
                  <c:v>0.23351721567900025</c:v>
                </c:pt>
                <c:pt idx="99">
                  <c:v>0.35690815594199998</c:v>
                </c:pt>
                <c:pt idx="100">
                  <c:v>9.7978936950100015E-2</c:v>
                </c:pt>
                <c:pt idx="101">
                  <c:v>8.4267261903200025E-2</c:v>
                </c:pt>
                <c:pt idx="102">
                  <c:v>0.15167997727399987</c:v>
                </c:pt>
                <c:pt idx="103">
                  <c:v>0.331700997138001</c:v>
                </c:pt>
                <c:pt idx="104">
                  <c:v>0.20259725097700038</c:v>
                </c:pt>
                <c:pt idx="105">
                  <c:v>-1.14151945E-2</c:v>
                </c:pt>
                <c:pt idx="106">
                  <c:v>0.17085175014000001</c:v>
                </c:pt>
                <c:pt idx="107">
                  <c:v>0.18752772047300001</c:v>
                </c:pt>
                <c:pt idx="108">
                  <c:v>0.27160733976599999</c:v>
                </c:pt>
                <c:pt idx="109">
                  <c:v>4.2320988127700014E-2</c:v>
                </c:pt>
                <c:pt idx="110">
                  <c:v>-0.4506698851980005</c:v>
                </c:pt>
                <c:pt idx="111">
                  <c:v>9.9410465071400222E-2</c:v>
                </c:pt>
                <c:pt idx="112">
                  <c:v>2.9085092847900038E-2</c:v>
                </c:pt>
                <c:pt idx="113">
                  <c:v>8.2414353462899992E-2</c:v>
                </c:pt>
                <c:pt idx="114">
                  <c:v>0.24109309624500028</c:v>
                </c:pt>
                <c:pt idx="115">
                  <c:v>7.6862146704599996E-2</c:v>
                </c:pt>
                <c:pt idx="116">
                  <c:v>0.10064586297900002</c:v>
                </c:pt>
                <c:pt idx="117">
                  <c:v>0.11543230356</c:v>
                </c:pt>
                <c:pt idx="118">
                  <c:v>0.17611440754900037</c:v>
                </c:pt>
                <c:pt idx="119">
                  <c:v>0.23783923378400032</c:v>
                </c:pt>
                <c:pt idx="120">
                  <c:v>0.22537373939899988</c:v>
                </c:pt>
                <c:pt idx="121">
                  <c:v>0.25650231936000056</c:v>
                </c:pt>
                <c:pt idx="122">
                  <c:v>0.34211859057799998</c:v>
                </c:pt>
                <c:pt idx="123">
                  <c:v>0.31594991207899997</c:v>
                </c:pt>
                <c:pt idx="124">
                  <c:v>0.24460768801100025</c:v>
                </c:pt>
                <c:pt idx="125">
                  <c:v>0.28249041666399999</c:v>
                </c:pt>
                <c:pt idx="126">
                  <c:v>5.1854742843799977E-2</c:v>
                </c:pt>
                <c:pt idx="127">
                  <c:v>0.30214618709000063</c:v>
                </c:pt>
                <c:pt idx="128">
                  <c:v>0.19161280941200001</c:v>
                </c:pt>
                <c:pt idx="129">
                  <c:v>0.26916849637200063</c:v>
                </c:pt>
                <c:pt idx="130">
                  <c:v>5.1800572168199908E-2</c:v>
                </c:pt>
                <c:pt idx="131">
                  <c:v>0.107480566749</c:v>
                </c:pt>
                <c:pt idx="132">
                  <c:v>0.32979932398300038</c:v>
                </c:pt>
                <c:pt idx="133">
                  <c:v>0.13527484753800001</c:v>
                </c:pt>
                <c:pt idx="134">
                  <c:v>0.21026351688400025</c:v>
                </c:pt>
                <c:pt idx="135">
                  <c:v>0.19190804011300028</c:v>
                </c:pt>
                <c:pt idx="136">
                  <c:v>0.36948001800500063</c:v>
                </c:pt>
                <c:pt idx="137">
                  <c:v>0.10507416027300023</c:v>
                </c:pt>
                <c:pt idx="138">
                  <c:v>0.18594043515000078</c:v>
                </c:pt>
                <c:pt idx="139">
                  <c:v>5.0210172516999919E-2</c:v>
                </c:pt>
                <c:pt idx="140">
                  <c:v>0.14185500009700028</c:v>
                </c:pt>
                <c:pt idx="141">
                  <c:v>8.0709869062400241E-2</c:v>
                </c:pt>
                <c:pt idx="142">
                  <c:v>0.14391180876800028</c:v>
                </c:pt>
                <c:pt idx="143">
                  <c:v>0.458088152591</c:v>
                </c:pt>
                <c:pt idx="144">
                  <c:v>7.763887305430002E-2</c:v>
                </c:pt>
                <c:pt idx="145">
                  <c:v>0.12362837901600014</c:v>
                </c:pt>
                <c:pt idx="146">
                  <c:v>1.0987027285600027E-3</c:v>
                </c:pt>
                <c:pt idx="147">
                  <c:v>9.4217654470900011E-2</c:v>
                </c:pt>
                <c:pt idx="148">
                  <c:v>3.2907011996300001E-2</c:v>
                </c:pt>
                <c:pt idx="149">
                  <c:v>0.30958748094300087</c:v>
                </c:pt>
                <c:pt idx="150">
                  <c:v>0.11313072114300014</c:v>
                </c:pt>
                <c:pt idx="151">
                  <c:v>0.39168286169300143</c:v>
                </c:pt>
                <c:pt idx="152">
                  <c:v>0.13525851471</c:v>
                </c:pt>
                <c:pt idx="153">
                  <c:v>0.20213966391899987</c:v>
                </c:pt>
                <c:pt idx="154">
                  <c:v>6.3418937183100113E-2</c:v>
                </c:pt>
                <c:pt idx="155">
                  <c:v>7.7758157857300142E-2</c:v>
                </c:pt>
                <c:pt idx="156">
                  <c:v>0.35113976646</c:v>
                </c:pt>
                <c:pt idx="157">
                  <c:v>0.28636941519200088</c:v>
                </c:pt>
                <c:pt idx="158">
                  <c:v>0.22745426391099999</c:v>
                </c:pt>
                <c:pt idx="159">
                  <c:v>2.0693848593800055E-2</c:v>
                </c:pt>
                <c:pt idx="160">
                  <c:v>4.1484408147699985E-2</c:v>
                </c:pt>
                <c:pt idx="161">
                  <c:v>0.15047773613600043</c:v>
                </c:pt>
                <c:pt idx="162">
                  <c:v>0.28670711935100002</c:v>
                </c:pt>
                <c:pt idx="163">
                  <c:v>1.8000320120000021E-3</c:v>
                </c:pt>
                <c:pt idx="164">
                  <c:v>0.40967626914400118</c:v>
                </c:pt>
                <c:pt idx="165">
                  <c:v>0.114758062168</c:v>
                </c:pt>
                <c:pt idx="166">
                  <c:v>0.25521003287299993</c:v>
                </c:pt>
                <c:pt idx="167">
                  <c:v>0.1234056784590002</c:v>
                </c:pt>
                <c:pt idx="168">
                  <c:v>0.32910837487600075</c:v>
                </c:pt>
                <c:pt idx="169">
                  <c:v>0.18939073509500037</c:v>
                </c:pt>
                <c:pt idx="170">
                  <c:v>0.22972755975199999</c:v>
                </c:pt>
                <c:pt idx="171">
                  <c:v>0.19534146104500025</c:v>
                </c:pt>
                <c:pt idx="172">
                  <c:v>0.30341881346500094</c:v>
                </c:pt>
                <c:pt idx="173">
                  <c:v>0.10084764463699999</c:v>
                </c:pt>
                <c:pt idx="174">
                  <c:v>0.34031031892800057</c:v>
                </c:pt>
                <c:pt idx="175">
                  <c:v>0.43679538016000002</c:v>
                </c:pt>
                <c:pt idx="176">
                  <c:v>0.1089070709410002</c:v>
                </c:pt>
                <c:pt idx="177">
                  <c:v>0.56385506807200003</c:v>
                </c:pt>
                <c:pt idx="178">
                  <c:v>0.2723808755440012</c:v>
                </c:pt>
                <c:pt idx="179">
                  <c:v>0.21564871369399999</c:v>
                </c:pt>
                <c:pt idx="180">
                  <c:v>0.26696067438800075</c:v>
                </c:pt>
                <c:pt idx="181">
                  <c:v>0.14036663344000028</c:v>
                </c:pt>
                <c:pt idx="182">
                  <c:v>0.16224488846400031</c:v>
                </c:pt>
                <c:pt idx="183">
                  <c:v>4.7314621564200125E-2</c:v>
                </c:pt>
                <c:pt idx="184">
                  <c:v>0.36741241319200113</c:v>
                </c:pt>
                <c:pt idx="185">
                  <c:v>0.31425465967400062</c:v>
                </c:pt>
                <c:pt idx="186">
                  <c:v>1.6724971524300001E-2</c:v>
                </c:pt>
                <c:pt idx="187">
                  <c:v>-1.2919821307800039E-3</c:v>
                </c:pt>
                <c:pt idx="188">
                  <c:v>1.2859795822E-2</c:v>
                </c:pt>
                <c:pt idx="189">
                  <c:v>0.14803129153400044</c:v>
                </c:pt>
                <c:pt idx="190">
                  <c:v>0.43896331462900057</c:v>
                </c:pt>
                <c:pt idx="191">
                  <c:v>0.62044150617600125</c:v>
                </c:pt>
                <c:pt idx="192">
                  <c:v>0.21733910658400044</c:v>
                </c:pt>
                <c:pt idx="193">
                  <c:v>0.13420910604899999</c:v>
                </c:pt>
                <c:pt idx="194">
                  <c:v>0.20712696109299999</c:v>
                </c:pt>
                <c:pt idx="195">
                  <c:v>0.38057993460200062</c:v>
                </c:pt>
                <c:pt idx="196">
                  <c:v>0.38075023556299997</c:v>
                </c:pt>
                <c:pt idx="197">
                  <c:v>0.29535703505900063</c:v>
                </c:pt>
                <c:pt idx="198">
                  <c:v>0.29996802971000075</c:v>
                </c:pt>
                <c:pt idx="199">
                  <c:v>0.49097846903200143</c:v>
                </c:pt>
                <c:pt idx="200">
                  <c:v>0.12728196458900001</c:v>
                </c:pt>
                <c:pt idx="201">
                  <c:v>0.12302619137400014</c:v>
                </c:pt>
                <c:pt idx="202">
                  <c:v>0.10851038646900002</c:v>
                </c:pt>
                <c:pt idx="203">
                  <c:v>0.27959739892699975</c:v>
                </c:pt>
                <c:pt idx="204">
                  <c:v>2.8179683762099998E-2</c:v>
                </c:pt>
                <c:pt idx="205">
                  <c:v>0.342731825027</c:v>
                </c:pt>
                <c:pt idx="206">
                  <c:v>0.21085900179300004</c:v>
                </c:pt>
                <c:pt idx="207">
                  <c:v>0.49187524936100063</c:v>
                </c:pt>
                <c:pt idx="208">
                  <c:v>0.17082714786800021</c:v>
                </c:pt>
                <c:pt idx="209">
                  <c:v>2.6026881130999987E-2</c:v>
                </c:pt>
                <c:pt idx="210">
                  <c:v>0.21840825668700056</c:v>
                </c:pt>
                <c:pt idx="211">
                  <c:v>8.10619374256E-2</c:v>
                </c:pt>
                <c:pt idx="212">
                  <c:v>0.23771444132700056</c:v>
                </c:pt>
                <c:pt idx="213">
                  <c:v>-3.6805794937100005E-2</c:v>
                </c:pt>
                <c:pt idx="214">
                  <c:v>0.11893362120700014</c:v>
                </c:pt>
                <c:pt idx="215">
                  <c:v>6.2481286700999998E-2</c:v>
                </c:pt>
                <c:pt idx="216">
                  <c:v>6.0840686595199998E-2</c:v>
                </c:pt>
                <c:pt idx="217">
                  <c:v>0.27012485402899999</c:v>
                </c:pt>
                <c:pt idx="218">
                  <c:v>0.17519979648200032</c:v>
                </c:pt>
                <c:pt idx="219">
                  <c:v>-2.0603827901400043E-2</c:v>
                </c:pt>
                <c:pt idx="220">
                  <c:v>0.26964393570200001</c:v>
                </c:pt>
                <c:pt idx="221">
                  <c:v>7.7683346795399955E-2</c:v>
                </c:pt>
                <c:pt idx="222">
                  <c:v>0.25764988244099979</c:v>
                </c:pt>
                <c:pt idx="223">
                  <c:v>0.2195083498660006</c:v>
                </c:pt>
                <c:pt idx="224">
                  <c:v>5.398564181920011E-3</c:v>
                </c:pt>
                <c:pt idx="225">
                  <c:v>0.11111524643800023</c:v>
                </c:pt>
                <c:pt idx="226">
                  <c:v>0.13378298465899999</c:v>
                </c:pt>
                <c:pt idx="227">
                  <c:v>7.5362352959000151E-2</c:v>
                </c:pt>
                <c:pt idx="228">
                  <c:v>0.16039667555100001</c:v>
                </c:pt>
                <c:pt idx="229">
                  <c:v>9.0147078681200046E-2</c:v>
                </c:pt>
                <c:pt idx="230">
                  <c:v>0.19553580446200028</c:v>
                </c:pt>
                <c:pt idx="231">
                  <c:v>0.20904519610800038</c:v>
                </c:pt>
                <c:pt idx="232">
                  <c:v>4.9199198674399945E-2</c:v>
                </c:pt>
                <c:pt idx="233">
                  <c:v>0.24591694861600047</c:v>
                </c:pt>
                <c:pt idx="234">
                  <c:v>-2.8396120966699998E-2</c:v>
                </c:pt>
                <c:pt idx="235">
                  <c:v>5.5357317535700092E-2</c:v>
                </c:pt>
                <c:pt idx="236">
                  <c:v>3.0261434386599999E-2</c:v>
                </c:pt>
                <c:pt idx="237">
                  <c:v>0.19114089319100028</c:v>
                </c:pt>
                <c:pt idx="238">
                  <c:v>0.17301363283500032</c:v>
                </c:pt>
                <c:pt idx="239">
                  <c:v>0.34899866617800063</c:v>
                </c:pt>
                <c:pt idx="240">
                  <c:v>7.6388627412200122E-2</c:v>
                </c:pt>
                <c:pt idx="241">
                  <c:v>8.7617351527000023E-2</c:v>
                </c:pt>
                <c:pt idx="242">
                  <c:v>0.100648213764</c:v>
                </c:pt>
                <c:pt idx="243">
                  <c:v>0.18681254901200031</c:v>
                </c:pt>
                <c:pt idx="244">
                  <c:v>0.33662869727600125</c:v>
                </c:pt>
                <c:pt idx="245">
                  <c:v>0.18628851675600028</c:v>
                </c:pt>
                <c:pt idx="246">
                  <c:v>0.17448019644800028</c:v>
                </c:pt>
                <c:pt idx="247">
                  <c:v>0.15432610357700047</c:v>
                </c:pt>
                <c:pt idx="248">
                  <c:v>0.17311596820399988</c:v>
                </c:pt>
                <c:pt idx="249">
                  <c:v>0.20308419909500028</c:v>
                </c:pt>
                <c:pt idx="250">
                  <c:v>6.011721106740011E-2</c:v>
                </c:pt>
                <c:pt idx="251">
                  <c:v>0.14992331937300021</c:v>
                </c:pt>
                <c:pt idx="252">
                  <c:v>0.32588660175400186</c:v>
                </c:pt>
                <c:pt idx="253">
                  <c:v>0.51222762109300002</c:v>
                </c:pt>
                <c:pt idx="254">
                  <c:v>7.4901653820500208E-4</c:v>
                </c:pt>
                <c:pt idx="255">
                  <c:v>0.55274278010400002</c:v>
                </c:pt>
                <c:pt idx="256">
                  <c:v>0.25579956009299976</c:v>
                </c:pt>
                <c:pt idx="257">
                  <c:v>0.124171890593</c:v>
                </c:pt>
                <c:pt idx="258">
                  <c:v>0.10624583166100014</c:v>
                </c:pt>
                <c:pt idx="259">
                  <c:v>0.285833617511</c:v>
                </c:pt>
                <c:pt idx="260">
                  <c:v>-8.8967714453199995E-2</c:v>
                </c:pt>
                <c:pt idx="261">
                  <c:v>0.28686377422500076</c:v>
                </c:pt>
                <c:pt idx="262">
                  <c:v>0.14637788350700037</c:v>
                </c:pt>
                <c:pt idx="263">
                  <c:v>0.14142843843000047</c:v>
                </c:pt>
                <c:pt idx="264">
                  <c:v>1.02158349039E-2</c:v>
                </c:pt>
                <c:pt idx="265">
                  <c:v>4.4390678555500149E-2</c:v>
                </c:pt>
                <c:pt idx="266">
                  <c:v>5.4494827683399999E-2</c:v>
                </c:pt>
                <c:pt idx="267">
                  <c:v>0.13599190196100028</c:v>
                </c:pt>
                <c:pt idx="268">
                  <c:v>0.10884670743100024</c:v>
                </c:pt>
                <c:pt idx="269">
                  <c:v>3.4829551312099999E-2</c:v>
                </c:pt>
                <c:pt idx="270">
                  <c:v>5.2987196778799976E-2</c:v>
                </c:pt>
                <c:pt idx="271">
                  <c:v>4.6947306686799847E-2</c:v>
                </c:pt>
                <c:pt idx="272">
                  <c:v>0.25869710437400001</c:v>
                </c:pt>
                <c:pt idx="273">
                  <c:v>0.15317719819000028</c:v>
                </c:pt>
                <c:pt idx="274">
                  <c:v>0.166138734674</c:v>
                </c:pt>
                <c:pt idx="275">
                  <c:v>0.18988678311600043</c:v>
                </c:pt>
                <c:pt idx="276">
                  <c:v>0.25289488973100038</c:v>
                </c:pt>
                <c:pt idx="277">
                  <c:v>0.22581064686700028</c:v>
                </c:pt>
                <c:pt idx="278">
                  <c:v>0.18948793507600056</c:v>
                </c:pt>
                <c:pt idx="279">
                  <c:v>0.18781339473100056</c:v>
                </c:pt>
                <c:pt idx="280">
                  <c:v>0.14455043544700047</c:v>
                </c:pt>
                <c:pt idx="281">
                  <c:v>0.44539291158299998</c:v>
                </c:pt>
                <c:pt idx="282">
                  <c:v>0.15897463188400043</c:v>
                </c:pt>
                <c:pt idx="283">
                  <c:v>0.45931582154400064</c:v>
                </c:pt>
                <c:pt idx="284">
                  <c:v>0.13489274354100031</c:v>
                </c:pt>
                <c:pt idx="285">
                  <c:v>0.40842908347200063</c:v>
                </c:pt>
                <c:pt idx="286">
                  <c:v>0.25890185948799999</c:v>
                </c:pt>
                <c:pt idx="287">
                  <c:v>0.13054515620000001</c:v>
                </c:pt>
                <c:pt idx="288">
                  <c:v>0.2508216909330005</c:v>
                </c:pt>
                <c:pt idx="289">
                  <c:v>0.21216940352900043</c:v>
                </c:pt>
                <c:pt idx="290">
                  <c:v>0.25697116919000063</c:v>
                </c:pt>
                <c:pt idx="291">
                  <c:v>0.22000105154700028</c:v>
                </c:pt>
                <c:pt idx="292">
                  <c:v>0.20194678169500044</c:v>
                </c:pt>
                <c:pt idx="293">
                  <c:v>0.109218353869</c:v>
                </c:pt>
                <c:pt idx="294">
                  <c:v>0.11667324570100024</c:v>
                </c:pt>
                <c:pt idx="295">
                  <c:v>0.20546841591100037</c:v>
                </c:pt>
                <c:pt idx="296">
                  <c:v>6.9163314091999994E-2</c:v>
                </c:pt>
                <c:pt idx="297">
                  <c:v>0.15888603096800025</c:v>
                </c:pt>
                <c:pt idx="298">
                  <c:v>0.14559329808100044</c:v>
                </c:pt>
                <c:pt idx="299">
                  <c:v>4.9460811952900183E-2</c:v>
                </c:pt>
                <c:pt idx="300">
                  <c:v>0.38203949122000086</c:v>
                </c:pt>
                <c:pt idx="301">
                  <c:v>0.31521192149000032</c:v>
                </c:pt>
                <c:pt idx="302">
                  <c:v>0.13313508208399999</c:v>
                </c:pt>
                <c:pt idx="303">
                  <c:v>0.21852951389100031</c:v>
                </c:pt>
                <c:pt idx="304">
                  <c:v>0.10659987705700009</c:v>
                </c:pt>
                <c:pt idx="305">
                  <c:v>0.11655999713899998</c:v>
                </c:pt>
                <c:pt idx="306">
                  <c:v>0.37789233541900064</c:v>
                </c:pt>
                <c:pt idx="307">
                  <c:v>4.4776658767299977E-2</c:v>
                </c:pt>
                <c:pt idx="308">
                  <c:v>5.1382021920800172E-2</c:v>
                </c:pt>
                <c:pt idx="309">
                  <c:v>0.13704575789000031</c:v>
                </c:pt>
                <c:pt idx="310">
                  <c:v>5.4864560989300107E-2</c:v>
                </c:pt>
                <c:pt idx="311">
                  <c:v>0.11715575116900002</c:v>
                </c:pt>
                <c:pt idx="312">
                  <c:v>0.17828888120000028</c:v>
                </c:pt>
                <c:pt idx="313">
                  <c:v>0.29583273831600032</c:v>
                </c:pt>
                <c:pt idx="314">
                  <c:v>6.6215202900099995E-2</c:v>
                </c:pt>
                <c:pt idx="315">
                  <c:v>0.26103905389799975</c:v>
                </c:pt>
                <c:pt idx="316">
                  <c:v>0.22576663377000028</c:v>
                </c:pt>
                <c:pt idx="317">
                  <c:v>0.22757617724599988</c:v>
                </c:pt>
                <c:pt idx="318">
                  <c:v>0.18993497701700043</c:v>
                </c:pt>
                <c:pt idx="319">
                  <c:v>5.7036838107100078E-2</c:v>
                </c:pt>
                <c:pt idx="320">
                  <c:v>0.14686273106800021</c:v>
                </c:pt>
                <c:pt idx="321">
                  <c:v>0.13522778536800001</c:v>
                </c:pt>
                <c:pt idx="322">
                  <c:v>0.2117113327120006</c:v>
                </c:pt>
                <c:pt idx="323">
                  <c:v>0.34169688106100032</c:v>
                </c:pt>
                <c:pt idx="324">
                  <c:v>0.18535340096200031</c:v>
                </c:pt>
                <c:pt idx="325">
                  <c:v>-7.56182062795E-2</c:v>
                </c:pt>
                <c:pt idx="326">
                  <c:v>0.19137529103500001</c:v>
                </c:pt>
                <c:pt idx="327">
                  <c:v>9.7558229734700068E-3</c:v>
                </c:pt>
                <c:pt idx="328">
                  <c:v>3.5295225034300014E-2</c:v>
                </c:pt>
                <c:pt idx="329">
                  <c:v>0.17001513969500037</c:v>
                </c:pt>
                <c:pt idx="330">
                  <c:v>0.16953360448300001</c:v>
                </c:pt>
                <c:pt idx="331">
                  <c:v>0.47458211849199999</c:v>
                </c:pt>
                <c:pt idx="332">
                  <c:v>4.3730097443300114E-2</c:v>
                </c:pt>
                <c:pt idx="333">
                  <c:v>0.12650019969500001</c:v>
                </c:pt>
                <c:pt idx="334">
                  <c:v>0.21075862363699999</c:v>
                </c:pt>
                <c:pt idx="335">
                  <c:v>0.14957327619399999</c:v>
                </c:pt>
                <c:pt idx="336">
                  <c:v>0.26385217967900088</c:v>
                </c:pt>
                <c:pt idx="337">
                  <c:v>-5.6882459312700022E-2</c:v>
                </c:pt>
                <c:pt idx="338">
                  <c:v>0.33759219883000063</c:v>
                </c:pt>
                <c:pt idx="339">
                  <c:v>0.35780329375100056</c:v>
                </c:pt>
                <c:pt idx="340">
                  <c:v>-0.3676319319370005</c:v>
                </c:pt>
                <c:pt idx="341">
                  <c:v>6.2883117166800021E-2</c:v>
                </c:pt>
                <c:pt idx="342">
                  <c:v>0.185474710663</c:v>
                </c:pt>
                <c:pt idx="343">
                  <c:v>0.231422371223</c:v>
                </c:pt>
                <c:pt idx="344">
                  <c:v>0.14879493179100056</c:v>
                </c:pt>
                <c:pt idx="345">
                  <c:v>0.11235629745</c:v>
                </c:pt>
                <c:pt idx="346">
                  <c:v>0.20772064547999999</c:v>
                </c:pt>
                <c:pt idx="347">
                  <c:v>0.29830225125800075</c:v>
                </c:pt>
                <c:pt idx="348">
                  <c:v>0.34296425151200038</c:v>
                </c:pt>
                <c:pt idx="349">
                  <c:v>2.9657345928400074E-2</c:v>
                </c:pt>
                <c:pt idx="350">
                  <c:v>2.1011560548000012E-2</c:v>
                </c:pt>
                <c:pt idx="351">
                  <c:v>0.23484113881700053</c:v>
                </c:pt>
                <c:pt idx="352">
                  <c:v>0.11456532436100014</c:v>
                </c:pt>
                <c:pt idx="353">
                  <c:v>1.9875368924700001E-2</c:v>
                </c:pt>
                <c:pt idx="354">
                  <c:v>0.16123673179800024</c:v>
                </c:pt>
                <c:pt idx="355">
                  <c:v>0.191852078482</c:v>
                </c:pt>
                <c:pt idx="356">
                  <c:v>-7.6460358158199999E-3</c:v>
                </c:pt>
                <c:pt idx="357">
                  <c:v>0.13878102348900001</c:v>
                </c:pt>
                <c:pt idx="358">
                  <c:v>4.8028716095900002E-2</c:v>
                </c:pt>
                <c:pt idx="359">
                  <c:v>0.44977539424000001</c:v>
                </c:pt>
                <c:pt idx="360">
                  <c:v>0.26269162545699926</c:v>
                </c:pt>
                <c:pt idx="361">
                  <c:v>0.13117918458300001</c:v>
                </c:pt>
                <c:pt idx="362">
                  <c:v>0.12882797408499988</c:v>
                </c:pt>
                <c:pt idx="363">
                  <c:v>0.13636884067899999</c:v>
                </c:pt>
                <c:pt idx="364">
                  <c:v>8.1972157505599996E-2</c:v>
                </c:pt>
                <c:pt idx="365">
                  <c:v>0.14478048515300043</c:v>
                </c:pt>
                <c:pt idx="366">
                  <c:v>-0.60450291418699997</c:v>
                </c:pt>
                <c:pt idx="367">
                  <c:v>0.12030436541099999</c:v>
                </c:pt>
                <c:pt idx="368">
                  <c:v>8.9200776363000028E-2</c:v>
                </c:pt>
                <c:pt idx="369">
                  <c:v>0.25908528162200056</c:v>
                </c:pt>
              </c:numCache>
            </c:numRef>
          </c:yVal>
          <c:smooth val="0"/>
        </c:ser>
        <c:dLbls>
          <c:showLegendKey val="0"/>
          <c:showVal val="0"/>
          <c:showCatName val="0"/>
          <c:showSerName val="0"/>
          <c:showPercent val="0"/>
          <c:showBubbleSize val="0"/>
        </c:dLbls>
        <c:axId val="220064064"/>
        <c:axId val="220064624"/>
      </c:scatterChart>
      <c:valAx>
        <c:axId val="220064064"/>
        <c:scaling>
          <c:orientation val="minMax"/>
          <c:min val="0.60000000000000064"/>
        </c:scaling>
        <c:delete val="0"/>
        <c:axPos val="b"/>
        <c:majorGridlines>
          <c:spPr>
            <a:ln w="9525" cap="flat" cmpd="sng" algn="ctr">
              <a:solidFill>
                <a:schemeClr val="tx1">
                  <a:lumMod val="15000"/>
                  <a:lumOff val="85000"/>
                </a:schemeClr>
              </a:solidFill>
              <a:round/>
            </a:ln>
            <a:effectLst/>
          </c:spPr>
        </c:majorGridlines>
        <c:numFmt formatCode="g/&quot;通&quot;&quot;用&quot;&quot;格&quot;&quot;式&quot;"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0064624"/>
        <c:crosses val="autoZero"/>
        <c:crossBetween val="midCat"/>
      </c:valAx>
      <c:valAx>
        <c:axId val="220064624"/>
        <c:scaling>
          <c:orientation val="minMax"/>
        </c:scaling>
        <c:delete val="0"/>
        <c:axPos val="l"/>
        <c:majorGridlines>
          <c:spPr>
            <a:ln w="9525" cap="flat" cmpd="sng" algn="ctr">
              <a:solidFill>
                <a:schemeClr val="tx1">
                  <a:lumMod val="15000"/>
                  <a:lumOff val="85000"/>
                </a:schemeClr>
              </a:solidFill>
              <a:round/>
            </a:ln>
            <a:effectLst/>
          </c:spPr>
        </c:majorGridlines>
        <c:numFmt formatCode="g/&quot;通&quot;&quot;用&quot;&quot;格&quot;&quot;式&quot;"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20064064"/>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0220CCE-E1CA-4185-A6DC-D1E086F9DAD0}" type="datetimeFigureOut">
              <a:rPr lang="zh-TW" altLang="en-US" smtClean="0"/>
              <a:t>2015/2/12</a:t>
            </a:fld>
            <a:endParaRPr lang="zh-TW" altLang="en-US"/>
          </a:p>
        </p:txBody>
      </p:sp>
      <p:sp>
        <p:nvSpPr>
          <p:cNvPr id="4" name="頁尾版面配置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2C54782-AEF9-4EE7-9AA4-85839AC6B4AE}" type="slidenum">
              <a:rPr lang="zh-TW" altLang="en-US" smtClean="0"/>
              <a:t>‹#›</a:t>
            </a:fld>
            <a:endParaRPr lang="zh-TW" altLang="en-US"/>
          </a:p>
        </p:txBody>
      </p:sp>
    </p:spTree>
    <p:extLst>
      <p:ext uri="{BB962C8B-B14F-4D97-AF65-F5344CB8AC3E}">
        <p14:creationId xmlns:p14="http://schemas.microsoft.com/office/powerpoint/2010/main" val="215117324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61C4C1-6639-4CB0-B596-AB48D466B7A7}" type="datetimeFigureOut">
              <a:rPr lang="en-US" smtClean="0"/>
              <a:t>2/12/2015</a:t>
            </a:fld>
            <a:endParaRPr lang="en-US"/>
          </a:p>
        </p:txBody>
      </p:sp>
      <p:sp>
        <p:nvSpPr>
          <p:cNvPr id="4" name="投影片圖像版面配置區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8D500E-B1FB-42C7-AC6B-E0B22B0BE68C}" type="slidenum">
              <a:rPr lang="en-US" smtClean="0"/>
              <a:t>‹#›</a:t>
            </a:fld>
            <a:endParaRPr lang="en-US"/>
          </a:p>
        </p:txBody>
      </p:sp>
    </p:spTree>
    <p:extLst>
      <p:ext uri="{BB962C8B-B14F-4D97-AF65-F5344CB8AC3E}">
        <p14:creationId xmlns:p14="http://schemas.microsoft.com/office/powerpoint/2010/main" val="214035481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E58D500E-B1FB-42C7-AC6B-E0B22B0BE68C}" type="slidenum">
              <a:rPr lang="en-US" smtClean="0"/>
              <a:t>6</a:t>
            </a:fld>
            <a:endParaRPr lang="en-US"/>
          </a:p>
        </p:txBody>
      </p:sp>
    </p:spTree>
    <p:extLst>
      <p:ext uri="{BB962C8B-B14F-4D97-AF65-F5344CB8AC3E}">
        <p14:creationId xmlns:p14="http://schemas.microsoft.com/office/powerpoint/2010/main" val="26653996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初始</a:t>
            </a:r>
            <a:r>
              <a:rPr lang="zh-TW" altLang="en-US" sz="2600" dirty="0" smtClean="0"/>
              <a:t>知識點的探索價值要如何估計</a:t>
            </a:r>
            <a:r>
              <a:rPr lang="en-US" altLang="zh-TW" sz="2600" dirty="0" smtClean="0"/>
              <a:t>?</a:t>
            </a:r>
          </a:p>
          <a:p>
            <a:pPr lvl="1"/>
            <a:r>
              <a:rPr lang="zh-TW" altLang="en-US" dirty="0" smtClean="0"/>
              <a:t>當學生剛進系統或做題很少的時候。</a:t>
            </a:r>
            <a:endParaRPr lang="en-US" altLang="zh-TW" dirty="0" smtClean="0"/>
          </a:p>
          <a:p>
            <a:endParaRPr lang="en-US" altLang="zh-TW" dirty="0" smtClean="0"/>
          </a:p>
          <a:p>
            <a:r>
              <a:rPr lang="zh-TW" altLang="en-US" dirty="0" smtClean="0"/>
              <a:t>依照全體學生的做答給初始</a:t>
            </a:r>
            <a:r>
              <a:rPr lang="en-US" altLang="zh-TW" dirty="0" smtClean="0"/>
              <a:t>c</a:t>
            </a:r>
            <a:r>
              <a:rPr lang="en-US" altLang="zh-TW" baseline="-25000" dirty="0" smtClean="0"/>
              <a:t>i</a:t>
            </a:r>
            <a:r>
              <a:rPr lang="zh-TW" altLang="en-US" dirty="0" smtClean="0"/>
              <a:t>和</a:t>
            </a:r>
            <a:r>
              <a:rPr lang="en-US" altLang="zh-TW" dirty="0" err="1" smtClean="0"/>
              <a:t>e</a:t>
            </a:r>
            <a:r>
              <a:rPr lang="en-US" altLang="zh-TW" baseline="-25000" dirty="0" err="1" smtClean="0"/>
              <a:t>i</a:t>
            </a:r>
            <a:endParaRPr lang="en-US" altLang="zh-TW" baseline="-25000" dirty="0" smtClean="0"/>
          </a:p>
          <a:p>
            <a:pPr lvl="1"/>
            <a:r>
              <a:rPr lang="zh-TW" altLang="en-US" dirty="0" smtClean="0"/>
              <a:t>從估計全體學生每題會答對或的答錯的機率中用</a:t>
            </a:r>
            <a:r>
              <a:rPr lang="en-US" altLang="zh-TW" dirty="0" smtClean="0"/>
              <a:t>logistic</a:t>
            </a:r>
            <a:r>
              <a:rPr lang="zh-TW" altLang="en-US" dirty="0" smtClean="0"/>
              <a:t> </a:t>
            </a:r>
            <a:r>
              <a:rPr lang="en-US" altLang="zh-TW" dirty="0" smtClean="0"/>
              <a:t>function</a:t>
            </a:r>
            <a:r>
              <a:rPr lang="zh-TW" altLang="en-US" dirty="0" smtClean="0"/>
              <a:t>回推</a:t>
            </a:r>
            <a:endParaRPr lang="en-US" altLang="zh-TW" dirty="0" smtClean="0"/>
          </a:p>
          <a:p>
            <a:endParaRPr lang="en-US" altLang="zh-TW" dirty="0" smtClean="0"/>
          </a:p>
          <a:p>
            <a:r>
              <a:rPr lang="zh-TW" altLang="en-US" dirty="0" smtClean="0"/>
              <a:t>從練習紀錄中精確估計全體學生會答對或的答錯的機率相當困難</a:t>
            </a:r>
            <a:endParaRPr lang="en-US" altLang="zh-TW" dirty="0" smtClean="0"/>
          </a:p>
          <a:p>
            <a:pPr lvl="1"/>
            <a:r>
              <a:rPr lang="zh-TW" altLang="en-US" dirty="0" smtClean="0"/>
              <a:t>需要先把使用者沒有答題的部分預測出來才好估計</a:t>
            </a:r>
            <a:endParaRPr lang="en-US" altLang="zh-TW" dirty="0" smtClean="0"/>
          </a:p>
          <a:p>
            <a:pPr lvl="2"/>
            <a:r>
              <a:rPr lang="zh-TW" altLang="en-US" dirty="0" smtClean="0"/>
              <a:t>不能使用目前做答的正確率，因為如果不會的話往往不會答。</a:t>
            </a:r>
            <a:endParaRPr lang="en-US" altLang="zh-TW" dirty="0" smtClean="0"/>
          </a:p>
          <a:p>
            <a:pPr lvl="1"/>
            <a:r>
              <a:rPr lang="zh-TW" altLang="en-US" dirty="0" smtClean="0"/>
              <a:t>之後等待收集一些使用者測驗資料以後，我們就可以比較精確的估計。</a:t>
            </a:r>
            <a:endParaRPr lang="en-US" altLang="zh-TW" dirty="0" smtClean="0"/>
          </a:p>
          <a:p>
            <a:pPr lvl="2"/>
            <a:r>
              <a:rPr lang="zh-TW" altLang="en-US" dirty="0" smtClean="0"/>
              <a:t>目前我們先採用右圖較簡單的方法</a:t>
            </a:r>
            <a:endParaRPr lang="en-US" altLang="zh-TW" dirty="0" smtClean="0"/>
          </a:p>
          <a:p>
            <a:endParaRPr lang="zh-TW" altLang="en-US" dirty="0"/>
          </a:p>
        </p:txBody>
      </p:sp>
      <p:sp>
        <p:nvSpPr>
          <p:cNvPr id="4" name="投影片編號版面配置區 3"/>
          <p:cNvSpPr>
            <a:spLocks noGrp="1"/>
          </p:cNvSpPr>
          <p:nvPr>
            <p:ph type="sldNum" sz="quarter" idx="10"/>
          </p:nvPr>
        </p:nvSpPr>
        <p:spPr/>
        <p:txBody>
          <a:bodyPr/>
          <a:lstStyle/>
          <a:p>
            <a:fld id="{E58D500E-B1FB-42C7-AC6B-E0B22B0BE68C}" type="slidenum">
              <a:rPr lang="en-US" smtClean="0"/>
              <a:t>48</a:t>
            </a:fld>
            <a:endParaRPr lang="en-US"/>
          </a:p>
        </p:txBody>
      </p:sp>
    </p:spTree>
    <p:extLst>
      <p:ext uri="{BB962C8B-B14F-4D97-AF65-F5344CB8AC3E}">
        <p14:creationId xmlns:p14="http://schemas.microsoft.com/office/powerpoint/2010/main" val="20797619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E58D500E-B1FB-42C7-AC6B-E0B22B0BE68C}" type="slidenum">
              <a:rPr lang="en-US" smtClean="0"/>
              <a:t>50</a:t>
            </a:fld>
            <a:endParaRPr lang="en-US"/>
          </a:p>
        </p:txBody>
      </p:sp>
    </p:spTree>
    <p:extLst>
      <p:ext uri="{BB962C8B-B14F-4D97-AF65-F5344CB8AC3E}">
        <p14:creationId xmlns:p14="http://schemas.microsoft.com/office/powerpoint/2010/main" val="4189338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難以推測學生的程度。</a:t>
            </a:r>
            <a:endParaRPr lang="en-US" altLang="zh-TW" dirty="0" smtClean="0"/>
          </a:p>
          <a:p>
            <a:pPr lvl="1"/>
            <a:r>
              <a:rPr lang="zh-TW" altLang="en-US" dirty="0" smtClean="0"/>
              <a:t>在練習的時候因為可以跳過</a:t>
            </a:r>
            <a:endParaRPr lang="en-US" altLang="zh-TW" dirty="0" smtClean="0"/>
          </a:p>
          <a:p>
            <a:pPr lvl="2"/>
            <a:r>
              <a:rPr lang="zh-TW" altLang="en-US" dirty="0" smtClean="0"/>
              <a:t>大部分會選擇不答而非答錯。</a:t>
            </a:r>
            <a:endParaRPr lang="en-US" altLang="zh-TW" dirty="0" smtClean="0"/>
          </a:p>
          <a:p>
            <a:pPr lvl="2"/>
            <a:r>
              <a:rPr lang="zh-TW" altLang="en-US" dirty="0" smtClean="0"/>
              <a:t>比較觀察不到學生做錯的題目</a:t>
            </a:r>
            <a:endParaRPr lang="en-US" altLang="zh-TW" dirty="0" smtClean="0"/>
          </a:p>
          <a:p>
            <a:pPr lvl="3"/>
            <a:r>
              <a:rPr lang="zh-TW" altLang="en-US" dirty="0" smtClean="0"/>
              <a:t>難以區分是</a:t>
            </a:r>
            <a:r>
              <a:rPr lang="en-US" altLang="zh-TW" dirty="0" smtClean="0"/>
              <a:t>”</a:t>
            </a:r>
            <a:r>
              <a:rPr lang="zh-TW" altLang="en-US" dirty="0" smtClean="0"/>
              <a:t>不會做</a:t>
            </a:r>
            <a:r>
              <a:rPr lang="en-US" altLang="zh-TW" dirty="0" smtClean="0"/>
              <a:t>”or”</a:t>
            </a:r>
            <a:r>
              <a:rPr lang="zh-TW" altLang="en-US" dirty="0" smtClean="0"/>
              <a:t>還沒做</a:t>
            </a:r>
            <a:r>
              <a:rPr lang="en-US" altLang="zh-TW" dirty="0" smtClean="0"/>
              <a:t>”</a:t>
            </a:r>
            <a:r>
              <a:rPr lang="zh-TW" altLang="en-US" dirty="0" smtClean="0"/>
              <a:t>。</a:t>
            </a:r>
            <a:endParaRPr lang="en-US" altLang="zh-TW" dirty="0" smtClean="0"/>
          </a:p>
          <a:p>
            <a:pPr lvl="1"/>
            <a:r>
              <a:rPr lang="zh-TW" altLang="en-US" dirty="0" smtClean="0"/>
              <a:t>練習中當小孩開始嘗試的時候，往往代表他已經會了</a:t>
            </a:r>
            <a:endParaRPr lang="en-US" altLang="zh-TW" dirty="0" smtClean="0"/>
          </a:p>
          <a:p>
            <a:pPr lvl="2"/>
            <a:r>
              <a:rPr lang="en-US" altLang="zh-TW" dirty="0" smtClean="0"/>
              <a:t>~70%</a:t>
            </a:r>
            <a:r>
              <a:rPr lang="zh-TW" altLang="en-US" dirty="0" smtClean="0"/>
              <a:t>的第一次嘗試是對的</a:t>
            </a:r>
            <a:endParaRPr lang="en-US" altLang="zh-TW" dirty="0" smtClean="0"/>
          </a:p>
          <a:p>
            <a:pPr lvl="2"/>
            <a:r>
              <a:rPr lang="zh-TW" altLang="en-US" dirty="0" smtClean="0"/>
              <a:t>因此實際的精熟度會比直接從做對做錯的題目中計算來的高</a:t>
            </a:r>
            <a:endParaRPr lang="en-US" altLang="zh-TW" dirty="0" smtClean="0"/>
          </a:p>
          <a:p>
            <a:r>
              <a:rPr lang="zh-TW" altLang="en-US" dirty="0" smtClean="0"/>
              <a:t>難以了解題目本身的難度。</a:t>
            </a:r>
            <a:endParaRPr lang="en-US" altLang="zh-TW" dirty="0" smtClean="0"/>
          </a:p>
          <a:p>
            <a:pPr lvl="1"/>
            <a:r>
              <a:rPr lang="zh-TW" altLang="en-US" dirty="0" smtClean="0"/>
              <a:t>學生練習時大都按照順序答題。</a:t>
            </a:r>
            <a:endParaRPr lang="en-US" altLang="zh-TW" dirty="0" smtClean="0"/>
          </a:p>
          <a:p>
            <a:endParaRPr lang="zh-TW" altLang="en-US" dirty="0"/>
          </a:p>
        </p:txBody>
      </p:sp>
      <p:sp>
        <p:nvSpPr>
          <p:cNvPr id="4" name="投影片編號版面配置區 3"/>
          <p:cNvSpPr>
            <a:spLocks noGrp="1"/>
          </p:cNvSpPr>
          <p:nvPr>
            <p:ph type="sldNum" sz="quarter" idx="10"/>
          </p:nvPr>
        </p:nvSpPr>
        <p:spPr/>
        <p:txBody>
          <a:bodyPr/>
          <a:lstStyle/>
          <a:p>
            <a:fld id="{E58D500E-B1FB-42C7-AC6B-E0B22B0BE68C}" type="slidenum">
              <a:rPr lang="en-US" smtClean="0"/>
              <a:t>7</a:t>
            </a:fld>
            <a:endParaRPr lang="en-US"/>
          </a:p>
        </p:txBody>
      </p:sp>
    </p:spTree>
    <p:extLst>
      <p:ext uri="{BB962C8B-B14F-4D97-AF65-F5344CB8AC3E}">
        <p14:creationId xmlns:p14="http://schemas.microsoft.com/office/powerpoint/2010/main" val="32224826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E58D500E-B1FB-42C7-AC6B-E0B22B0BE68C}" type="slidenum">
              <a:rPr lang="en-US" smtClean="0"/>
              <a:t>12</a:t>
            </a:fld>
            <a:endParaRPr lang="en-US"/>
          </a:p>
        </p:txBody>
      </p:sp>
    </p:spTree>
    <p:extLst>
      <p:ext uri="{BB962C8B-B14F-4D97-AF65-F5344CB8AC3E}">
        <p14:creationId xmlns:p14="http://schemas.microsoft.com/office/powerpoint/2010/main" val="677453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目前均一中的題目關係是用順序性</a:t>
            </a:r>
            <a:r>
              <a:rPr lang="en-US" altLang="zh-TW" dirty="0" smtClean="0"/>
              <a:t>(</a:t>
            </a:r>
            <a:r>
              <a:rPr lang="zh-TW" altLang="en-US" dirty="0" smtClean="0"/>
              <a:t>先備知識</a:t>
            </a:r>
            <a:r>
              <a:rPr lang="en-US" altLang="zh-TW" dirty="0" smtClean="0"/>
              <a:t>, Prerequisite)</a:t>
            </a:r>
            <a:r>
              <a:rPr lang="zh-TW" altLang="en-US" dirty="0" smtClean="0"/>
              <a:t>的連結來構成</a:t>
            </a:r>
            <a:endParaRPr lang="en-US" altLang="zh-TW" dirty="0" smtClean="0"/>
          </a:p>
          <a:p>
            <a:r>
              <a:rPr lang="zh-TW" altLang="en-US" dirty="0" smtClean="0"/>
              <a:t>這樣的連結有下面的缺點</a:t>
            </a:r>
            <a:endParaRPr lang="en-US" altLang="zh-TW" dirty="0" smtClean="0"/>
          </a:p>
          <a:p>
            <a:pPr lvl="1"/>
            <a:r>
              <a:rPr lang="zh-TW" altLang="en-US" dirty="0" smtClean="0"/>
              <a:t>不夠全面</a:t>
            </a:r>
            <a:endParaRPr lang="en-US" altLang="zh-TW" dirty="0" smtClean="0"/>
          </a:p>
          <a:p>
            <a:pPr lvl="2"/>
            <a:r>
              <a:rPr lang="zh-TW" altLang="en-US" dirty="0" smtClean="0"/>
              <a:t>只能知道少數知識點間的關係</a:t>
            </a:r>
            <a:endParaRPr lang="en-US" altLang="zh-TW" dirty="0" smtClean="0"/>
          </a:p>
          <a:p>
            <a:pPr lvl="2"/>
            <a:r>
              <a:rPr lang="zh-TW" altLang="en-US" dirty="0" smtClean="0"/>
              <a:t>關係只分成</a:t>
            </a:r>
            <a:r>
              <a:rPr lang="en-US" altLang="zh-TW" dirty="0" smtClean="0"/>
              <a:t>”</a:t>
            </a:r>
            <a:r>
              <a:rPr lang="zh-TW" altLang="en-US" dirty="0" smtClean="0"/>
              <a:t>有</a:t>
            </a:r>
            <a:r>
              <a:rPr lang="en-US" altLang="zh-TW" dirty="0" smtClean="0"/>
              <a:t>”</a:t>
            </a:r>
            <a:r>
              <a:rPr lang="zh-TW" altLang="en-US" dirty="0" smtClean="0"/>
              <a:t>和</a:t>
            </a:r>
            <a:r>
              <a:rPr lang="en-US" altLang="zh-TW" dirty="0" smtClean="0"/>
              <a:t>”</a:t>
            </a:r>
            <a:r>
              <a:rPr lang="zh-TW" altLang="en-US" dirty="0" smtClean="0"/>
              <a:t>沒有</a:t>
            </a:r>
            <a:r>
              <a:rPr lang="en-US" altLang="zh-TW" dirty="0" smtClean="0"/>
              <a:t>”</a:t>
            </a:r>
            <a:r>
              <a:rPr lang="zh-TW" altLang="en-US" dirty="0" smtClean="0"/>
              <a:t>兩種</a:t>
            </a:r>
            <a:endParaRPr lang="en-US" altLang="zh-TW" dirty="0" smtClean="0"/>
          </a:p>
          <a:p>
            <a:pPr lvl="2"/>
            <a:r>
              <a:rPr lang="zh-TW" altLang="en-US" dirty="0" smtClean="0"/>
              <a:t>不知道難度和相關性的關係</a:t>
            </a:r>
            <a:endParaRPr lang="en-US" altLang="zh-TW" dirty="0" smtClean="0"/>
          </a:p>
          <a:p>
            <a:pPr lvl="1"/>
            <a:r>
              <a:rPr lang="zh-TW" altLang="en-US" dirty="0" smtClean="0"/>
              <a:t>連結的考量多元</a:t>
            </a:r>
            <a:endParaRPr lang="en-US" altLang="zh-TW" dirty="0" smtClean="0"/>
          </a:p>
          <a:p>
            <a:pPr lvl="2"/>
            <a:r>
              <a:rPr lang="zh-TW" altLang="en-US" dirty="0" smtClean="0"/>
              <a:t>需考量課程安排與顯示的排版</a:t>
            </a:r>
            <a:endParaRPr lang="en-US" altLang="zh-TW" dirty="0" smtClean="0"/>
          </a:p>
          <a:p>
            <a:pPr lvl="2"/>
            <a:r>
              <a:rPr lang="zh-TW" altLang="en-US" dirty="0" smtClean="0"/>
              <a:t>連結並不能完全代表題目間難易度和相關性的關係。</a:t>
            </a:r>
            <a:endParaRPr lang="en-US" altLang="zh-TW" dirty="0" smtClean="0"/>
          </a:p>
          <a:p>
            <a:pPr lvl="3"/>
            <a:r>
              <a:rPr lang="zh-TW" altLang="en-US" dirty="0" smtClean="0"/>
              <a:t>我們需要的順序性關係應該是先備知識要非常相關而且比較簡單。</a:t>
            </a:r>
            <a:endParaRPr lang="en-US" altLang="zh-TW" dirty="0" smtClean="0"/>
          </a:p>
          <a:p>
            <a:pPr lvl="3"/>
            <a:r>
              <a:rPr lang="zh-TW" altLang="en-US" dirty="0" smtClean="0"/>
              <a:t>所以當一題做對以後，他的先備知識就知道已經學會了。</a:t>
            </a:r>
            <a:endParaRPr lang="en-US" altLang="zh-TW" dirty="0" smtClean="0"/>
          </a:p>
          <a:p>
            <a:endParaRPr lang="zh-TW" altLang="en-US" dirty="0"/>
          </a:p>
        </p:txBody>
      </p:sp>
      <p:sp>
        <p:nvSpPr>
          <p:cNvPr id="4" name="投影片編號版面配置區 3"/>
          <p:cNvSpPr>
            <a:spLocks noGrp="1"/>
          </p:cNvSpPr>
          <p:nvPr>
            <p:ph type="sldNum" sz="quarter" idx="10"/>
          </p:nvPr>
        </p:nvSpPr>
        <p:spPr/>
        <p:txBody>
          <a:bodyPr/>
          <a:lstStyle/>
          <a:p>
            <a:fld id="{E58D500E-B1FB-42C7-AC6B-E0B22B0BE68C}" type="slidenum">
              <a:rPr lang="en-US" smtClean="0"/>
              <a:t>15</a:t>
            </a:fld>
            <a:endParaRPr lang="en-US"/>
          </a:p>
        </p:txBody>
      </p:sp>
    </p:spTree>
    <p:extLst>
      <p:ext uri="{BB962C8B-B14F-4D97-AF65-F5344CB8AC3E}">
        <p14:creationId xmlns:p14="http://schemas.microsoft.com/office/powerpoint/2010/main" val="2714648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E58D500E-B1FB-42C7-AC6B-E0B22B0BE68C}" type="slidenum">
              <a:rPr lang="en-US" smtClean="0"/>
              <a:t>16</a:t>
            </a:fld>
            <a:endParaRPr lang="en-US"/>
          </a:p>
        </p:txBody>
      </p:sp>
    </p:spTree>
    <p:extLst>
      <p:ext uri="{BB962C8B-B14F-4D97-AF65-F5344CB8AC3E}">
        <p14:creationId xmlns:p14="http://schemas.microsoft.com/office/powerpoint/2010/main" val="183310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E58D500E-B1FB-42C7-AC6B-E0B22B0BE68C}" type="slidenum">
              <a:rPr lang="en-US" smtClean="0"/>
              <a:t>18</a:t>
            </a:fld>
            <a:endParaRPr lang="en-US"/>
          </a:p>
        </p:txBody>
      </p:sp>
    </p:spTree>
    <p:extLst>
      <p:ext uri="{BB962C8B-B14F-4D97-AF65-F5344CB8AC3E}">
        <p14:creationId xmlns:p14="http://schemas.microsoft.com/office/powerpoint/2010/main" val="42301492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altLang="zh-TW" dirty="0" smtClean="0"/>
              <a:t>Pair</a:t>
            </a:r>
            <a:r>
              <a:rPr lang="zh-TW" altLang="en-US" dirty="0" smtClean="0"/>
              <a:t>挑選方式</a:t>
            </a:r>
            <a:r>
              <a:rPr lang="en-US" altLang="zh-TW" dirty="0" smtClean="0"/>
              <a:t>:</a:t>
            </a:r>
            <a:r>
              <a:rPr lang="zh-TW" altLang="en-US" dirty="0" smtClean="0"/>
              <a:t>其中包含該知識點的</a:t>
            </a:r>
            <a:r>
              <a:rPr lang="en-US" altLang="zh-TW" dirty="0" smtClean="0"/>
              <a:t>parent, parent</a:t>
            </a:r>
            <a:r>
              <a:rPr lang="zh-TW" altLang="en-US" dirty="0" smtClean="0"/>
              <a:t>的</a:t>
            </a:r>
            <a:r>
              <a:rPr lang="en-US" altLang="zh-TW" dirty="0" smtClean="0"/>
              <a:t>parent, sibling, child, </a:t>
            </a:r>
            <a:r>
              <a:rPr lang="zh-TW" altLang="en-US" dirty="0" smtClean="0"/>
              <a:t>預測依賴性最高的點</a:t>
            </a:r>
            <a:r>
              <a:rPr lang="en-US" altLang="zh-TW" dirty="0" smtClean="0"/>
              <a:t>, random</a:t>
            </a:r>
            <a:r>
              <a:rPr lang="zh-TW" altLang="en-US" dirty="0" smtClean="0"/>
              <a:t>選取</a:t>
            </a:r>
            <a:endParaRPr lang="en-US" altLang="zh-TW" dirty="0" smtClean="0"/>
          </a:p>
        </p:txBody>
      </p:sp>
      <p:sp>
        <p:nvSpPr>
          <p:cNvPr id="4" name="投影片編號版面配置區 3"/>
          <p:cNvSpPr>
            <a:spLocks noGrp="1"/>
          </p:cNvSpPr>
          <p:nvPr>
            <p:ph type="sldNum" sz="quarter" idx="10"/>
          </p:nvPr>
        </p:nvSpPr>
        <p:spPr/>
        <p:txBody>
          <a:bodyPr/>
          <a:lstStyle/>
          <a:p>
            <a:fld id="{E58D500E-B1FB-42C7-AC6B-E0B22B0BE68C}" type="slidenum">
              <a:rPr lang="en-US" smtClean="0"/>
              <a:t>20</a:t>
            </a:fld>
            <a:endParaRPr lang="en-US"/>
          </a:p>
        </p:txBody>
      </p:sp>
    </p:spTree>
    <p:extLst>
      <p:ext uri="{BB962C8B-B14F-4D97-AF65-F5344CB8AC3E}">
        <p14:creationId xmlns:p14="http://schemas.microsoft.com/office/powerpoint/2010/main" val="22503021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p>
        </p:txBody>
      </p:sp>
      <p:sp>
        <p:nvSpPr>
          <p:cNvPr id="4" name="投影片編號版面配置區 3"/>
          <p:cNvSpPr>
            <a:spLocks noGrp="1"/>
          </p:cNvSpPr>
          <p:nvPr>
            <p:ph type="sldNum" sz="quarter" idx="10"/>
          </p:nvPr>
        </p:nvSpPr>
        <p:spPr/>
        <p:txBody>
          <a:bodyPr/>
          <a:lstStyle/>
          <a:p>
            <a:fld id="{E58D500E-B1FB-42C7-AC6B-E0B22B0BE68C}" type="slidenum">
              <a:rPr lang="en-US" smtClean="0"/>
              <a:t>27</a:t>
            </a:fld>
            <a:endParaRPr lang="en-US"/>
          </a:p>
        </p:txBody>
      </p:sp>
    </p:spTree>
    <p:extLst>
      <p:ext uri="{BB962C8B-B14F-4D97-AF65-F5344CB8AC3E}">
        <p14:creationId xmlns:p14="http://schemas.microsoft.com/office/powerpoint/2010/main" val="34420571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E58D500E-B1FB-42C7-AC6B-E0B22B0BE68C}" type="slidenum">
              <a:rPr lang="en-US" smtClean="0"/>
              <a:t>33</a:t>
            </a:fld>
            <a:endParaRPr lang="en-US"/>
          </a:p>
        </p:txBody>
      </p:sp>
    </p:spTree>
    <p:extLst>
      <p:ext uri="{BB962C8B-B14F-4D97-AF65-F5344CB8AC3E}">
        <p14:creationId xmlns:p14="http://schemas.microsoft.com/office/powerpoint/2010/main" val="4189338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圓角矩形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副標題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TW" altLang="en-US" smtClean="0"/>
              <a:t>按一下以編輯母片副標題樣式</a:t>
            </a:r>
            <a:endParaRPr kumimoji="0" lang="en-US"/>
          </a:p>
        </p:txBody>
      </p:sp>
      <p:sp>
        <p:nvSpPr>
          <p:cNvPr id="28" name="日期版面配置區 27"/>
          <p:cNvSpPr>
            <a:spLocks noGrp="1"/>
          </p:cNvSpPr>
          <p:nvPr>
            <p:ph type="dt" sz="half" idx="10"/>
          </p:nvPr>
        </p:nvSpPr>
        <p:spPr/>
        <p:txBody>
          <a:bodyPr/>
          <a:lstStyle/>
          <a:p>
            <a:fld id="{D2E7484D-4EBD-461A-80DF-790379AA954A}" type="datetime1">
              <a:rPr lang="zh-TW" altLang="en-US" smtClean="0"/>
              <a:t>2015/2/12</a:t>
            </a:fld>
            <a:endParaRPr lang="zh-TW" altLang="en-US" dirty="0"/>
          </a:p>
        </p:txBody>
      </p:sp>
      <p:sp>
        <p:nvSpPr>
          <p:cNvPr id="17" name="頁尾版面配置區 16"/>
          <p:cNvSpPr>
            <a:spLocks noGrp="1"/>
          </p:cNvSpPr>
          <p:nvPr>
            <p:ph type="ftr" sz="quarter" idx="11"/>
          </p:nvPr>
        </p:nvSpPr>
        <p:spPr/>
        <p:txBody>
          <a:bodyPr/>
          <a:lstStyle/>
          <a:p>
            <a:endParaRPr lang="zh-TW" altLang="en-US"/>
          </a:p>
        </p:txBody>
      </p:sp>
      <p:sp>
        <p:nvSpPr>
          <p:cNvPr id="29" name="投影片編號版面配置區 28"/>
          <p:cNvSpPr>
            <a:spLocks noGrp="1"/>
          </p:cNvSpPr>
          <p:nvPr>
            <p:ph type="sldNum" sz="quarter" idx="12"/>
          </p:nvPr>
        </p:nvSpPr>
        <p:spPr/>
        <p:txBody>
          <a:bodyPr lIns="0" tIns="0" rIns="0" bIns="0">
            <a:noAutofit/>
          </a:bodyPr>
          <a:lstStyle>
            <a:lvl1pPr>
              <a:defRPr sz="1400">
                <a:solidFill>
                  <a:srgbClr val="FFFFFF"/>
                </a:solidFill>
              </a:defRPr>
            </a:lvl1pPr>
          </a:lstStyle>
          <a:p>
            <a:fld id="{ED97C7B1-679B-41CD-964D-385158F54399}" type="slidenum">
              <a:rPr lang="zh-TW" altLang="en-US" smtClean="0"/>
              <a:t>‹#›</a:t>
            </a:fld>
            <a:endParaRPr lang="zh-TW" altLang="en-US"/>
          </a:p>
        </p:txBody>
      </p:sp>
      <p:sp>
        <p:nvSpPr>
          <p:cNvPr id="7" name="矩形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標題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zh-TW" altLang="en-US" smtClean="0"/>
              <a:t>按一下以編輯母片標題樣式</a:t>
            </a:r>
            <a:endParaRPr kumimoji="0"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p:txBody>
          <a:bodyPr vert="eaVer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p>
            <a:fld id="{344AC8E5-97E0-48B9-B2C1-595DFE57650A}" type="datetime1">
              <a:rPr lang="zh-TW" altLang="en-US" smtClean="0"/>
              <a:t>2015/2/12</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ED97C7B1-679B-41CD-964D-385158F54399}" type="slidenum">
              <a:rPr lang="zh-TW" altLang="en-US" smtClean="0"/>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41"/>
            <a:ext cx="2011680" cy="5851525"/>
          </a:xfrm>
        </p:spPr>
        <p:txBody>
          <a:bodyPr vert="eaVert"/>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a:xfrm>
            <a:off x="914400" y="274640"/>
            <a:ext cx="5562600" cy="5851525"/>
          </a:xfrm>
        </p:spPr>
        <p:txBody>
          <a:bodyPr vert="eaVer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p>
            <a:fld id="{D981FE80-7C9E-4F2F-A3A7-F90FFD43A8C8}" type="datetime1">
              <a:rPr lang="zh-TW" altLang="en-US" smtClean="0"/>
              <a:t>2015/2/12</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ED97C7B1-679B-41CD-964D-385158F54399}" type="slidenum">
              <a:rPr lang="zh-TW" altLang="en-US" smtClean="0"/>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b="1"/>
            </a:lvl1pPr>
          </a:lstStyle>
          <a:p>
            <a:r>
              <a:rPr kumimoji="0" lang="zh-TW" altLang="en-US" dirty="0" smtClean="0"/>
              <a:t>按一下以編輯母片標題樣式</a:t>
            </a:r>
            <a:endParaRPr kumimoji="0" lang="en-US" dirty="0"/>
          </a:p>
        </p:txBody>
      </p:sp>
      <p:sp>
        <p:nvSpPr>
          <p:cNvPr id="4" name="日期版面配置區 3"/>
          <p:cNvSpPr>
            <a:spLocks noGrp="1"/>
          </p:cNvSpPr>
          <p:nvPr>
            <p:ph type="dt" sz="half" idx="10"/>
          </p:nvPr>
        </p:nvSpPr>
        <p:spPr/>
        <p:txBody>
          <a:bodyPr/>
          <a:lstStyle/>
          <a:p>
            <a:fld id="{2EF93BE9-AE00-4073-B42F-8E12BDB9D14B}" type="datetime1">
              <a:rPr lang="zh-TW" altLang="en-US" smtClean="0"/>
              <a:t>2015/2/12</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a:xfrm>
            <a:off x="146304" y="6381328"/>
            <a:ext cx="286172" cy="286172"/>
          </a:xfrm>
        </p:spPr>
        <p:txBody>
          <a:bodyPr/>
          <a:lstStyle/>
          <a:p>
            <a:fld id="{ED97C7B1-679B-41CD-964D-385158F54399}" type="slidenum">
              <a:rPr lang="zh-TW" altLang="en-US" smtClean="0"/>
              <a:t>‹#›</a:t>
            </a:fld>
            <a:endParaRPr lang="zh-TW" altLang="en-US"/>
          </a:p>
        </p:txBody>
      </p:sp>
      <p:sp>
        <p:nvSpPr>
          <p:cNvPr id="8" name="內容版面配置區 7"/>
          <p:cNvSpPr>
            <a:spLocks noGrp="1"/>
          </p:cNvSpPr>
          <p:nvPr>
            <p:ph sz="quarter" idx="1"/>
          </p:nvPr>
        </p:nvSpPr>
        <p:spPr>
          <a:xfrm>
            <a:off x="914400" y="1447800"/>
            <a:ext cx="7772400" cy="4572000"/>
          </a:xfrm>
        </p:spPr>
        <p:txBody>
          <a:bodyPr vert="horz"/>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章節標題">
    <p:spTree>
      <p:nvGrpSpPr>
        <p:cNvPr id="1" name=""/>
        <p:cNvGrpSpPr/>
        <p:nvPr/>
      </p:nvGrpSpPr>
      <p:grpSpPr>
        <a:xfrm>
          <a:off x="0" y="0"/>
          <a:ext cx="0" cy="0"/>
          <a:chOff x="0" y="0"/>
          <a:chExt cx="0" cy="0"/>
        </a:xfrm>
      </p:grpSpPr>
      <p:sp>
        <p:nvSpPr>
          <p:cNvPr id="11" name="矩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圓角矩形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標題 1"/>
          <p:cNvSpPr>
            <a:spLocks noGrp="1"/>
          </p:cNvSpPr>
          <p:nvPr>
            <p:ph type="title"/>
          </p:nvPr>
        </p:nvSpPr>
        <p:spPr>
          <a:xfrm>
            <a:off x="722313" y="952500"/>
            <a:ext cx="7772400" cy="1362075"/>
          </a:xfrm>
        </p:spPr>
        <p:txBody>
          <a:bodyPr anchor="b" anchorCtr="0"/>
          <a:lstStyle>
            <a:lvl1pPr algn="l">
              <a:buNone/>
              <a:defRPr sz="4000" b="0" cap="none"/>
            </a:lvl1pPr>
          </a:lstStyle>
          <a:p>
            <a:r>
              <a:rPr kumimoji="0" lang="zh-TW" altLang="en-US" smtClean="0"/>
              <a:t>按一下以編輯母片標題樣式</a:t>
            </a:r>
            <a:endParaRPr kumimoji="0" lang="en-US"/>
          </a:p>
        </p:txBody>
      </p:sp>
      <p:sp>
        <p:nvSpPr>
          <p:cNvPr id="3" name="文字版面配置區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TW" altLang="en-US" smtClean="0"/>
              <a:t>按一下以編輯母片文字樣式</a:t>
            </a:r>
          </a:p>
        </p:txBody>
      </p:sp>
      <p:sp>
        <p:nvSpPr>
          <p:cNvPr id="4" name="日期版面配置區 3"/>
          <p:cNvSpPr>
            <a:spLocks noGrp="1"/>
          </p:cNvSpPr>
          <p:nvPr>
            <p:ph type="dt" sz="half" idx="10"/>
          </p:nvPr>
        </p:nvSpPr>
        <p:spPr/>
        <p:txBody>
          <a:bodyPr/>
          <a:lstStyle/>
          <a:p>
            <a:fld id="{A27BC05A-47A6-45BB-87D1-C742B546E68C}" type="datetime1">
              <a:rPr lang="zh-TW" altLang="en-US" smtClean="0"/>
              <a:t>2015/2/12</a:t>
            </a:fld>
            <a:endParaRPr lang="zh-TW" altLang="en-US"/>
          </a:p>
        </p:txBody>
      </p:sp>
      <p:sp>
        <p:nvSpPr>
          <p:cNvPr id="5" name="頁尾版面配置區 4"/>
          <p:cNvSpPr>
            <a:spLocks noGrp="1"/>
          </p:cNvSpPr>
          <p:nvPr>
            <p:ph type="ftr" sz="quarter" idx="11"/>
          </p:nvPr>
        </p:nvSpPr>
        <p:spPr>
          <a:xfrm>
            <a:off x="800100" y="6172200"/>
            <a:ext cx="4000500" cy="457200"/>
          </a:xfrm>
        </p:spPr>
        <p:txBody>
          <a:bodyPr/>
          <a:lstStyle/>
          <a:p>
            <a:endParaRPr lang="zh-TW" altLang="en-US"/>
          </a:p>
        </p:txBody>
      </p:sp>
      <p:sp>
        <p:nvSpPr>
          <p:cNvPr id="7" name="矩形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投影片編號版面配置區 5"/>
          <p:cNvSpPr>
            <a:spLocks noGrp="1"/>
          </p:cNvSpPr>
          <p:nvPr>
            <p:ph type="sldNum" sz="quarter" idx="12"/>
          </p:nvPr>
        </p:nvSpPr>
        <p:spPr>
          <a:xfrm>
            <a:off x="146304" y="6208776"/>
            <a:ext cx="457200" cy="457200"/>
          </a:xfrm>
        </p:spPr>
        <p:txBody>
          <a:bodyPr/>
          <a:lstStyle/>
          <a:p>
            <a:fld id="{ED97C7B1-679B-41CD-964D-385158F54399}" type="slidenum">
              <a:rPr lang="zh-TW" altLang="en-US" smtClean="0"/>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5" name="日期版面配置區 4"/>
          <p:cNvSpPr>
            <a:spLocks noGrp="1"/>
          </p:cNvSpPr>
          <p:nvPr>
            <p:ph type="dt" sz="half" idx="10"/>
          </p:nvPr>
        </p:nvSpPr>
        <p:spPr/>
        <p:txBody>
          <a:bodyPr/>
          <a:lstStyle/>
          <a:p>
            <a:fld id="{774EE457-B5EF-4890-ABB4-1C25429CC407}" type="datetime1">
              <a:rPr lang="zh-TW" altLang="en-US" smtClean="0"/>
              <a:t>2015/2/12</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ED97C7B1-679B-41CD-964D-385158F54399}" type="slidenum">
              <a:rPr lang="zh-TW" altLang="en-US" smtClean="0"/>
              <a:t>‹#›</a:t>
            </a:fld>
            <a:endParaRPr lang="zh-TW" altLang="en-US"/>
          </a:p>
        </p:txBody>
      </p:sp>
      <p:sp>
        <p:nvSpPr>
          <p:cNvPr id="9" name="內容版面配置區 8"/>
          <p:cNvSpPr>
            <a:spLocks noGrp="1"/>
          </p:cNvSpPr>
          <p:nvPr>
            <p:ph sz="quarter" idx="1"/>
          </p:nvPr>
        </p:nvSpPr>
        <p:spPr>
          <a:xfrm>
            <a:off x="914400" y="1447800"/>
            <a:ext cx="3749040" cy="4572000"/>
          </a:xfrm>
        </p:spPr>
        <p:txBody>
          <a:bodyPr vert="horz"/>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11" name="內容版面配置區 10"/>
          <p:cNvSpPr>
            <a:spLocks noGrp="1"/>
          </p:cNvSpPr>
          <p:nvPr>
            <p:ph sz="quarter" idx="2"/>
          </p:nvPr>
        </p:nvSpPr>
        <p:spPr>
          <a:xfrm>
            <a:off x="4933950" y="1447800"/>
            <a:ext cx="3749040" cy="4572000"/>
          </a:xfrm>
        </p:spPr>
        <p:txBody>
          <a:bodyPr vert="horz"/>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914400" y="273050"/>
            <a:ext cx="7772400" cy="1143000"/>
          </a:xfrm>
        </p:spPr>
        <p:txBody>
          <a:bodyPr anchor="b" anchorCtr="0"/>
          <a:lstStyle>
            <a:lvl1pPr>
              <a:defRPr/>
            </a:lvl1pPr>
          </a:lstStyle>
          <a:p>
            <a:r>
              <a:rPr kumimoji="0" lang="zh-TW" altLang="en-US" smtClean="0"/>
              <a:t>按一下以編輯母片標題樣式</a:t>
            </a:r>
            <a:endParaRPr kumimoji="0" lang="en-US"/>
          </a:p>
        </p:txBody>
      </p:sp>
      <p:sp>
        <p:nvSpPr>
          <p:cNvPr id="3" name="文字版面配置區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TW" altLang="en-US" smtClean="0"/>
              <a:t>按一下以編輯母片文字樣式</a:t>
            </a:r>
          </a:p>
        </p:txBody>
      </p:sp>
      <p:sp>
        <p:nvSpPr>
          <p:cNvPr id="4" name="文字版面配置區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TW" altLang="en-US" smtClean="0"/>
              <a:t>按一下以編輯母片文字樣式</a:t>
            </a:r>
          </a:p>
        </p:txBody>
      </p:sp>
      <p:sp>
        <p:nvSpPr>
          <p:cNvPr id="7" name="日期版面配置區 6"/>
          <p:cNvSpPr>
            <a:spLocks noGrp="1"/>
          </p:cNvSpPr>
          <p:nvPr>
            <p:ph type="dt" sz="half" idx="10"/>
          </p:nvPr>
        </p:nvSpPr>
        <p:spPr/>
        <p:txBody>
          <a:bodyPr/>
          <a:lstStyle/>
          <a:p>
            <a:fld id="{D49AD4E4-ABB5-4223-B466-163969F7BBED}" type="datetime1">
              <a:rPr lang="zh-TW" altLang="en-US" smtClean="0"/>
              <a:t>2015/2/12</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ED97C7B1-679B-41CD-964D-385158F54399}" type="slidenum">
              <a:rPr lang="zh-TW" altLang="en-US" smtClean="0"/>
              <a:t>‹#›</a:t>
            </a:fld>
            <a:endParaRPr lang="zh-TW" altLang="en-US"/>
          </a:p>
        </p:txBody>
      </p:sp>
      <p:sp>
        <p:nvSpPr>
          <p:cNvPr id="11" name="內容版面配置區 10"/>
          <p:cNvSpPr>
            <a:spLocks noGrp="1"/>
          </p:cNvSpPr>
          <p:nvPr>
            <p:ph sz="half" idx="2"/>
          </p:nvPr>
        </p:nvSpPr>
        <p:spPr>
          <a:xfrm>
            <a:off x="914400" y="2247900"/>
            <a:ext cx="3733800" cy="3886200"/>
          </a:xfrm>
        </p:spPr>
        <p:txBody>
          <a:bodyPr vert="horz"/>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13" name="內容版面配置區 12"/>
          <p:cNvSpPr>
            <a:spLocks noGrp="1"/>
          </p:cNvSpPr>
          <p:nvPr>
            <p:ph sz="half" idx="4"/>
          </p:nvPr>
        </p:nvSpPr>
        <p:spPr>
          <a:xfrm>
            <a:off x="4953000" y="2247900"/>
            <a:ext cx="3733800" cy="3886200"/>
          </a:xfrm>
        </p:spPr>
        <p:txBody>
          <a:bodyPr vert="horz"/>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kumimoji="0" lang="zh-TW" altLang="en-US" smtClean="0"/>
              <a:t>按一下以編輯母片標題樣式</a:t>
            </a:r>
            <a:endParaRPr kumimoji="0" lang="en-US"/>
          </a:p>
        </p:txBody>
      </p:sp>
      <p:sp>
        <p:nvSpPr>
          <p:cNvPr id="3" name="日期版面配置區 2"/>
          <p:cNvSpPr>
            <a:spLocks noGrp="1"/>
          </p:cNvSpPr>
          <p:nvPr>
            <p:ph type="dt" sz="half" idx="10"/>
          </p:nvPr>
        </p:nvSpPr>
        <p:spPr/>
        <p:txBody>
          <a:bodyPr/>
          <a:lstStyle/>
          <a:p>
            <a:fld id="{AAAEED09-0698-4503-B26C-48B6B56442EF}" type="datetime1">
              <a:rPr lang="zh-TW" altLang="en-US" smtClean="0"/>
              <a:t>2015/2/12</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ED97C7B1-679B-41CD-964D-385158F54399}" type="slidenum">
              <a:rPr lang="zh-TW" altLang="en-US" smtClean="0"/>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AC758D0F-8E27-4780-B28F-7C185F387E6E}" type="datetime1">
              <a:rPr lang="zh-TW" altLang="en-US" smtClean="0"/>
              <a:t>2015/2/12</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ED97C7B1-679B-41CD-964D-385158F54399}" type="slidenum">
              <a:rPr lang="zh-TW" altLang="en-US" smtClean="0"/>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圓角矩形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標題 1"/>
          <p:cNvSpPr>
            <a:spLocks noGrp="1"/>
          </p:cNvSpPr>
          <p:nvPr>
            <p:ph type="title"/>
          </p:nvPr>
        </p:nvSpPr>
        <p:spPr>
          <a:xfrm>
            <a:off x="914400" y="273050"/>
            <a:ext cx="7772400" cy="1143000"/>
          </a:xfrm>
        </p:spPr>
        <p:txBody>
          <a:bodyPr anchor="b" anchorCtr="0"/>
          <a:lstStyle>
            <a:lvl1pPr algn="l">
              <a:buNone/>
              <a:defRPr sz="4000" b="0"/>
            </a:lvl1pPr>
          </a:lstStyle>
          <a:p>
            <a:r>
              <a:rPr kumimoji="0" lang="zh-TW" altLang="en-US" smtClean="0"/>
              <a:t>按一下以編輯母片標題樣式</a:t>
            </a:r>
            <a:endParaRPr kumimoji="0" lang="en-US"/>
          </a:p>
        </p:txBody>
      </p:sp>
      <p:sp>
        <p:nvSpPr>
          <p:cNvPr id="3" name="文字版面配置區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zh-TW" altLang="en-US" smtClean="0"/>
              <a:t>按一下以編輯母片文字樣式</a:t>
            </a:r>
          </a:p>
        </p:txBody>
      </p:sp>
      <p:sp>
        <p:nvSpPr>
          <p:cNvPr id="5" name="日期版面配置區 4"/>
          <p:cNvSpPr>
            <a:spLocks noGrp="1"/>
          </p:cNvSpPr>
          <p:nvPr>
            <p:ph type="dt" sz="half" idx="10"/>
          </p:nvPr>
        </p:nvSpPr>
        <p:spPr/>
        <p:txBody>
          <a:bodyPr/>
          <a:lstStyle/>
          <a:p>
            <a:fld id="{C599E9DD-9CA6-4FB9-8CA4-7C1B53F8EB36}" type="datetime1">
              <a:rPr lang="zh-TW" altLang="en-US" smtClean="0"/>
              <a:t>2015/2/12</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ED97C7B1-679B-41CD-964D-385158F54399}" type="slidenum">
              <a:rPr lang="zh-TW" altLang="en-US" smtClean="0"/>
              <a:t>‹#›</a:t>
            </a:fld>
            <a:endParaRPr lang="zh-TW" altLang="en-US"/>
          </a:p>
        </p:txBody>
      </p:sp>
      <p:sp>
        <p:nvSpPr>
          <p:cNvPr id="11" name="內容版面配置區 10"/>
          <p:cNvSpPr>
            <a:spLocks noGrp="1"/>
          </p:cNvSpPr>
          <p:nvPr>
            <p:ph sz="quarter" idx="1"/>
          </p:nvPr>
        </p:nvSpPr>
        <p:spPr>
          <a:xfrm>
            <a:off x="2971800" y="1600200"/>
            <a:ext cx="5715000" cy="4495800"/>
          </a:xfrm>
        </p:spPr>
        <p:txBody>
          <a:bodyPr vert="horz"/>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zh-TW" altLang="en-US" smtClean="0"/>
              <a:t>按一下以編輯母片標題樣式</a:t>
            </a:r>
            <a:endParaRPr kumimoji="0" lang="en-US"/>
          </a:p>
        </p:txBody>
      </p:sp>
      <p:sp>
        <p:nvSpPr>
          <p:cNvPr id="4" name="文字版面配置區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zh-TW" altLang="en-US" smtClean="0"/>
              <a:t>按一下以編輯母片文字樣式</a:t>
            </a:r>
          </a:p>
        </p:txBody>
      </p:sp>
      <p:sp>
        <p:nvSpPr>
          <p:cNvPr id="5" name="日期版面配置區 4"/>
          <p:cNvSpPr>
            <a:spLocks noGrp="1"/>
          </p:cNvSpPr>
          <p:nvPr>
            <p:ph type="dt" sz="half" idx="10"/>
          </p:nvPr>
        </p:nvSpPr>
        <p:spPr/>
        <p:txBody>
          <a:bodyPr/>
          <a:lstStyle/>
          <a:p>
            <a:fld id="{4C28F5C4-2361-4EFC-82A3-52F253234D29}" type="datetime1">
              <a:rPr lang="zh-TW" altLang="en-US" smtClean="0"/>
              <a:t>2015/2/12</a:t>
            </a:fld>
            <a:endParaRPr lang="zh-TW" altLang="en-US"/>
          </a:p>
        </p:txBody>
      </p:sp>
      <p:sp>
        <p:nvSpPr>
          <p:cNvPr id="6" name="頁尾版面配置區 5"/>
          <p:cNvSpPr>
            <a:spLocks noGrp="1"/>
          </p:cNvSpPr>
          <p:nvPr>
            <p:ph type="ftr" sz="quarter" idx="11"/>
          </p:nvPr>
        </p:nvSpPr>
        <p:spPr>
          <a:xfrm>
            <a:off x="914400" y="6172200"/>
            <a:ext cx="3886200" cy="457200"/>
          </a:xfrm>
        </p:spPr>
        <p:txBody>
          <a:bodyPr/>
          <a:lstStyle/>
          <a:p>
            <a:endParaRPr lang="zh-TW" altLang="en-US"/>
          </a:p>
        </p:txBody>
      </p:sp>
      <p:sp>
        <p:nvSpPr>
          <p:cNvPr id="7" name="投影片編號版面配置區 6"/>
          <p:cNvSpPr>
            <a:spLocks noGrp="1"/>
          </p:cNvSpPr>
          <p:nvPr>
            <p:ph type="sldNum" sz="quarter" idx="12"/>
          </p:nvPr>
        </p:nvSpPr>
        <p:spPr>
          <a:xfrm>
            <a:off x="146304" y="6208776"/>
            <a:ext cx="457200" cy="457200"/>
          </a:xfrm>
        </p:spPr>
        <p:txBody>
          <a:bodyPr/>
          <a:lstStyle/>
          <a:p>
            <a:fld id="{ED97C7B1-679B-41CD-964D-385158F54399}" type="slidenum">
              <a:rPr lang="zh-TW" altLang="en-US" smtClean="0"/>
              <a:t>‹#›</a:t>
            </a:fld>
            <a:endParaRPr lang="zh-TW" altLang="en-US"/>
          </a:p>
        </p:txBody>
      </p:sp>
      <p:sp>
        <p:nvSpPr>
          <p:cNvPr id="11" name="矩形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圖片版面配置區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zh-TW" altLang="en-US" smtClean="0"/>
              <a:t>按一下圖示以新增圖片</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圓角矩形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標題版面配置區 21"/>
          <p:cNvSpPr>
            <a:spLocks noGrp="1"/>
          </p:cNvSpPr>
          <p:nvPr>
            <p:ph type="title"/>
          </p:nvPr>
        </p:nvSpPr>
        <p:spPr>
          <a:xfrm>
            <a:off x="914400" y="274638"/>
            <a:ext cx="7772400" cy="1143000"/>
          </a:xfrm>
          <a:prstGeom prst="rect">
            <a:avLst/>
          </a:prstGeom>
        </p:spPr>
        <p:txBody>
          <a:bodyPr bIns="91440" anchor="ctr" anchorCtr="0">
            <a:normAutofit/>
          </a:bodyPr>
          <a:lstStyle/>
          <a:p>
            <a:r>
              <a:rPr kumimoji="0" lang="zh-TW" altLang="en-US" dirty="0" smtClean="0"/>
              <a:t>按一下以編輯母片標題樣式</a:t>
            </a:r>
            <a:endParaRPr kumimoji="0" lang="en-US" dirty="0"/>
          </a:p>
        </p:txBody>
      </p:sp>
      <p:sp>
        <p:nvSpPr>
          <p:cNvPr id="13" name="文字版面配置區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zh-TW" altLang="en-US" smtClean="0"/>
              <a:t>按一下以編輯母片文字樣式</a:t>
            </a:r>
          </a:p>
          <a:p>
            <a:pPr lvl="1" eaLnBrk="1" latinLnBrk="0" hangingPunct="1"/>
            <a:r>
              <a:rPr kumimoji="0" lang="zh-TW" altLang="en-US" smtClean="0"/>
              <a:t>第二層</a:t>
            </a:r>
          </a:p>
          <a:p>
            <a:pPr lvl="2" eaLnBrk="1" latinLnBrk="0" hangingPunct="1"/>
            <a:r>
              <a:rPr kumimoji="0" lang="zh-TW" altLang="en-US" smtClean="0"/>
              <a:t>第三層</a:t>
            </a:r>
          </a:p>
          <a:p>
            <a:pPr lvl="3" eaLnBrk="1" latinLnBrk="0" hangingPunct="1"/>
            <a:r>
              <a:rPr kumimoji="0" lang="zh-TW" altLang="en-US" smtClean="0"/>
              <a:t>第四層</a:t>
            </a:r>
          </a:p>
          <a:p>
            <a:pPr lvl="4" eaLnBrk="1" latinLnBrk="0" hangingPunct="1"/>
            <a:r>
              <a:rPr kumimoji="0" lang="zh-TW" altLang="en-US" smtClean="0"/>
              <a:t>第五層</a:t>
            </a:r>
            <a:endParaRPr kumimoji="0" lang="en-US"/>
          </a:p>
        </p:txBody>
      </p:sp>
      <p:sp>
        <p:nvSpPr>
          <p:cNvPr id="14" name="日期版面配置區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9488640D-339A-451F-9A89-E06FDC645234}" type="datetime1">
              <a:rPr lang="zh-TW" altLang="en-US" smtClean="0"/>
              <a:t>2015/2/12</a:t>
            </a:fld>
            <a:endParaRPr lang="zh-TW" altLang="en-US"/>
          </a:p>
        </p:txBody>
      </p:sp>
      <p:sp>
        <p:nvSpPr>
          <p:cNvPr id="3" name="頁尾版面配置區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zh-TW" altLang="en-US"/>
          </a:p>
        </p:txBody>
      </p:sp>
      <p:sp>
        <p:nvSpPr>
          <p:cNvPr id="23" name="投影片編號版面配置區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ED97C7B1-679B-41CD-964D-385158F54399}" type="slidenum">
              <a:rPr lang="zh-TW" altLang="en-US" smtClean="0"/>
              <a:t>‹#›</a:t>
            </a:fld>
            <a:endParaRPr lang="zh-TW"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ft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4.png"/><Relationship Id="rId4" Type="http://schemas.openxmlformats.org/officeDocument/2006/relationships/image" Target="../media/image20.png"/><Relationship Id="rId9" Type="http://schemas.openxmlformats.org/officeDocument/2006/relationships/slide" Target="slide63.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39.png"/><Relationship Id="rId18" Type="http://schemas.openxmlformats.org/officeDocument/2006/relationships/image" Target="../media/image44.jpeg"/><Relationship Id="rId3"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38.png"/><Relationship Id="rId17" Type="http://schemas.openxmlformats.org/officeDocument/2006/relationships/image" Target="../media/image43.png"/><Relationship Id="rId2" Type="http://schemas.openxmlformats.org/officeDocument/2006/relationships/notesSlide" Target="../notesSlides/notesSlide6.xml"/><Relationship Id="rId16" Type="http://schemas.openxmlformats.org/officeDocument/2006/relationships/image" Target="../media/image42.png"/><Relationship Id="rId20"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36.png"/><Relationship Id="rId11" Type="http://schemas.openxmlformats.org/officeDocument/2006/relationships/image" Target="../media/image10.png"/><Relationship Id="rId5" Type="http://schemas.openxmlformats.org/officeDocument/2006/relationships/image" Target="../media/image35.jpeg"/><Relationship Id="rId15" Type="http://schemas.openxmlformats.org/officeDocument/2006/relationships/image" Target="../media/image41.png"/><Relationship Id="rId10" Type="http://schemas.openxmlformats.org/officeDocument/2006/relationships/image" Target="../media/image37.png"/><Relationship Id="rId19" Type="http://schemas.openxmlformats.org/officeDocument/2006/relationships/image" Target="../media/image45.png"/><Relationship Id="rId4" Type="http://schemas.openxmlformats.org/officeDocument/2006/relationships/image" Target="../media/image34.png"/><Relationship Id="rId9" Type="http://schemas.openxmlformats.org/officeDocument/2006/relationships/image" Target="../media/image14.png"/><Relationship Id="rId14" Type="http://schemas.openxmlformats.org/officeDocument/2006/relationships/image" Target="../media/image40.png"/></Relationships>
</file>

<file path=ppt/slides/_rels/slide19.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slide" Target="slide65.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53.png"/><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2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46.png"/></Relationships>
</file>

<file path=ppt/slides/_rels/slide2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slide" Target="slide67.xml"/><Relationship Id="rId4" Type="http://schemas.openxmlformats.org/officeDocument/2006/relationships/image" Target="../media/image57.png"/></Relationships>
</file>

<file path=ppt/slides/_rels/slide2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41.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image" Target="../media/image69.png"/><Relationship Id="rId1" Type="http://schemas.openxmlformats.org/officeDocument/2006/relationships/slideLayout" Target="../slideLayouts/slideLayout2.xml"/><Relationship Id="rId6" Type="http://schemas.openxmlformats.org/officeDocument/2006/relationships/image" Target="../media/image73.jpeg"/><Relationship Id="rId5" Type="http://schemas.openxmlformats.org/officeDocument/2006/relationships/image" Target="../media/image72.png"/><Relationship Id="rId4" Type="http://schemas.openxmlformats.org/officeDocument/2006/relationships/image" Target="../media/image71.png"/></Relationships>
</file>

<file path=ppt/slides/_rels/slide42.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image" Target="../media/image25.png"/><Relationship Id="rId7" Type="http://schemas.openxmlformats.org/officeDocument/2006/relationships/image" Target="../media/image76.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27.png"/><Relationship Id="rId4" Type="http://schemas.openxmlformats.org/officeDocument/2006/relationships/image" Target="../media/image2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45.xml.rels><?xml version="1.0" encoding="UTF-8" standalone="yes"?>
<Relationships xmlns="http://schemas.openxmlformats.org/package/2006/relationships"><Relationship Id="rId2" Type="http://schemas.openxmlformats.org/officeDocument/2006/relationships/slide" Target="slide7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slide" Target="slide6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image" Target="../media/image88.png"/><Relationship Id="rId4" Type="http://schemas.openxmlformats.org/officeDocument/2006/relationships/image" Target="../media/image87.png"/></Relationships>
</file>

<file path=ppt/slides/_rels/slide63.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11.xml"/><Relationship Id="rId7" Type="http://schemas.openxmlformats.org/officeDocument/2006/relationships/image" Target="../media/image21.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4.png"/><Relationship Id="rId4" Type="http://schemas.openxmlformats.org/officeDocument/2006/relationships/image" Target="../media/image19.png"/><Relationship Id="rId9" Type="http://schemas.openxmlformats.org/officeDocument/2006/relationships/image" Target="../media/image22.png"/></Relationships>
</file>

<file path=ppt/slides/_rels/slide6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chart" Target="../charts/chart3.xml"/></Relationships>
</file>

<file path=ppt/slides/_rels/slide6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89.png"/></Relationships>
</file>

<file path=ppt/slides/_rels/slide66.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92.pn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slide" Target="slide19.xml"/><Relationship Id="rId1" Type="http://schemas.openxmlformats.org/officeDocument/2006/relationships/slideLayout" Target="../slideLayouts/slideLayout2.xml"/><Relationship Id="rId5" Type="http://schemas.openxmlformats.org/officeDocument/2006/relationships/image" Target="../media/image95.png"/><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slide" Target="slide4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標題 2"/>
          <p:cNvSpPr>
            <a:spLocks noGrp="1"/>
          </p:cNvSpPr>
          <p:nvPr>
            <p:ph type="subTitle" idx="1"/>
          </p:nvPr>
        </p:nvSpPr>
        <p:spPr>
          <a:xfrm>
            <a:off x="1295400" y="3200400"/>
            <a:ext cx="6400800" cy="2244824"/>
          </a:xfrm>
        </p:spPr>
        <p:txBody>
          <a:bodyPr>
            <a:noAutofit/>
          </a:bodyPr>
          <a:lstStyle/>
          <a:p>
            <a:r>
              <a:rPr lang="zh-TW" altLang="en-US" sz="2000" dirty="0" smtClean="0"/>
              <a:t>報告者：張浩軒</a:t>
            </a:r>
            <a:endParaRPr lang="en-US" altLang="zh-TW" sz="2000" dirty="0" smtClean="0"/>
          </a:p>
          <a:p>
            <a:endParaRPr lang="en-US" altLang="zh-TW" sz="1200" dirty="0" smtClean="0"/>
          </a:p>
          <a:p>
            <a:r>
              <a:rPr lang="zh-TW" altLang="en-US" sz="1400" dirty="0" smtClean="0"/>
              <a:t>本研究是與陳昇瑋老師、許懷中博士以及</a:t>
            </a:r>
            <a:r>
              <a:rPr lang="en-US" altLang="zh-TW" sz="1400" dirty="0" smtClean="0"/>
              <a:t>Helen</a:t>
            </a:r>
            <a:r>
              <a:rPr lang="zh-TW" altLang="en-US" sz="1400" dirty="0" smtClean="0"/>
              <a:t>的合作成果。</a:t>
            </a:r>
            <a:endParaRPr lang="en-US" altLang="zh-TW" sz="1400" dirty="0" smtClean="0"/>
          </a:p>
          <a:p>
            <a:r>
              <a:rPr lang="zh-TW" altLang="en-US" sz="1400" dirty="0" smtClean="0"/>
              <a:t>感謝均一平台提供的資料，以及在中研院或網路上填寫問卷的民眾與老師們。</a:t>
            </a:r>
            <a:endParaRPr lang="en-US" altLang="zh-TW" sz="1400" dirty="0" smtClean="0"/>
          </a:p>
          <a:p>
            <a:endParaRPr lang="en-US" altLang="zh-TW" sz="1400" dirty="0" smtClean="0"/>
          </a:p>
          <a:p>
            <a:r>
              <a:rPr lang="zh-TW" altLang="en-US" sz="1400" dirty="0"/>
              <a:t>此次報告</a:t>
            </a:r>
            <a:r>
              <a:rPr lang="zh-TW" altLang="en-US" sz="1400" dirty="0" smtClean="0"/>
              <a:t>儘量</a:t>
            </a:r>
            <a:r>
              <a:rPr lang="zh-TW" altLang="en-US" sz="1400" dirty="0"/>
              <a:t>把</a:t>
            </a:r>
            <a:r>
              <a:rPr lang="zh-TW" altLang="en-US" sz="1400" dirty="0" smtClean="0"/>
              <a:t>技術</a:t>
            </a:r>
            <a:r>
              <a:rPr lang="zh-TW" altLang="en-US" sz="1400" dirty="0"/>
              <a:t>的</a:t>
            </a:r>
            <a:r>
              <a:rPr lang="zh-TW" altLang="en-US" sz="1400" dirty="0" smtClean="0"/>
              <a:t>細節放在附錄，</a:t>
            </a:r>
            <a:r>
              <a:rPr lang="zh-TW" altLang="en-US" sz="1400" dirty="0"/>
              <a:t>如果途中有任何問題請打斷我發問。</a:t>
            </a:r>
            <a:endParaRPr lang="en-US" altLang="zh-TW" sz="1400" dirty="0"/>
          </a:p>
          <a:p>
            <a:endParaRPr lang="zh-TW" altLang="en-US" sz="1400" dirty="0"/>
          </a:p>
        </p:txBody>
      </p:sp>
      <p:sp>
        <p:nvSpPr>
          <p:cNvPr id="2" name="標題 1"/>
          <p:cNvSpPr>
            <a:spLocks noGrp="1"/>
          </p:cNvSpPr>
          <p:nvPr>
            <p:ph type="ctrTitle"/>
          </p:nvPr>
        </p:nvSpPr>
        <p:spPr/>
        <p:txBody>
          <a:bodyPr/>
          <a:lstStyle/>
          <a:p>
            <a:r>
              <a:rPr lang="zh-TW" altLang="en-US" dirty="0" smtClean="0">
                <a:effectLst>
                  <a:outerShdw blurRad="38100" dist="38100" dir="2700000" algn="tl">
                    <a:srgbClr val="000000">
                      <a:alpha val="43137"/>
                    </a:srgbClr>
                  </a:outerShdw>
                </a:effectLst>
              </a:rPr>
              <a:t>中研院成果報告</a:t>
            </a:r>
            <a:r>
              <a:rPr lang="en-US" altLang="zh-TW" dirty="0">
                <a:effectLst>
                  <a:outerShdw blurRad="38100" dist="38100" dir="2700000" algn="tl">
                    <a:srgbClr val="000000">
                      <a:alpha val="43137"/>
                    </a:srgbClr>
                  </a:outerShdw>
                </a:effectLst>
              </a:rPr>
              <a:t/>
            </a:r>
            <a:br>
              <a:rPr lang="en-US" altLang="zh-TW" dirty="0">
                <a:effectLst>
                  <a:outerShdw blurRad="38100" dist="38100" dir="2700000" algn="tl">
                    <a:srgbClr val="000000">
                      <a:alpha val="43137"/>
                    </a:srgbClr>
                  </a:outerShdw>
                </a:effectLst>
              </a:rPr>
            </a:br>
            <a:r>
              <a:rPr lang="en-US" altLang="zh-TW" dirty="0" smtClean="0">
                <a:effectLst>
                  <a:outerShdw blurRad="38100" dist="38100" dir="2700000" algn="tl">
                    <a:srgbClr val="000000">
                      <a:alpha val="43137"/>
                    </a:srgbClr>
                  </a:outerShdw>
                </a:effectLst>
              </a:rPr>
              <a:t>(</a:t>
            </a:r>
            <a:r>
              <a:rPr lang="zh-TW" altLang="en-US" dirty="0" smtClean="0">
                <a:effectLst>
                  <a:outerShdw blurRad="38100" dist="38100" dir="2700000" algn="tl">
                    <a:srgbClr val="000000">
                      <a:alpha val="43137"/>
                    </a:srgbClr>
                  </a:outerShdw>
                </a:effectLst>
              </a:rPr>
              <a:t>知識樹探索</a:t>
            </a:r>
            <a:r>
              <a:rPr lang="en-US" altLang="zh-TW" dirty="0" smtClean="0">
                <a:effectLst>
                  <a:outerShdw blurRad="38100" dist="38100" dir="2700000" algn="tl">
                    <a:srgbClr val="000000">
                      <a:alpha val="43137"/>
                    </a:srgbClr>
                  </a:outerShdw>
                </a:effectLst>
              </a:rPr>
              <a:t>)</a:t>
            </a:r>
            <a:endParaRPr lang="zh-TW" altLang="en-US" dirty="0">
              <a:effectLst>
                <a:outerShdw blurRad="38100" dist="38100" dir="2700000" algn="tl">
                  <a:srgbClr val="000000">
                    <a:alpha val="43137"/>
                  </a:srgbClr>
                </a:outerShdw>
              </a:effectLst>
            </a:endParaRPr>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5805264"/>
            <a:ext cx="1228725" cy="74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descr="http://www.opendata.tw/wp-content/uploads/2013/06/IIS_logo.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5805264"/>
            <a:ext cx="835179" cy="836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04518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分類器</a:t>
            </a:r>
            <a:r>
              <a:rPr lang="en-US" altLang="zh-TW" dirty="0" smtClean="0"/>
              <a:t>/</a:t>
            </a:r>
            <a:r>
              <a:rPr lang="zh-TW" altLang="en-US" dirty="0" smtClean="0"/>
              <a:t>回歸器在</a:t>
            </a:r>
            <a:r>
              <a:rPr lang="en-US" altLang="zh-TW" dirty="0" smtClean="0"/>
              <a:t>Khan</a:t>
            </a:r>
            <a:endParaRPr 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10</a:t>
            </a:fld>
            <a:endParaRPr lang="zh-TW" altLang="en-US"/>
          </a:p>
        </p:txBody>
      </p:sp>
      <p:pic>
        <p:nvPicPr>
          <p:cNvPr id="5" name="圖片 4"/>
          <p:cNvPicPr>
            <a:picLocks noChangeAspect="1"/>
          </p:cNvPicPr>
          <p:nvPr/>
        </p:nvPicPr>
        <p:blipFill>
          <a:blip r:embed="rId2"/>
          <a:stretch>
            <a:fillRect/>
          </a:stretch>
        </p:blipFill>
        <p:spPr>
          <a:xfrm>
            <a:off x="1619672" y="1409988"/>
            <a:ext cx="5684868" cy="4470072"/>
          </a:xfrm>
          <a:prstGeom prst="rect">
            <a:avLst/>
          </a:prstGeom>
        </p:spPr>
      </p:pic>
      <p:sp>
        <p:nvSpPr>
          <p:cNvPr id="6" name="文字方塊 5"/>
          <p:cNvSpPr txBox="1"/>
          <p:nvPr/>
        </p:nvSpPr>
        <p:spPr>
          <a:xfrm>
            <a:off x="393521" y="3140968"/>
            <a:ext cx="1152128" cy="646331"/>
          </a:xfrm>
          <a:prstGeom prst="rect">
            <a:avLst/>
          </a:prstGeom>
          <a:noFill/>
        </p:spPr>
        <p:txBody>
          <a:bodyPr wrap="square" rtlCol="0">
            <a:spAutoFit/>
          </a:bodyPr>
          <a:lstStyle/>
          <a:p>
            <a:pPr algn="ctr"/>
            <a:r>
              <a:rPr lang="zh-TW" altLang="en-US" dirty="0" smtClean="0"/>
              <a:t>特徵</a:t>
            </a:r>
            <a:r>
              <a:rPr lang="en-US" altLang="zh-TW" dirty="0" smtClean="0"/>
              <a:t>(Features)</a:t>
            </a:r>
            <a:endParaRPr lang="en-US" dirty="0"/>
          </a:p>
        </p:txBody>
      </p:sp>
      <p:sp>
        <p:nvSpPr>
          <p:cNvPr id="7" name="文字方塊 6"/>
          <p:cNvSpPr txBox="1"/>
          <p:nvPr/>
        </p:nvSpPr>
        <p:spPr>
          <a:xfrm>
            <a:off x="7352437" y="3026279"/>
            <a:ext cx="1008112" cy="646331"/>
          </a:xfrm>
          <a:prstGeom prst="rect">
            <a:avLst/>
          </a:prstGeom>
          <a:noFill/>
        </p:spPr>
        <p:txBody>
          <a:bodyPr wrap="square" rtlCol="0">
            <a:spAutoFit/>
          </a:bodyPr>
          <a:lstStyle/>
          <a:p>
            <a:pPr algn="ctr"/>
            <a:r>
              <a:rPr lang="zh-TW" altLang="en-US" dirty="0" smtClean="0"/>
              <a:t>標籤</a:t>
            </a:r>
            <a:r>
              <a:rPr lang="en-US" altLang="zh-TW" dirty="0" smtClean="0"/>
              <a:t>(Labels)</a:t>
            </a:r>
            <a:endParaRPr lang="en-US" dirty="0"/>
          </a:p>
        </p:txBody>
      </p:sp>
      <p:sp>
        <p:nvSpPr>
          <p:cNvPr id="8" name="文字方塊 7"/>
          <p:cNvSpPr txBox="1"/>
          <p:nvPr/>
        </p:nvSpPr>
        <p:spPr>
          <a:xfrm>
            <a:off x="4283968" y="5894651"/>
            <a:ext cx="1152128" cy="646331"/>
          </a:xfrm>
          <a:prstGeom prst="rect">
            <a:avLst/>
          </a:prstGeom>
          <a:noFill/>
        </p:spPr>
        <p:txBody>
          <a:bodyPr wrap="square" rtlCol="0">
            <a:spAutoFit/>
          </a:bodyPr>
          <a:lstStyle/>
          <a:p>
            <a:pPr algn="ctr"/>
            <a:r>
              <a:rPr lang="zh-TW" altLang="en-US" dirty="0" smtClean="0"/>
              <a:t>分類</a:t>
            </a:r>
            <a:r>
              <a:rPr lang="zh-TW" altLang="en-US" dirty="0"/>
              <a:t>器</a:t>
            </a:r>
            <a:r>
              <a:rPr lang="en-US" altLang="zh-TW" dirty="0" smtClean="0"/>
              <a:t>(Classifier)</a:t>
            </a:r>
            <a:endParaRPr lang="en-US" dirty="0"/>
          </a:p>
        </p:txBody>
      </p:sp>
    </p:spTree>
    <p:extLst>
      <p:ext uri="{BB962C8B-B14F-4D97-AF65-F5344CB8AC3E}">
        <p14:creationId xmlns:p14="http://schemas.microsoft.com/office/powerpoint/2010/main" val="32790342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預測結果</a:t>
            </a:r>
            <a:endParaRPr lang="zh-TW" altLang="en-US" dirty="0"/>
          </a:p>
        </p:txBody>
      </p:sp>
      <p:sp>
        <p:nvSpPr>
          <p:cNvPr id="4" name="投影片編號版面配置區 3"/>
          <p:cNvSpPr>
            <a:spLocks noGrp="1"/>
          </p:cNvSpPr>
          <p:nvPr>
            <p:ph type="sldNum" sz="quarter" idx="12"/>
          </p:nvPr>
        </p:nvSpPr>
        <p:spPr/>
        <p:txBody>
          <a:bodyPr/>
          <a:lstStyle/>
          <a:p>
            <a:fld id="{ED97C7B1-679B-41CD-964D-385158F54399}" type="slidenum">
              <a:rPr lang="zh-TW" altLang="en-US" smtClean="0"/>
              <a:t>11</a:t>
            </a:fld>
            <a:endParaRPr lang="zh-TW" altLang="en-US"/>
          </a:p>
        </p:txBody>
      </p:sp>
      <p:sp>
        <p:nvSpPr>
          <p:cNvPr id="3" name="內容版面配置區 2"/>
          <p:cNvSpPr>
            <a:spLocks noGrp="1"/>
          </p:cNvSpPr>
          <p:nvPr>
            <p:ph sz="quarter" idx="1"/>
          </p:nvPr>
        </p:nvSpPr>
        <p:spPr>
          <a:xfrm>
            <a:off x="457200" y="1484784"/>
            <a:ext cx="4321036" cy="1264612"/>
          </a:xfrm>
        </p:spPr>
        <p:txBody>
          <a:bodyPr>
            <a:normAutofit lnSpcReduction="10000"/>
          </a:bodyPr>
          <a:lstStyle/>
          <a:p>
            <a:r>
              <a:rPr lang="zh-TW" altLang="en-US" dirty="0"/>
              <a:t>我們做出來的</a:t>
            </a:r>
            <a:r>
              <a:rPr lang="zh-TW" altLang="en-US" dirty="0" smtClean="0"/>
              <a:t>結果</a:t>
            </a:r>
            <a:r>
              <a:rPr lang="zh-TW" altLang="en-US" dirty="0"/>
              <a:t>可能</a:t>
            </a:r>
            <a:r>
              <a:rPr lang="zh-TW" altLang="en-US" dirty="0" smtClean="0"/>
              <a:t>比</a:t>
            </a:r>
            <a:r>
              <a:rPr lang="en-US" altLang="zh-TW" dirty="0"/>
              <a:t>Khan</a:t>
            </a:r>
            <a:r>
              <a:rPr lang="zh-TW" altLang="en-US" dirty="0" smtClean="0"/>
              <a:t>還準</a:t>
            </a:r>
            <a:endParaRPr lang="en-US" altLang="zh-TW" dirty="0" smtClean="0"/>
          </a:p>
          <a:p>
            <a:pPr lvl="1"/>
            <a:r>
              <a:rPr lang="zh-TW" altLang="en-US" dirty="0" smtClean="0"/>
              <a:t>但還是很不準！</a:t>
            </a:r>
            <a:endParaRPr lang="en-US" altLang="zh-TW" dirty="0" smtClean="0"/>
          </a:p>
        </p:txBody>
      </p:sp>
      <p:cxnSp>
        <p:nvCxnSpPr>
          <p:cNvPr id="12" name="直線單箭頭接點 11"/>
          <p:cNvCxnSpPr>
            <a:stCxn id="31" idx="2"/>
            <a:endCxn id="7" idx="0"/>
          </p:cNvCxnSpPr>
          <p:nvPr/>
        </p:nvCxnSpPr>
        <p:spPr>
          <a:xfrm flipH="1">
            <a:off x="6864443" y="3853485"/>
            <a:ext cx="6882" cy="674417"/>
          </a:xfrm>
          <a:prstGeom prst="straightConnector1">
            <a:avLst/>
          </a:prstGeom>
          <a:ln w="19050">
            <a:prstDash val="dash"/>
            <a:tailEnd type="arrow"/>
          </a:ln>
        </p:spPr>
        <p:style>
          <a:lnRef idx="1">
            <a:schemeClr val="accent6"/>
          </a:lnRef>
          <a:fillRef idx="0">
            <a:schemeClr val="accent6"/>
          </a:fillRef>
          <a:effectRef idx="0">
            <a:schemeClr val="accent6"/>
          </a:effectRef>
          <a:fontRef idx="minor">
            <a:schemeClr val="tx1"/>
          </a:fontRef>
        </p:style>
      </p:cxnSp>
      <p:sp>
        <p:nvSpPr>
          <p:cNvPr id="14" name="文字方塊 13"/>
          <p:cNvSpPr txBox="1"/>
          <p:nvPr/>
        </p:nvSpPr>
        <p:spPr>
          <a:xfrm>
            <a:off x="7027014" y="3969781"/>
            <a:ext cx="1505426" cy="369332"/>
          </a:xfrm>
          <a:prstGeom prst="rect">
            <a:avLst/>
          </a:prstGeom>
          <a:noFill/>
        </p:spPr>
        <p:txBody>
          <a:bodyPr wrap="square" rtlCol="0">
            <a:spAutoFit/>
          </a:bodyPr>
          <a:lstStyle/>
          <a:p>
            <a:r>
              <a:rPr lang="en-US" altLang="zh-TW" dirty="0" smtClean="0">
                <a:ea typeface="標楷體" panose="03000509000000000000" pitchFamily="65" charset="-120"/>
              </a:rPr>
              <a:t>Error = x</a:t>
            </a:r>
            <a:endParaRPr lang="zh-TW" altLang="en-US" dirty="0">
              <a:ea typeface="標楷體" panose="03000509000000000000" pitchFamily="65" charset="-120"/>
            </a:endParaRPr>
          </a:p>
        </p:txBody>
      </p:sp>
      <p:sp>
        <p:nvSpPr>
          <p:cNvPr id="15" name="向右箭號 14"/>
          <p:cNvSpPr/>
          <p:nvPr/>
        </p:nvSpPr>
        <p:spPr>
          <a:xfrm>
            <a:off x="3570424" y="5394825"/>
            <a:ext cx="2415625" cy="410605"/>
          </a:xfrm>
          <a:prstGeom prs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TW" altLang="en-US">
              <a:ea typeface="標楷體" panose="03000509000000000000" pitchFamily="65" charset="-120"/>
            </a:endParaRPr>
          </a:p>
        </p:txBody>
      </p:sp>
      <p:sp>
        <p:nvSpPr>
          <p:cNvPr id="16" name="文字方塊 15"/>
          <p:cNvSpPr txBox="1"/>
          <p:nvPr/>
        </p:nvSpPr>
        <p:spPr>
          <a:xfrm>
            <a:off x="3499674" y="6093296"/>
            <a:ext cx="2526696" cy="646331"/>
          </a:xfrm>
          <a:prstGeom prst="rect">
            <a:avLst/>
          </a:prstGeom>
          <a:noFill/>
        </p:spPr>
        <p:txBody>
          <a:bodyPr wrap="square" rtlCol="0">
            <a:spAutoFit/>
          </a:bodyPr>
          <a:lstStyle/>
          <a:p>
            <a:pPr algn="ctr"/>
            <a:r>
              <a:rPr lang="en-US" altLang="zh-TW" dirty="0" smtClean="0">
                <a:ea typeface="標楷體" panose="03000509000000000000" pitchFamily="65" charset="-120"/>
              </a:rPr>
              <a:t>Error = 0.85 x ~ 0.8 x</a:t>
            </a:r>
          </a:p>
          <a:p>
            <a:pPr algn="ctr"/>
            <a:r>
              <a:rPr lang="en-US" altLang="zh-TW" dirty="0" smtClean="0">
                <a:ea typeface="標楷體" panose="03000509000000000000" pitchFamily="65" charset="-120"/>
              </a:rPr>
              <a:t>(</a:t>
            </a:r>
            <a:r>
              <a:rPr lang="zh-TW" altLang="en-US" dirty="0" smtClean="0">
                <a:ea typeface="標楷體" panose="03000509000000000000" pitchFamily="65" charset="-120"/>
              </a:rPr>
              <a:t>不是非常有效</a:t>
            </a:r>
            <a:r>
              <a:rPr lang="en-US" altLang="zh-TW" dirty="0" smtClean="0">
                <a:ea typeface="標楷體" panose="03000509000000000000" pitchFamily="65" charset="-120"/>
              </a:rPr>
              <a:t>)</a:t>
            </a:r>
            <a:endParaRPr lang="zh-TW" altLang="en-US" dirty="0">
              <a:ea typeface="標楷體" panose="03000509000000000000" pitchFamily="65" charset="-120"/>
            </a:endParaRPr>
          </a:p>
        </p:txBody>
      </p:sp>
      <p:grpSp>
        <p:nvGrpSpPr>
          <p:cNvPr id="19" name="群組 18"/>
          <p:cNvGrpSpPr/>
          <p:nvPr/>
        </p:nvGrpSpPr>
        <p:grpSpPr>
          <a:xfrm>
            <a:off x="5902980" y="4527902"/>
            <a:ext cx="3047271" cy="2194858"/>
            <a:chOff x="5946894" y="4527902"/>
            <a:chExt cx="3047271" cy="2194858"/>
          </a:xfrm>
        </p:grpSpPr>
        <p:sp>
          <p:nvSpPr>
            <p:cNvPr id="5" name="文字方塊 4"/>
            <p:cNvSpPr txBox="1"/>
            <p:nvPr/>
          </p:nvSpPr>
          <p:spPr>
            <a:xfrm>
              <a:off x="5946894" y="6076429"/>
              <a:ext cx="2160240" cy="646331"/>
            </a:xfrm>
            <a:prstGeom prst="rect">
              <a:avLst/>
            </a:prstGeom>
            <a:noFill/>
          </p:spPr>
          <p:txBody>
            <a:bodyPr wrap="square" rtlCol="0">
              <a:spAutoFit/>
            </a:bodyPr>
            <a:lstStyle/>
            <a:p>
              <a:pPr algn="ctr"/>
              <a:r>
                <a:rPr lang="zh-TW" altLang="en-US" dirty="0" smtClean="0">
                  <a:ea typeface="標楷體" panose="03000509000000000000" pitchFamily="65" charset="-120"/>
                </a:rPr>
                <a:t>學生</a:t>
              </a:r>
              <a:r>
                <a:rPr lang="en-US" altLang="zh-TW" dirty="0" smtClean="0">
                  <a:ea typeface="標楷體" panose="03000509000000000000" pitchFamily="65" charset="-120"/>
                </a:rPr>
                <a:t>A</a:t>
              </a:r>
              <a:r>
                <a:rPr lang="zh-TW" altLang="en-US" dirty="0" smtClean="0">
                  <a:ea typeface="標楷體" panose="03000509000000000000" pitchFamily="65" charset="-120"/>
                </a:rPr>
                <a:t>做知識點</a:t>
              </a:r>
              <a:r>
                <a:rPr lang="en-US" altLang="zh-TW" dirty="0" smtClean="0">
                  <a:ea typeface="標楷體" panose="03000509000000000000" pitchFamily="65" charset="-120"/>
                </a:rPr>
                <a:t>1</a:t>
              </a:r>
              <a:r>
                <a:rPr lang="zh-TW" altLang="en-US" dirty="0" smtClean="0">
                  <a:ea typeface="標楷體" panose="03000509000000000000" pitchFamily="65" charset="-120"/>
                </a:rPr>
                <a:t>的題目正確率</a:t>
              </a:r>
              <a:r>
                <a:rPr lang="en-US" altLang="zh-TW" dirty="0" smtClean="0">
                  <a:ea typeface="標楷體" panose="03000509000000000000" pitchFamily="65" charset="-120"/>
                </a:rPr>
                <a:t>?</a:t>
              </a:r>
              <a:endParaRPr lang="zh-TW" altLang="en-US" dirty="0">
                <a:ea typeface="標楷體" panose="03000509000000000000" pitchFamily="65" charset="-120"/>
              </a:endParaRPr>
            </a:p>
          </p:txBody>
        </p:sp>
        <p:sp>
          <p:nvSpPr>
            <p:cNvPr id="7" name="橢圓 6"/>
            <p:cNvSpPr/>
            <p:nvPr/>
          </p:nvSpPr>
          <p:spPr>
            <a:xfrm>
              <a:off x="6132585" y="4527902"/>
              <a:ext cx="1551543" cy="1551543"/>
            </a:xfrm>
            <a:prstGeom prst="ellipse">
              <a:avLst/>
            </a:prstGeom>
            <a:solidFill>
              <a:schemeClr val="accent1">
                <a:lumMod val="60000"/>
                <a:lumOff val="4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solidFill>
                    <a:schemeClr val="tx1"/>
                  </a:solidFill>
                  <a:ea typeface="標楷體" panose="03000509000000000000" pitchFamily="65" charset="-120"/>
                </a:rPr>
                <a:t>知識點</a:t>
              </a:r>
              <a:r>
                <a:rPr lang="en-US" altLang="zh-TW" dirty="0" smtClean="0">
                  <a:solidFill>
                    <a:schemeClr val="tx1"/>
                  </a:solidFill>
                  <a:ea typeface="標楷體" panose="03000509000000000000" pitchFamily="65" charset="-120"/>
                </a:rPr>
                <a:t>1</a:t>
              </a:r>
              <a:endParaRPr lang="zh-TW" altLang="en-US" dirty="0">
                <a:solidFill>
                  <a:schemeClr val="tx1"/>
                </a:solidFill>
                <a:ea typeface="標楷體" panose="03000509000000000000" pitchFamily="65" charset="-120"/>
              </a:endParaRPr>
            </a:p>
          </p:txBody>
        </p:sp>
        <p:pic>
          <p:nvPicPr>
            <p:cNvPr id="1026" name="Picture 2" descr="http://www.clker.com/cliparts/v/W/8/e/m/H/light-blue-person-m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79727" y="4527902"/>
              <a:ext cx="1214438" cy="1423988"/>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7923743" y="5230796"/>
              <a:ext cx="779381" cy="369332"/>
            </a:xfrm>
            <a:prstGeom prst="rect">
              <a:avLst/>
            </a:prstGeom>
          </p:spPr>
          <p:txBody>
            <a:bodyPr wrap="none">
              <a:spAutoFit/>
            </a:bodyPr>
            <a:lstStyle/>
            <a:p>
              <a:r>
                <a:rPr lang="zh-TW" altLang="en-US" dirty="0" smtClean="0">
                  <a:ea typeface="標楷體" panose="03000509000000000000" pitchFamily="65" charset="-120"/>
                </a:rPr>
                <a:t>學生</a:t>
              </a:r>
              <a:r>
                <a:rPr lang="en-US" altLang="zh-TW" dirty="0" smtClean="0">
                  <a:ea typeface="標楷體" panose="03000509000000000000" pitchFamily="65" charset="-120"/>
                </a:rPr>
                <a:t>A</a:t>
              </a:r>
              <a:endParaRPr lang="zh-TW" altLang="en-US" dirty="0">
                <a:ea typeface="標楷體" panose="03000509000000000000" pitchFamily="65" charset="-120"/>
              </a:endParaRPr>
            </a:p>
          </p:txBody>
        </p:sp>
      </p:grpSp>
      <p:grpSp>
        <p:nvGrpSpPr>
          <p:cNvPr id="21" name="群組 20"/>
          <p:cNvGrpSpPr/>
          <p:nvPr/>
        </p:nvGrpSpPr>
        <p:grpSpPr>
          <a:xfrm>
            <a:off x="906492" y="4814207"/>
            <a:ext cx="2520280" cy="2036163"/>
            <a:chOff x="906492" y="4814207"/>
            <a:chExt cx="2520280" cy="2036163"/>
          </a:xfrm>
        </p:grpSpPr>
        <p:pic>
          <p:nvPicPr>
            <p:cNvPr id="24" name="Picture 2" descr="http://www.clker.com/cliparts/v/W/8/e/m/H/light-blue-person-m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6492" y="4814207"/>
              <a:ext cx="1214438" cy="1423988"/>
            </a:xfrm>
            <a:prstGeom prst="rect">
              <a:avLst/>
            </a:prstGeom>
            <a:noFill/>
            <a:extLst>
              <a:ext uri="{909E8E84-426E-40DD-AFC4-6F175D3DCCD1}">
                <a14:hiddenFill xmlns:a14="http://schemas.microsoft.com/office/drawing/2010/main">
                  <a:solidFill>
                    <a:srgbClr val="FFFFFF"/>
                  </a:solidFill>
                </a14:hiddenFill>
              </a:ext>
            </a:extLst>
          </p:spPr>
        </p:pic>
        <p:sp>
          <p:nvSpPr>
            <p:cNvPr id="25" name="矩形 24"/>
            <p:cNvSpPr/>
            <p:nvPr/>
          </p:nvSpPr>
          <p:spPr>
            <a:xfrm>
              <a:off x="1050508" y="5517101"/>
              <a:ext cx="779381" cy="369332"/>
            </a:xfrm>
            <a:prstGeom prst="rect">
              <a:avLst/>
            </a:prstGeom>
          </p:spPr>
          <p:txBody>
            <a:bodyPr wrap="none">
              <a:spAutoFit/>
            </a:bodyPr>
            <a:lstStyle/>
            <a:p>
              <a:r>
                <a:rPr lang="zh-TW" altLang="en-US" dirty="0" smtClean="0">
                  <a:ea typeface="標楷體" panose="03000509000000000000" pitchFamily="65" charset="-120"/>
                </a:rPr>
                <a:t>學生</a:t>
              </a:r>
              <a:r>
                <a:rPr lang="en-US" altLang="zh-TW" dirty="0" smtClean="0">
                  <a:ea typeface="標楷體" panose="03000509000000000000" pitchFamily="65" charset="-120"/>
                </a:rPr>
                <a:t>A</a:t>
              </a:r>
              <a:endParaRPr lang="zh-TW" altLang="en-US" dirty="0">
                <a:ea typeface="標楷體" panose="03000509000000000000" pitchFamily="65" charset="-120"/>
              </a:endParaRPr>
            </a:p>
          </p:txBody>
        </p:sp>
        <p:sp>
          <p:nvSpPr>
            <p:cNvPr id="23" name="矩形 22"/>
            <p:cNvSpPr/>
            <p:nvPr/>
          </p:nvSpPr>
          <p:spPr>
            <a:xfrm>
              <a:off x="1141099" y="6204039"/>
              <a:ext cx="2262158" cy="646331"/>
            </a:xfrm>
            <a:prstGeom prst="rect">
              <a:avLst/>
            </a:prstGeom>
          </p:spPr>
          <p:txBody>
            <a:bodyPr wrap="none">
              <a:spAutoFit/>
            </a:bodyPr>
            <a:lstStyle/>
            <a:p>
              <a:r>
                <a:rPr lang="zh-TW" altLang="en-US" dirty="0" smtClean="0">
                  <a:ea typeface="標楷體" panose="03000509000000000000" pitchFamily="65" charset="-120"/>
                </a:rPr>
                <a:t>學生</a:t>
              </a:r>
              <a:r>
                <a:rPr lang="en-US" altLang="zh-TW" dirty="0" smtClean="0">
                  <a:ea typeface="標楷體" panose="03000509000000000000" pitchFamily="65" charset="-120"/>
                </a:rPr>
                <a:t>A</a:t>
              </a:r>
              <a:r>
                <a:rPr lang="zh-TW" altLang="en-US" dirty="0" smtClean="0">
                  <a:ea typeface="標楷體" panose="03000509000000000000" pitchFamily="65" charset="-120"/>
                </a:rPr>
                <a:t>的做知識點</a:t>
              </a:r>
              <a:r>
                <a:rPr lang="en-US" altLang="zh-TW" dirty="0" smtClean="0">
                  <a:ea typeface="標楷體" panose="03000509000000000000" pitchFamily="65" charset="-120"/>
                </a:rPr>
                <a:t>1</a:t>
              </a:r>
              <a:br>
                <a:rPr lang="en-US" altLang="zh-TW" dirty="0" smtClean="0">
                  <a:ea typeface="標楷體" panose="03000509000000000000" pitchFamily="65" charset="-120"/>
                </a:rPr>
              </a:br>
              <a:r>
                <a:rPr lang="zh-TW" altLang="en-US" dirty="0" smtClean="0">
                  <a:ea typeface="標楷體" panose="03000509000000000000" pitchFamily="65" charset="-120"/>
                </a:rPr>
                <a:t>以前的所有作題記錄</a:t>
              </a:r>
              <a:endParaRPr lang="zh-TW" altLang="en-US" dirty="0">
                <a:ea typeface="標楷體" panose="03000509000000000000" pitchFamily="65" charset="-120"/>
              </a:endParaRPr>
            </a:p>
          </p:txBody>
        </p:sp>
        <p:sp>
          <p:nvSpPr>
            <p:cNvPr id="28" name="橢圓 27"/>
            <p:cNvSpPr/>
            <p:nvPr/>
          </p:nvSpPr>
          <p:spPr>
            <a:xfrm>
              <a:off x="2120930" y="4956285"/>
              <a:ext cx="978745" cy="978745"/>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ea typeface="標楷體" panose="03000509000000000000" pitchFamily="65" charset="-120"/>
                </a:rPr>
                <a:t>知識點</a:t>
              </a:r>
              <a:r>
                <a:rPr lang="en-US" altLang="zh-TW" dirty="0" smtClean="0">
                  <a:ea typeface="標楷體" panose="03000509000000000000" pitchFamily="65" charset="-120"/>
                </a:rPr>
                <a:t>2</a:t>
              </a:r>
              <a:endParaRPr lang="zh-TW" altLang="en-US" dirty="0">
                <a:ea typeface="標楷體" panose="03000509000000000000" pitchFamily="65" charset="-120"/>
              </a:endParaRPr>
            </a:p>
          </p:txBody>
        </p:sp>
        <p:sp>
          <p:nvSpPr>
            <p:cNvPr id="29" name="橢圓 28"/>
            <p:cNvSpPr/>
            <p:nvPr/>
          </p:nvSpPr>
          <p:spPr>
            <a:xfrm>
              <a:off x="2274644" y="5036828"/>
              <a:ext cx="978745" cy="978745"/>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ea typeface="標楷體" panose="03000509000000000000" pitchFamily="65" charset="-120"/>
                </a:rPr>
                <a:t>知識點</a:t>
              </a:r>
              <a:r>
                <a:rPr lang="en-US" altLang="zh-TW" dirty="0" smtClean="0">
                  <a:ea typeface="標楷體" panose="03000509000000000000" pitchFamily="65" charset="-120"/>
                </a:rPr>
                <a:t>2</a:t>
              </a:r>
              <a:endParaRPr lang="zh-TW" altLang="en-US" dirty="0">
                <a:ea typeface="標楷體" panose="03000509000000000000" pitchFamily="65" charset="-120"/>
              </a:endParaRPr>
            </a:p>
          </p:txBody>
        </p:sp>
        <p:sp>
          <p:nvSpPr>
            <p:cNvPr id="30" name="橢圓 29"/>
            <p:cNvSpPr/>
            <p:nvPr/>
          </p:nvSpPr>
          <p:spPr>
            <a:xfrm>
              <a:off x="2448027" y="5130896"/>
              <a:ext cx="978745" cy="978745"/>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solidFill>
                    <a:schemeClr val="tx1"/>
                  </a:solidFill>
                  <a:ea typeface="標楷體" panose="03000509000000000000" pitchFamily="65" charset="-120"/>
                </a:rPr>
                <a:t>知識點</a:t>
              </a:r>
              <a:r>
                <a:rPr lang="en-US" altLang="zh-TW" dirty="0" smtClean="0">
                  <a:solidFill>
                    <a:schemeClr val="tx1"/>
                  </a:solidFill>
                  <a:ea typeface="標楷體" panose="03000509000000000000" pitchFamily="65" charset="-120"/>
                </a:rPr>
                <a:t>2</a:t>
              </a:r>
              <a:endParaRPr lang="zh-TW" altLang="en-US" dirty="0">
                <a:solidFill>
                  <a:schemeClr val="tx1"/>
                </a:solidFill>
                <a:ea typeface="標楷體" panose="03000509000000000000" pitchFamily="65" charset="-120"/>
              </a:endParaRPr>
            </a:p>
          </p:txBody>
        </p:sp>
      </p:grpSp>
      <p:sp>
        <p:nvSpPr>
          <p:cNvPr id="27" name="AutoShape 4" descr="http://www.clker.com/cliparts/b/a/2/f/1194984542205677546ppl2.svg.med.pn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TW" altLang="en-US"/>
          </a:p>
        </p:txBody>
      </p:sp>
      <p:cxnSp>
        <p:nvCxnSpPr>
          <p:cNvPr id="42" name="肘形接點 41"/>
          <p:cNvCxnSpPr>
            <a:stCxn id="31" idx="1"/>
            <a:endCxn id="1032" idx="0"/>
          </p:cNvCxnSpPr>
          <p:nvPr/>
        </p:nvCxnSpPr>
        <p:spPr>
          <a:xfrm rot="10800000" flipV="1">
            <a:off x="4778238" y="3530320"/>
            <a:ext cx="846593" cy="1600576"/>
          </a:xfrm>
          <a:prstGeom prst="bentConnector2">
            <a:avLst/>
          </a:prstGeom>
          <a:ln w="19050">
            <a:prstDash val="dash"/>
            <a:tailEnd type="arrow"/>
          </a:ln>
        </p:spPr>
        <p:style>
          <a:lnRef idx="1">
            <a:schemeClr val="accent6"/>
          </a:lnRef>
          <a:fillRef idx="0">
            <a:schemeClr val="accent6"/>
          </a:fillRef>
          <a:effectRef idx="0">
            <a:schemeClr val="accent6"/>
          </a:effectRef>
          <a:fontRef idx="minor">
            <a:schemeClr val="tx1"/>
          </a:fontRef>
        </p:style>
      </p:cxnSp>
      <p:grpSp>
        <p:nvGrpSpPr>
          <p:cNvPr id="10" name="群組 9"/>
          <p:cNvGrpSpPr/>
          <p:nvPr/>
        </p:nvGrpSpPr>
        <p:grpSpPr>
          <a:xfrm>
            <a:off x="5542063" y="1645735"/>
            <a:ext cx="3065129" cy="2207750"/>
            <a:chOff x="5542063" y="1645735"/>
            <a:chExt cx="3065129" cy="2207750"/>
          </a:xfrm>
        </p:grpSpPr>
        <p:pic>
          <p:nvPicPr>
            <p:cNvPr id="9" name="Picture 6" descr="http://www.clker.com/cliparts/f/6/D/T/B/B/yellow-person-m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2063" y="1645735"/>
              <a:ext cx="1262185" cy="147997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www.clker.com/cliparts/3/K/X/q/R/I/purple-person-m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7172" y="1703796"/>
              <a:ext cx="1242187" cy="1451653"/>
            </a:xfrm>
            <a:prstGeom prst="rect">
              <a:avLst/>
            </a:prstGeom>
            <a:noFill/>
            <a:extLst>
              <a:ext uri="{909E8E84-426E-40DD-AFC4-6F175D3DCCD1}">
                <a14:hiddenFill xmlns:a14="http://schemas.microsoft.com/office/drawing/2010/main">
                  <a:solidFill>
                    <a:srgbClr val="FFFFFF"/>
                  </a:solidFill>
                </a14:hiddenFill>
              </a:ext>
            </a:extLst>
          </p:spPr>
        </p:pic>
        <p:sp>
          <p:nvSpPr>
            <p:cNvPr id="35" name="矩形 34"/>
            <p:cNvSpPr/>
            <p:nvPr/>
          </p:nvSpPr>
          <p:spPr>
            <a:xfrm>
              <a:off x="5856393" y="2401167"/>
              <a:ext cx="779381" cy="369332"/>
            </a:xfrm>
            <a:prstGeom prst="rect">
              <a:avLst/>
            </a:prstGeom>
          </p:spPr>
          <p:txBody>
            <a:bodyPr wrap="none">
              <a:spAutoFit/>
            </a:bodyPr>
            <a:lstStyle/>
            <a:p>
              <a:r>
                <a:rPr lang="zh-TW" altLang="en-US" dirty="0" smtClean="0">
                  <a:solidFill>
                    <a:schemeClr val="bg1"/>
                  </a:solidFill>
                  <a:ea typeface="標楷體" panose="03000509000000000000" pitchFamily="65" charset="-120"/>
                </a:rPr>
                <a:t>學生</a:t>
              </a:r>
              <a:r>
                <a:rPr lang="en-US" altLang="zh-TW" dirty="0" smtClean="0">
                  <a:solidFill>
                    <a:schemeClr val="bg1"/>
                  </a:solidFill>
                  <a:ea typeface="標楷體" panose="03000509000000000000" pitchFamily="65" charset="-120"/>
                </a:rPr>
                <a:t>B</a:t>
              </a:r>
              <a:endParaRPr lang="zh-TW" altLang="en-US" dirty="0">
                <a:solidFill>
                  <a:schemeClr val="bg1"/>
                </a:solidFill>
                <a:ea typeface="標楷體" panose="03000509000000000000" pitchFamily="65" charset="-120"/>
              </a:endParaRPr>
            </a:p>
          </p:txBody>
        </p:sp>
        <p:pic>
          <p:nvPicPr>
            <p:cNvPr id="36" name="Picture 6" descr="http://www.clker.com/cliparts/b/a/2/f/1194984542205677546ppl2.svg.med.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6567" y="1766994"/>
              <a:ext cx="1228229" cy="1440160"/>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a:off x="6051522" y="2516128"/>
              <a:ext cx="779381" cy="369332"/>
            </a:xfrm>
            <a:prstGeom prst="rect">
              <a:avLst/>
            </a:prstGeom>
          </p:spPr>
          <p:txBody>
            <a:bodyPr wrap="none">
              <a:spAutoFit/>
            </a:bodyPr>
            <a:lstStyle/>
            <a:p>
              <a:r>
                <a:rPr lang="zh-TW" altLang="en-US" dirty="0" smtClean="0">
                  <a:solidFill>
                    <a:schemeClr val="bg1"/>
                  </a:solidFill>
                  <a:ea typeface="標楷體" panose="03000509000000000000" pitchFamily="65" charset="-120"/>
                </a:rPr>
                <a:t>學生</a:t>
              </a:r>
              <a:r>
                <a:rPr lang="en-US" altLang="zh-TW" dirty="0" smtClean="0">
                  <a:solidFill>
                    <a:schemeClr val="bg1"/>
                  </a:solidFill>
                  <a:ea typeface="標楷體" panose="03000509000000000000" pitchFamily="65" charset="-120"/>
                </a:rPr>
                <a:t>B</a:t>
              </a:r>
              <a:endParaRPr lang="zh-TW" altLang="en-US" dirty="0">
                <a:solidFill>
                  <a:schemeClr val="bg1"/>
                </a:solidFill>
                <a:ea typeface="標楷體" panose="03000509000000000000" pitchFamily="65" charset="-120"/>
              </a:endParaRPr>
            </a:p>
          </p:txBody>
        </p:sp>
        <p:sp>
          <p:nvSpPr>
            <p:cNvPr id="31" name="矩形 30"/>
            <p:cNvSpPr/>
            <p:nvPr/>
          </p:nvSpPr>
          <p:spPr>
            <a:xfrm>
              <a:off x="5624830" y="3207154"/>
              <a:ext cx="2492990" cy="646331"/>
            </a:xfrm>
            <a:prstGeom prst="rect">
              <a:avLst/>
            </a:prstGeom>
          </p:spPr>
          <p:txBody>
            <a:bodyPr wrap="none">
              <a:spAutoFit/>
            </a:bodyPr>
            <a:lstStyle/>
            <a:p>
              <a:pPr algn="ctr"/>
              <a:r>
                <a:rPr lang="zh-TW" altLang="en-US" dirty="0" smtClean="0">
                  <a:ea typeface="標楷體" panose="03000509000000000000" pitchFamily="65" charset="-120"/>
                </a:rPr>
                <a:t>其他所有學生在</a:t>
              </a:r>
              <a:r>
                <a:rPr lang="en-US" altLang="zh-TW" dirty="0" smtClean="0">
                  <a:ea typeface="標楷體" panose="03000509000000000000" pitchFamily="65" charset="-120"/>
                </a:rPr>
                <a:t/>
              </a:r>
              <a:br>
                <a:rPr lang="en-US" altLang="zh-TW" dirty="0" smtClean="0">
                  <a:ea typeface="標楷體" panose="03000509000000000000" pitchFamily="65" charset="-120"/>
                </a:rPr>
              </a:br>
              <a:r>
                <a:rPr lang="zh-TW" altLang="en-US" dirty="0" smtClean="0">
                  <a:ea typeface="標楷體" panose="03000509000000000000" pitchFamily="65" charset="-120"/>
                </a:rPr>
                <a:t>所有知識點的作題記錄</a:t>
              </a:r>
            </a:p>
          </p:txBody>
        </p:sp>
        <p:sp>
          <p:nvSpPr>
            <p:cNvPr id="46" name="橢圓 45"/>
            <p:cNvSpPr/>
            <p:nvPr/>
          </p:nvSpPr>
          <p:spPr>
            <a:xfrm>
              <a:off x="7110477" y="1829887"/>
              <a:ext cx="978745" cy="978745"/>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solidFill>
                    <a:schemeClr val="tx1"/>
                  </a:solidFill>
                  <a:ea typeface="標楷體" panose="03000509000000000000" pitchFamily="65" charset="-120"/>
                </a:rPr>
                <a:t>知識點</a:t>
              </a:r>
              <a:r>
                <a:rPr lang="en-US" altLang="zh-TW" dirty="0" smtClean="0">
                  <a:solidFill>
                    <a:schemeClr val="tx1"/>
                  </a:solidFill>
                  <a:ea typeface="標楷體" panose="03000509000000000000" pitchFamily="65" charset="-120"/>
                </a:rPr>
                <a:t>2</a:t>
              </a:r>
              <a:endParaRPr lang="zh-TW" altLang="en-US" dirty="0">
                <a:solidFill>
                  <a:schemeClr val="tx1"/>
                </a:solidFill>
                <a:ea typeface="標楷體" panose="03000509000000000000" pitchFamily="65" charset="-120"/>
              </a:endParaRPr>
            </a:p>
          </p:txBody>
        </p:sp>
        <p:sp>
          <p:nvSpPr>
            <p:cNvPr id="47" name="橢圓 46"/>
            <p:cNvSpPr/>
            <p:nvPr/>
          </p:nvSpPr>
          <p:spPr>
            <a:xfrm>
              <a:off x="7264191" y="1910430"/>
              <a:ext cx="978745" cy="978745"/>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solidFill>
                    <a:schemeClr val="tx1"/>
                  </a:solidFill>
                  <a:ea typeface="標楷體" panose="03000509000000000000" pitchFamily="65" charset="-120"/>
                </a:rPr>
                <a:t>知識點</a:t>
              </a:r>
              <a:r>
                <a:rPr lang="en-US" altLang="zh-TW" dirty="0" smtClean="0">
                  <a:solidFill>
                    <a:schemeClr val="tx1"/>
                  </a:solidFill>
                  <a:ea typeface="標楷體" panose="03000509000000000000" pitchFamily="65" charset="-120"/>
                </a:rPr>
                <a:t>2</a:t>
              </a:r>
              <a:endParaRPr lang="zh-TW" altLang="en-US" dirty="0">
                <a:solidFill>
                  <a:schemeClr val="tx1"/>
                </a:solidFill>
                <a:ea typeface="標楷體" panose="03000509000000000000" pitchFamily="65" charset="-120"/>
              </a:endParaRPr>
            </a:p>
          </p:txBody>
        </p:sp>
        <p:sp>
          <p:nvSpPr>
            <p:cNvPr id="48" name="橢圓 47"/>
            <p:cNvSpPr/>
            <p:nvPr/>
          </p:nvSpPr>
          <p:spPr>
            <a:xfrm>
              <a:off x="7437574" y="2004498"/>
              <a:ext cx="978745" cy="978745"/>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solidFill>
                    <a:schemeClr val="tx1"/>
                  </a:solidFill>
                  <a:ea typeface="標楷體" panose="03000509000000000000" pitchFamily="65" charset="-120"/>
                </a:rPr>
                <a:t>知識點</a:t>
              </a:r>
              <a:r>
                <a:rPr lang="en-US" altLang="zh-TW" dirty="0" smtClean="0">
                  <a:solidFill>
                    <a:schemeClr val="tx1"/>
                  </a:solidFill>
                  <a:ea typeface="標楷體" panose="03000509000000000000" pitchFamily="65" charset="-120"/>
                </a:rPr>
                <a:t>2</a:t>
              </a:r>
              <a:endParaRPr lang="zh-TW" altLang="en-US" dirty="0">
                <a:solidFill>
                  <a:schemeClr val="tx1"/>
                </a:solidFill>
                <a:ea typeface="標楷體" panose="03000509000000000000" pitchFamily="65" charset="-120"/>
              </a:endParaRPr>
            </a:p>
          </p:txBody>
        </p:sp>
        <p:sp>
          <p:nvSpPr>
            <p:cNvPr id="41" name="橢圓 40"/>
            <p:cNvSpPr/>
            <p:nvPr/>
          </p:nvSpPr>
          <p:spPr>
            <a:xfrm>
              <a:off x="7628447" y="2113130"/>
              <a:ext cx="978745" cy="978745"/>
            </a:xfrm>
            <a:prstGeom prst="ellipse">
              <a:avLst/>
            </a:prstGeom>
            <a:solidFill>
              <a:schemeClr val="accent1">
                <a:lumMod val="60000"/>
                <a:lumOff val="4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solidFill>
                    <a:schemeClr val="tx1"/>
                  </a:solidFill>
                  <a:ea typeface="標楷體" panose="03000509000000000000" pitchFamily="65" charset="-120"/>
                </a:rPr>
                <a:t>知識點</a:t>
              </a:r>
              <a:r>
                <a:rPr lang="en-US" altLang="zh-TW" dirty="0" smtClean="0">
                  <a:solidFill>
                    <a:schemeClr val="tx1"/>
                  </a:solidFill>
                  <a:ea typeface="標楷體" panose="03000509000000000000" pitchFamily="65" charset="-120"/>
                </a:rPr>
                <a:t>1</a:t>
              </a:r>
              <a:endParaRPr lang="zh-TW" altLang="en-US" dirty="0">
                <a:solidFill>
                  <a:schemeClr val="tx1"/>
                </a:solidFill>
                <a:ea typeface="標楷體" panose="03000509000000000000" pitchFamily="65" charset="-120"/>
              </a:endParaRPr>
            </a:p>
          </p:txBody>
        </p:sp>
      </p:grpSp>
      <p:pic>
        <p:nvPicPr>
          <p:cNvPr id="1032" name="Picture 8" descr="http://www.onelement.com/wp-content/uploads/2012/12/Technology-Together-With-Your-Computer.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95606" y="5130896"/>
            <a:ext cx="1565262" cy="1043508"/>
          </a:xfrm>
          <a:prstGeom prst="rect">
            <a:avLst/>
          </a:prstGeom>
          <a:noFill/>
          <a:extLst>
            <a:ext uri="{909E8E84-426E-40DD-AFC4-6F175D3DCCD1}">
              <a14:hiddenFill xmlns:a14="http://schemas.microsoft.com/office/drawing/2010/main">
                <a:solidFill>
                  <a:srgbClr val="FFFFFF"/>
                </a:solidFill>
              </a14:hiddenFill>
            </a:ext>
          </a:extLst>
        </p:spPr>
      </p:pic>
      <p:sp>
        <p:nvSpPr>
          <p:cNvPr id="44" name="文字方塊 43"/>
          <p:cNvSpPr txBox="1"/>
          <p:nvPr/>
        </p:nvSpPr>
        <p:spPr>
          <a:xfrm>
            <a:off x="2724472" y="2637768"/>
            <a:ext cx="1979392" cy="1785104"/>
          </a:xfrm>
          <a:prstGeom prst="rect">
            <a:avLst/>
          </a:prstGeom>
          <a:noFill/>
        </p:spPr>
        <p:txBody>
          <a:bodyPr wrap="square" rtlCol="0">
            <a:spAutoFit/>
          </a:bodyPr>
          <a:lstStyle/>
          <a:p>
            <a:pPr algn="ctr"/>
            <a:r>
              <a:rPr lang="zh-TW" altLang="en-US" dirty="0" smtClean="0">
                <a:ea typeface="標楷體" panose="03000509000000000000" pitchFamily="65" charset="-120"/>
              </a:rPr>
              <a:t>註：判斷的基準</a:t>
            </a:r>
            <a:r>
              <a:rPr lang="en-US" altLang="zh-TW" dirty="0" smtClean="0">
                <a:ea typeface="標楷體" panose="03000509000000000000" pitchFamily="65" charset="-120"/>
              </a:rPr>
              <a:t/>
            </a:r>
            <a:br>
              <a:rPr lang="en-US" altLang="zh-TW" dirty="0" smtClean="0">
                <a:ea typeface="標楷體" panose="03000509000000000000" pitchFamily="65" charset="-120"/>
              </a:rPr>
            </a:br>
            <a:r>
              <a:rPr lang="zh-TW" altLang="en-US" dirty="0" smtClean="0">
                <a:ea typeface="標楷體" panose="03000509000000000000" pitchFamily="65" charset="-120"/>
              </a:rPr>
              <a:t>可能稍有不同</a:t>
            </a:r>
            <a:endParaRPr lang="en-US" dirty="0" smtClean="0">
              <a:ea typeface="標楷體" panose="03000509000000000000" pitchFamily="65" charset="-120"/>
            </a:endParaRPr>
          </a:p>
          <a:p>
            <a:pPr algn="ctr"/>
            <a:r>
              <a:rPr lang="en-US" sz="1400" dirty="0" smtClean="0">
                <a:ea typeface="標楷體" panose="03000509000000000000" pitchFamily="65" charset="-120"/>
              </a:rPr>
              <a:t>Our: exercise </a:t>
            </a:r>
            <a:r>
              <a:rPr lang="en-US" sz="1400" dirty="0">
                <a:ea typeface="標楷體" panose="03000509000000000000" pitchFamily="65" charset="-120"/>
              </a:rPr>
              <a:t>average </a:t>
            </a:r>
            <a:r>
              <a:rPr lang="en-US" sz="1400" dirty="0" smtClean="0">
                <a:ea typeface="標楷體" panose="03000509000000000000" pitchFamily="65" charset="-120"/>
              </a:rPr>
              <a:t>(problem </a:t>
            </a:r>
            <a:r>
              <a:rPr lang="en-US" sz="1400" dirty="0">
                <a:ea typeface="標楷體" panose="03000509000000000000" pitchFamily="65" charset="-120"/>
              </a:rPr>
              <a:t>1</a:t>
            </a:r>
            <a:r>
              <a:rPr lang="en-US" sz="1400" dirty="0" smtClean="0">
                <a:ea typeface="標楷體" panose="03000509000000000000" pitchFamily="65" charset="-120"/>
              </a:rPr>
              <a:t>)</a:t>
            </a:r>
          </a:p>
          <a:p>
            <a:pPr algn="ctr"/>
            <a:r>
              <a:rPr lang="en-US" altLang="zh-TW" sz="1400" dirty="0" smtClean="0">
                <a:ea typeface="標楷體" panose="03000509000000000000" pitchFamily="65" charset="-120"/>
              </a:rPr>
              <a:t>Khan:</a:t>
            </a:r>
            <a:r>
              <a:rPr lang="zh-TW" altLang="en-US" sz="1400" dirty="0" smtClean="0">
                <a:ea typeface="標楷體" panose="03000509000000000000" pitchFamily="65" charset="-120"/>
              </a:rPr>
              <a:t> </a:t>
            </a:r>
            <a:r>
              <a:rPr lang="en-US" altLang="zh-TW" sz="1400" dirty="0" smtClean="0">
                <a:ea typeface="標楷體" panose="03000509000000000000" pitchFamily="65" charset="-120"/>
              </a:rPr>
              <a:t>unknown average (problem </a:t>
            </a:r>
            <a:r>
              <a:rPr lang="en-US" altLang="zh-TW" sz="1400" dirty="0">
                <a:ea typeface="標楷體" panose="03000509000000000000" pitchFamily="65" charset="-120"/>
              </a:rPr>
              <a:t>1, </a:t>
            </a:r>
            <a:r>
              <a:rPr lang="en-US" altLang="zh-TW" sz="1400" dirty="0" smtClean="0">
                <a:ea typeface="標楷體" panose="03000509000000000000" pitchFamily="65" charset="-120"/>
              </a:rPr>
              <a:t>2)</a:t>
            </a:r>
            <a:endParaRPr lang="en-US" altLang="zh-TW" sz="1400" dirty="0">
              <a:ea typeface="標楷體" panose="03000509000000000000" pitchFamily="65" charset="-120"/>
            </a:endParaRPr>
          </a:p>
          <a:p>
            <a:pPr algn="ctr"/>
            <a:endParaRPr lang="en-US" dirty="0">
              <a:ea typeface="標楷體" panose="03000509000000000000" pitchFamily="65" charset="-120"/>
            </a:endParaRPr>
          </a:p>
        </p:txBody>
      </p:sp>
      <p:sp>
        <p:nvSpPr>
          <p:cNvPr id="8" name="矩形 7"/>
          <p:cNvSpPr/>
          <p:nvPr/>
        </p:nvSpPr>
        <p:spPr>
          <a:xfrm>
            <a:off x="467544" y="1412776"/>
            <a:ext cx="4104456" cy="32830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ea typeface="標楷體" panose="03000509000000000000" pitchFamily="65" charset="-120"/>
            </a:endParaRPr>
          </a:p>
        </p:txBody>
      </p:sp>
      <p:pic>
        <p:nvPicPr>
          <p:cNvPr id="45" name="Picture 2" descr="imag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19780" y="2836700"/>
            <a:ext cx="1818865" cy="1786431"/>
          </a:xfrm>
          <a:prstGeom prst="rect">
            <a:avLst/>
          </a:prstGeom>
          <a:noFill/>
          <a:extLst>
            <a:ext uri="{909E8E84-426E-40DD-AFC4-6F175D3DCCD1}">
              <a14:hiddenFill xmlns:a14="http://schemas.microsoft.com/office/drawing/2010/main">
                <a:solidFill>
                  <a:srgbClr val="FFFFFF"/>
                </a:solidFill>
              </a14:hiddenFill>
            </a:ext>
          </a:extLst>
        </p:spPr>
      </p:pic>
      <p:pic>
        <p:nvPicPr>
          <p:cNvPr id="40" name="圖片 39"/>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06492" y="2836700"/>
            <a:ext cx="1835676" cy="1799077"/>
          </a:xfrm>
          <a:prstGeom prst="rect">
            <a:avLst/>
          </a:prstGeom>
        </p:spPr>
      </p:pic>
      <p:sp>
        <p:nvSpPr>
          <p:cNvPr id="26" name="文字方塊 25"/>
          <p:cNvSpPr txBox="1"/>
          <p:nvPr/>
        </p:nvSpPr>
        <p:spPr>
          <a:xfrm>
            <a:off x="4860030" y="3972025"/>
            <a:ext cx="1006537" cy="369332"/>
          </a:xfrm>
          <a:prstGeom prst="rect">
            <a:avLst/>
          </a:prstGeom>
          <a:noFill/>
        </p:spPr>
        <p:txBody>
          <a:bodyPr wrap="square" rtlCol="0">
            <a:spAutoFit/>
          </a:bodyPr>
          <a:lstStyle/>
          <a:p>
            <a:r>
              <a:rPr lang="zh-TW" altLang="en-US" dirty="0">
                <a:ea typeface="標楷體" panose="03000509000000000000" pitchFamily="65" charset="-120"/>
              </a:rPr>
              <a:t>訓練</a:t>
            </a:r>
          </a:p>
        </p:txBody>
      </p:sp>
      <p:sp>
        <p:nvSpPr>
          <p:cNvPr id="11" name="文字方塊 10"/>
          <p:cNvSpPr txBox="1"/>
          <p:nvPr/>
        </p:nvSpPr>
        <p:spPr>
          <a:xfrm>
            <a:off x="2764016" y="4341357"/>
            <a:ext cx="1807984" cy="369332"/>
          </a:xfrm>
          <a:prstGeom prst="rect">
            <a:avLst/>
          </a:prstGeom>
          <a:noFill/>
        </p:spPr>
        <p:txBody>
          <a:bodyPr wrap="square" rtlCol="0">
            <a:spAutoFit/>
          </a:bodyPr>
          <a:lstStyle/>
          <a:p>
            <a:r>
              <a:rPr lang="zh-TW" altLang="en-US" dirty="0" smtClean="0">
                <a:hlinkClick r:id="rId9" action="ppaction://hlinksldjump"/>
              </a:rPr>
              <a:t>圖片解說請點此</a:t>
            </a:r>
            <a:endParaRPr lang="zh-TW" altLang="en-US" dirty="0"/>
          </a:p>
        </p:txBody>
      </p:sp>
    </p:spTree>
    <p:extLst>
      <p:ext uri="{BB962C8B-B14F-4D97-AF65-F5344CB8AC3E}">
        <p14:creationId xmlns:p14="http://schemas.microsoft.com/office/powerpoint/2010/main" val="1985880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up)">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up)">
                                      <p:cBhvr>
                                        <p:cTn id="23" dur="500"/>
                                        <p:tgtEl>
                                          <p:spTgt spid="42"/>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up)">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0" end="0"/>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
                                            <p:txEl>
                                              <p:pRg st="1" end="1"/>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5"/>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40"/>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4" grpId="0"/>
      <p:bldP spid="15" grpId="0" animBg="1"/>
      <p:bldP spid="16" grpId="0"/>
      <p:bldP spid="44" grpId="0"/>
      <p:bldP spid="8" grpId="0" animBg="1"/>
      <p:bldP spid="26"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預測答題正確率視覺</a:t>
            </a:r>
            <a:r>
              <a:rPr lang="zh-TW" altLang="en-US" dirty="0"/>
              <a:t>化</a:t>
            </a:r>
            <a:r>
              <a:rPr lang="en-US" dirty="0" smtClean="0"/>
              <a:t>demo</a:t>
            </a:r>
            <a:endParaRPr lang="en-US" dirty="0"/>
          </a:p>
        </p:txBody>
      </p:sp>
      <p:sp>
        <p:nvSpPr>
          <p:cNvPr id="5" name="投影片編號版面配置區 4"/>
          <p:cNvSpPr>
            <a:spLocks noGrp="1"/>
          </p:cNvSpPr>
          <p:nvPr>
            <p:ph type="sldNum" sz="quarter" idx="12"/>
          </p:nvPr>
        </p:nvSpPr>
        <p:spPr/>
        <p:txBody>
          <a:bodyPr/>
          <a:lstStyle/>
          <a:p>
            <a:fld id="{ED97C7B1-679B-41CD-964D-385158F54399}" type="slidenum">
              <a:rPr lang="zh-TW" altLang="en-US" smtClean="0"/>
              <a:t>12</a:t>
            </a:fld>
            <a:endParaRPr lang="zh-TW" altLang="en-US"/>
          </a:p>
        </p:txBody>
      </p:sp>
      <p:sp>
        <p:nvSpPr>
          <p:cNvPr id="3" name="內容版面配置區 2"/>
          <p:cNvSpPr>
            <a:spLocks noGrp="1"/>
          </p:cNvSpPr>
          <p:nvPr>
            <p:ph sz="quarter" idx="1"/>
          </p:nvPr>
        </p:nvSpPr>
        <p:spPr>
          <a:xfrm>
            <a:off x="457200" y="1600200"/>
            <a:ext cx="4622550" cy="4525963"/>
          </a:xfrm>
        </p:spPr>
        <p:txBody>
          <a:bodyPr>
            <a:normAutofit fontScale="92500" lnSpcReduction="10000"/>
          </a:bodyPr>
          <a:lstStyle/>
          <a:p>
            <a:r>
              <a:rPr lang="zh-TW" altLang="en-US" dirty="0" smtClean="0"/>
              <a:t>文字</a:t>
            </a:r>
            <a:r>
              <a:rPr lang="zh-TW" altLang="en-US" dirty="0"/>
              <a:t>顏色</a:t>
            </a:r>
            <a:r>
              <a:rPr lang="en-US" dirty="0" smtClean="0"/>
              <a:t>: </a:t>
            </a:r>
            <a:endParaRPr lang="en-US" dirty="0"/>
          </a:p>
          <a:p>
            <a:pPr lvl="1"/>
            <a:r>
              <a:rPr lang="zh-TW" altLang="en-US" dirty="0" smtClean="0">
                <a:solidFill>
                  <a:srgbClr val="FF0000"/>
                </a:solidFill>
              </a:rPr>
              <a:t>預測知識點</a:t>
            </a:r>
            <a:endParaRPr lang="en-US" dirty="0" smtClean="0">
              <a:solidFill>
                <a:srgbClr val="FF0000"/>
              </a:solidFill>
            </a:endParaRPr>
          </a:p>
          <a:p>
            <a:pPr lvl="1"/>
            <a:r>
              <a:rPr lang="zh-TW" altLang="en-US" dirty="0" smtClean="0"/>
              <a:t>其它知識點</a:t>
            </a:r>
            <a:r>
              <a:rPr lang="en-US" dirty="0" smtClean="0"/>
              <a:t> </a:t>
            </a:r>
          </a:p>
          <a:p>
            <a:pPr lvl="2"/>
            <a:r>
              <a:rPr lang="zh-TW" altLang="en-US" dirty="0" smtClean="0">
                <a:solidFill>
                  <a:srgbClr val="FF0000"/>
                </a:solidFill>
              </a:rPr>
              <a:t>預測</a:t>
            </a:r>
            <a:r>
              <a:rPr lang="zh-TW" altLang="en-US" dirty="0">
                <a:solidFill>
                  <a:srgbClr val="FF0000"/>
                </a:solidFill>
              </a:rPr>
              <a:t>正確</a:t>
            </a:r>
            <a:r>
              <a:rPr lang="zh-TW" altLang="en-US" dirty="0" smtClean="0">
                <a:solidFill>
                  <a:srgbClr val="FF0000"/>
                </a:solidFill>
              </a:rPr>
              <a:t>率低</a:t>
            </a:r>
            <a:endParaRPr lang="en-US" altLang="zh-TW" dirty="0" smtClean="0">
              <a:solidFill>
                <a:srgbClr val="FF0000"/>
              </a:solidFill>
            </a:endParaRPr>
          </a:p>
          <a:p>
            <a:pPr lvl="2"/>
            <a:r>
              <a:rPr lang="zh-TW" altLang="en-US" dirty="0">
                <a:solidFill>
                  <a:srgbClr val="0070C0"/>
                </a:solidFill>
              </a:rPr>
              <a:t>預測正確率高</a:t>
            </a:r>
            <a:endParaRPr lang="en-US" altLang="zh-TW" dirty="0" smtClean="0">
              <a:solidFill>
                <a:srgbClr val="0070C0"/>
              </a:solidFill>
            </a:endParaRPr>
          </a:p>
          <a:p>
            <a:r>
              <a:rPr lang="zh-TW" altLang="en-US" dirty="0" smtClean="0"/>
              <a:t>知識點內部顏色</a:t>
            </a:r>
            <a:endParaRPr lang="en-US" dirty="0"/>
          </a:p>
          <a:p>
            <a:pPr lvl="1"/>
            <a:r>
              <a:rPr lang="zh-TW" altLang="en-US" dirty="0"/>
              <a:t>其它知識點</a:t>
            </a:r>
            <a:r>
              <a:rPr lang="en-US" dirty="0" smtClean="0"/>
              <a:t>: </a:t>
            </a:r>
          </a:p>
          <a:p>
            <a:pPr lvl="2"/>
            <a:r>
              <a:rPr lang="zh-TW" altLang="en-US" dirty="0" smtClean="0">
                <a:solidFill>
                  <a:srgbClr val="009900"/>
                </a:solidFill>
              </a:rPr>
              <a:t>預測</a:t>
            </a:r>
            <a:r>
              <a:rPr lang="zh-TW" altLang="en-US" dirty="0">
                <a:solidFill>
                  <a:srgbClr val="009900"/>
                </a:solidFill>
              </a:rPr>
              <a:t>相關</a:t>
            </a:r>
            <a:r>
              <a:rPr lang="zh-TW" altLang="en-US" dirty="0" smtClean="0">
                <a:solidFill>
                  <a:srgbClr val="009900"/>
                </a:solidFill>
              </a:rPr>
              <a:t>性低</a:t>
            </a:r>
            <a:endParaRPr lang="en-US" dirty="0" smtClean="0">
              <a:solidFill>
                <a:srgbClr val="009900"/>
              </a:solidFill>
            </a:endParaRPr>
          </a:p>
          <a:p>
            <a:pPr lvl="2"/>
            <a:r>
              <a:rPr lang="zh-TW" altLang="en-US" dirty="0">
                <a:solidFill>
                  <a:srgbClr val="FF0000"/>
                </a:solidFill>
              </a:rPr>
              <a:t>預測相關性</a:t>
            </a:r>
            <a:r>
              <a:rPr lang="zh-TW" altLang="en-US" dirty="0" smtClean="0">
                <a:solidFill>
                  <a:srgbClr val="FF0000"/>
                </a:solidFill>
              </a:rPr>
              <a:t>高</a:t>
            </a:r>
            <a:endParaRPr lang="en-US" dirty="0">
              <a:solidFill>
                <a:srgbClr val="FF0000"/>
              </a:solidFill>
            </a:endParaRPr>
          </a:p>
          <a:p>
            <a:r>
              <a:rPr lang="zh-TW" altLang="en-US" dirty="0"/>
              <a:t>知識</a:t>
            </a:r>
            <a:r>
              <a:rPr lang="zh-TW" altLang="en-US" dirty="0" smtClean="0"/>
              <a:t>點外圈顏色</a:t>
            </a:r>
            <a:endParaRPr lang="en-US" dirty="0"/>
          </a:p>
          <a:p>
            <a:pPr lvl="1"/>
            <a:r>
              <a:rPr lang="zh-TW" altLang="en-US" dirty="0"/>
              <a:t>其它知識點</a:t>
            </a:r>
            <a:r>
              <a:rPr lang="en-US" altLang="zh-TW" dirty="0"/>
              <a:t>:</a:t>
            </a:r>
            <a:r>
              <a:rPr lang="en-US" dirty="0" smtClean="0"/>
              <a:t> </a:t>
            </a:r>
          </a:p>
          <a:p>
            <a:pPr lvl="2"/>
            <a:r>
              <a:rPr lang="zh-TW" altLang="en-US" dirty="0" smtClean="0">
                <a:solidFill>
                  <a:srgbClr val="009900"/>
                </a:solidFill>
              </a:rPr>
              <a:t>作答數量少</a:t>
            </a:r>
            <a:endParaRPr lang="en-US" altLang="zh-TW" dirty="0" smtClean="0">
              <a:solidFill>
                <a:srgbClr val="009900"/>
              </a:solidFill>
            </a:endParaRPr>
          </a:p>
          <a:p>
            <a:pPr lvl="2"/>
            <a:r>
              <a:rPr lang="zh-TW" altLang="en-US" dirty="0">
                <a:solidFill>
                  <a:srgbClr val="0070C0"/>
                </a:solidFill>
              </a:rPr>
              <a:t>作答數量</a:t>
            </a:r>
            <a:r>
              <a:rPr lang="zh-TW" altLang="en-US" dirty="0" smtClean="0">
                <a:solidFill>
                  <a:srgbClr val="0070C0"/>
                </a:solidFill>
              </a:rPr>
              <a:t>多</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2276872"/>
            <a:ext cx="4788024" cy="32605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矩形 6"/>
          <p:cNvSpPr/>
          <p:nvPr/>
        </p:nvSpPr>
        <p:spPr>
          <a:xfrm>
            <a:off x="5148064" y="5949280"/>
            <a:ext cx="3672408" cy="646331"/>
          </a:xfrm>
          <a:prstGeom prst="rect">
            <a:avLst/>
          </a:prstGeom>
        </p:spPr>
        <p:txBody>
          <a:bodyPr wrap="square">
            <a:spAutoFit/>
          </a:bodyPr>
          <a:lstStyle/>
          <a:p>
            <a:pPr marL="0" lvl="2">
              <a:defRPr/>
            </a:pPr>
            <a:r>
              <a:rPr lang="zh-TW" altLang="en-US" dirty="0" smtClean="0"/>
              <a:t>我們的</a:t>
            </a:r>
            <a:r>
              <a:rPr lang="en-US" altLang="zh-TW" dirty="0" smtClean="0"/>
              <a:t>demo</a:t>
            </a:r>
            <a:r>
              <a:rPr lang="zh-TW" altLang="en-US" dirty="0" smtClean="0"/>
              <a:t>程式都可以</a:t>
            </a:r>
            <a:r>
              <a:rPr lang="zh-TW" altLang="en-US" dirty="0"/>
              <a:t>在任何大小的視窗中自動找到合適</a:t>
            </a:r>
            <a:r>
              <a:rPr lang="en-US" altLang="zh-TW" dirty="0"/>
              <a:t>layout</a:t>
            </a:r>
          </a:p>
        </p:txBody>
      </p:sp>
    </p:spTree>
    <p:extLst>
      <p:ext uri="{BB962C8B-B14F-4D97-AF65-F5344CB8AC3E}">
        <p14:creationId xmlns:p14="http://schemas.microsoft.com/office/powerpoint/2010/main" val="13928457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a:xfrm>
            <a:off x="8000794" y="2843414"/>
            <a:ext cx="265874" cy="1092237"/>
          </a:xfrm>
          <a:prstGeom prst="rect">
            <a:avLst/>
          </a:prstGeom>
          <a:solidFill>
            <a:srgbClr val="00B0F0"/>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53" name="矩形 52"/>
          <p:cNvSpPr/>
          <p:nvPr/>
        </p:nvSpPr>
        <p:spPr>
          <a:xfrm>
            <a:off x="3737483" y="2840819"/>
            <a:ext cx="265874" cy="1092237"/>
          </a:xfrm>
          <a:prstGeom prst="rect">
            <a:avLst/>
          </a:prstGeom>
          <a:solidFill>
            <a:srgbClr val="00B0F0"/>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8" name="標題 7"/>
          <p:cNvSpPr>
            <a:spLocks noGrp="1"/>
          </p:cNvSpPr>
          <p:nvPr>
            <p:ph type="title"/>
          </p:nvPr>
        </p:nvSpPr>
        <p:spPr/>
        <p:txBody>
          <a:bodyPr>
            <a:normAutofit/>
          </a:bodyPr>
          <a:lstStyle/>
          <a:p>
            <a:r>
              <a:rPr lang="zh-TW" altLang="en-US" dirty="0"/>
              <a:t>挑戰 </a:t>
            </a:r>
            <a:r>
              <a:rPr lang="en-US" altLang="zh-TW" dirty="0" smtClean="0"/>
              <a:t>–</a:t>
            </a:r>
            <a:r>
              <a:rPr lang="zh-TW" altLang="en-US" dirty="0" smtClean="0"/>
              <a:t> 單純使用答題紀錄的侷限</a:t>
            </a:r>
            <a:endParaRPr lang="en-US" dirty="0"/>
          </a:p>
        </p:txBody>
      </p:sp>
      <p:sp>
        <p:nvSpPr>
          <p:cNvPr id="5" name="投影片編號版面配置區 4"/>
          <p:cNvSpPr>
            <a:spLocks noGrp="1"/>
          </p:cNvSpPr>
          <p:nvPr>
            <p:ph type="sldNum" sz="quarter" idx="12"/>
          </p:nvPr>
        </p:nvSpPr>
        <p:spPr/>
        <p:txBody>
          <a:bodyPr/>
          <a:lstStyle/>
          <a:p>
            <a:fld id="{ED97C7B1-679B-41CD-964D-385158F54399}" type="slidenum">
              <a:rPr lang="zh-TW" altLang="en-US" smtClean="0"/>
              <a:t>13</a:t>
            </a:fld>
            <a:endParaRPr lang="zh-TW" altLang="en-US"/>
          </a:p>
        </p:txBody>
      </p:sp>
      <p:sp>
        <p:nvSpPr>
          <p:cNvPr id="9" name="內容版面配置區 8"/>
          <p:cNvSpPr>
            <a:spLocks noGrp="1"/>
          </p:cNvSpPr>
          <p:nvPr>
            <p:ph sz="quarter" idx="1"/>
          </p:nvPr>
        </p:nvSpPr>
        <p:spPr>
          <a:xfrm>
            <a:off x="914400" y="1447799"/>
            <a:ext cx="7772400" cy="1326397"/>
          </a:xfrm>
        </p:spPr>
        <p:txBody>
          <a:bodyPr>
            <a:normAutofit fontScale="85000" lnSpcReduction="20000"/>
          </a:bodyPr>
          <a:lstStyle/>
          <a:p>
            <a:r>
              <a:rPr lang="zh-TW" altLang="en-US" dirty="0" smtClean="0"/>
              <a:t>有非常多的因素會影響使用者的答題結果</a:t>
            </a:r>
            <a:endParaRPr lang="en-US" altLang="zh-TW" dirty="0" smtClean="0"/>
          </a:p>
          <a:p>
            <a:r>
              <a:rPr lang="zh-TW" altLang="en-US" dirty="0"/>
              <a:t>從少量的觀察</a:t>
            </a:r>
            <a:r>
              <a:rPr lang="zh-TW" altLang="en-US" dirty="0" smtClean="0"/>
              <a:t>中推論</a:t>
            </a:r>
            <a:r>
              <a:rPr lang="zh-TW" altLang="en-US" dirty="0"/>
              <a:t>大量</a:t>
            </a:r>
            <a:r>
              <a:rPr lang="zh-TW" altLang="en-US" dirty="0" smtClean="0"/>
              <a:t>未知數</a:t>
            </a:r>
            <a:endParaRPr lang="en-US" altLang="zh-TW" dirty="0" smtClean="0"/>
          </a:p>
          <a:p>
            <a:pPr lvl="1"/>
            <a:r>
              <a:rPr lang="zh-TW" altLang="en-US" dirty="0" smtClean="0"/>
              <a:t>就算是最好的方法也是非常不準的</a:t>
            </a:r>
            <a:endParaRPr lang="en-US" altLang="zh-TW" dirty="0" smtClean="0"/>
          </a:p>
          <a:p>
            <a:pPr lvl="1"/>
            <a:r>
              <a:rPr lang="zh-TW" altLang="en-US" dirty="0" smtClean="0"/>
              <a:t>尤其資料中有很多雜訊</a:t>
            </a:r>
            <a:r>
              <a:rPr lang="zh-TW" altLang="en-US" dirty="0"/>
              <a:t>的時候</a:t>
            </a:r>
            <a:endParaRPr lang="en-US" dirty="0"/>
          </a:p>
          <a:p>
            <a:endParaRPr lang="en-US" dirty="0"/>
          </a:p>
        </p:txBody>
      </p:sp>
      <p:pic>
        <p:nvPicPr>
          <p:cNvPr id="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86831" y="5297116"/>
            <a:ext cx="2413562" cy="1372244"/>
          </a:xfrm>
          <a:prstGeom prst="rect">
            <a:avLst/>
          </a:prstGeom>
          <a:noFill/>
          <a:ln w="9525">
            <a:solidFill>
              <a:srgbClr val="CC762F"/>
            </a:solidFill>
            <a:miter lim="800000"/>
            <a:headEnd/>
            <a:tailEnd/>
          </a:ln>
          <a:extLst>
            <a:ext uri="{909E8E84-426E-40DD-AFC4-6F175D3DCCD1}">
              <a14:hiddenFill xmlns:a14="http://schemas.microsoft.com/office/drawing/2010/main">
                <a:solidFill>
                  <a:schemeClr val="accent1"/>
                </a:solidFill>
              </a14:hiddenFill>
            </a:ext>
          </a:extLst>
        </p:spPr>
      </p:pic>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648" y="5229200"/>
            <a:ext cx="2335731" cy="1328259"/>
          </a:xfrm>
          <a:prstGeom prst="rect">
            <a:avLst/>
          </a:prstGeom>
          <a:noFill/>
          <a:ln w="9525">
            <a:solidFill>
              <a:srgbClr val="CC762F"/>
            </a:solidFill>
            <a:miter lim="800000"/>
            <a:headEnd/>
            <a:tailEnd/>
          </a:ln>
          <a:extLst>
            <a:ext uri="{909E8E84-426E-40DD-AFC4-6F175D3DCCD1}">
              <a14:hiddenFill xmlns:a14="http://schemas.microsoft.com/office/drawing/2010/main">
                <a:solidFill>
                  <a:schemeClr val="accent1"/>
                </a:solidFill>
              </a14:hiddenFill>
            </a:ext>
          </a:extLst>
        </p:spPr>
      </p:pic>
      <p:sp>
        <p:nvSpPr>
          <p:cNvPr id="12" name="矩形 11"/>
          <p:cNvSpPr/>
          <p:nvPr/>
        </p:nvSpPr>
        <p:spPr>
          <a:xfrm>
            <a:off x="1377537" y="4558312"/>
            <a:ext cx="648072" cy="526765"/>
          </a:xfrm>
          <a:prstGeom prst="rect">
            <a:avLst/>
          </a:pr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tx1"/>
                </a:solidFill>
              </a:rPr>
              <a:t>四則</a:t>
            </a:r>
            <a:endParaRPr lang="en-US" altLang="zh-TW" dirty="0" smtClean="0">
              <a:solidFill>
                <a:schemeClr val="tx1"/>
              </a:solidFill>
            </a:endParaRPr>
          </a:p>
          <a:p>
            <a:pPr algn="ctr"/>
            <a:r>
              <a:rPr lang="zh-TW" altLang="en-US" dirty="0" smtClean="0">
                <a:solidFill>
                  <a:schemeClr val="tx1"/>
                </a:solidFill>
              </a:rPr>
              <a:t>運算</a:t>
            </a:r>
            <a:endParaRPr lang="en-US" dirty="0">
              <a:solidFill>
                <a:schemeClr val="tx1"/>
              </a:solidFill>
            </a:endParaRPr>
          </a:p>
        </p:txBody>
      </p:sp>
      <p:sp>
        <p:nvSpPr>
          <p:cNvPr id="13" name="矩形 12"/>
          <p:cNvSpPr/>
          <p:nvPr/>
        </p:nvSpPr>
        <p:spPr>
          <a:xfrm>
            <a:off x="2195736" y="4558312"/>
            <a:ext cx="648072" cy="526765"/>
          </a:xfrm>
          <a:prstGeom prst="rect">
            <a:avLst/>
          </a:prstGeom>
          <a:solidFill>
            <a:schemeClr val="accent5"/>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tx1"/>
                </a:solidFill>
              </a:rPr>
              <a:t>解未</a:t>
            </a:r>
            <a:endParaRPr lang="en-US" altLang="zh-TW" dirty="0" smtClean="0">
              <a:solidFill>
                <a:schemeClr val="tx1"/>
              </a:solidFill>
            </a:endParaRPr>
          </a:p>
          <a:p>
            <a:pPr algn="ctr"/>
            <a:r>
              <a:rPr lang="zh-TW" altLang="en-US" dirty="0" smtClean="0">
                <a:solidFill>
                  <a:schemeClr val="tx1"/>
                </a:solidFill>
              </a:rPr>
              <a:t>知數</a:t>
            </a:r>
            <a:endParaRPr lang="en-US" dirty="0">
              <a:solidFill>
                <a:schemeClr val="tx1"/>
              </a:solidFill>
            </a:endParaRPr>
          </a:p>
        </p:txBody>
      </p:sp>
      <p:sp>
        <p:nvSpPr>
          <p:cNvPr id="14" name="矩形 13"/>
          <p:cNvSpPr/>
          <p:nvPr/>
        </p:nvSpPr>
        <p:spPr>
          <a:xfrm>
            <a:off x="3050300" y="4558312"/>
            <a:ext cx="652275" cy="526765"/>
          </a:xfrm>
          <a:prstGeom prst="rect">
            <a:avLst/>
          </a:prstGeom>
          <a:solidFill>
            <a:schemeClr val="accent4"/>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tx1"/>
                </a:solidFill>
              </a:rPr>
              <a:t>幾何</a:t>
            </a:r>
            <a:endParaRPr lang="en-US" altLang="zh-TW" dirty="0" smtClean="0">
              <a:solidFill>
                <a:schemeClr val="tx1"/>
              </a:solidFill>
            </a:endParaRPr>
          </a:p>
          <a:p>
            <a:pPr algn="ctr"/>
            <a:r>
              <a:rPr lang="zh-TW" altLang="en-US" dirty="0" smtClean="0">
                <a:solidFill>
                  <a:schemeClr val="tx1"/>
                </a:solidFill>
              </a:rPr>
              <a:t>知識</a:t>
            </a:r>
            <a:endParaRPr lang="en-US" dirty="0">
              <a:solidFill>
                <a:schemeClr val="tx1"/>
              </a:solidFill>
            </a:endParaRPr>
          </a:p>
        </p:txBody>
      </p:sp>
      <p:sp>
        <p:nvSpPr>
          <p:cNvPr id="15" name="文字方塊 14"/>
          <p:cNvSpPr txBox="1"/>
          <p:nvPr/>
        </p:nvSpPr>
        <p:spPr>
          <a:xfrm>
            <a:off x="3831799" y="4824543"/>
            <a:ext cx="524177" cy="369332"/>
          </a:xfrm>
          <a:prstGeom prst="rect">
            <a:avLst/>
          </a:prstGeom>
          <a:noFill/>
        </p:spPr>
        <p:txBody>
          <a:bodyPr wrap="square" rtlCol="0">
            <a:spAutoFit/>
          </a:bodyPr>
          <a:lstStyle/>
          <a:p>
            <a:r>
              <a:rPr lang="en-US" dirty="0" smtClean="0"/>
              <a:t>…</a:t>
            </a:r>
            <a:endParaRPr lang="en-US" dirty="0"/>
          </a:p>
        </p:txBody>
      </p:sp>
      <p:sp>
        <p:nvSpPr>
          <p:cNvPr id="16" name="文字方塊 15"/>
          <p:cNvSpPr txBox="1"/>
          <p:nvPr/>
        </p:nvSpPr>
        <p:spPr>
          <a:xfrm>
            <a:off x="107504" y="4168088"/>
            <a:ext cx="1403648" cy="369332"/>
          </a:xfrm>
          <a:prstGeom prst="rect">
            <a:avLst/>
          </a:prstGeom>
          <a:noFill/>
        </p:spPr>
        <p:txBody>
          <a:bodyPr wrap="square" rtlCol="0">
            <a:spAutoFit/>
          </a:bodyPr>
          <a:lstStyle/>
          <a:p>
            <a:r>
              <a:rPr lang="zh-TW" altLang="en-US" dirty="0" smtClean="0"/>
              <a:t>題目難度</a:t>
            </a:r>
            <a:r>
              <a:rPr lang="zh-TW" altLang="en-US" dirty="0"/>
              <a:t>：</a:t>
            </a:r>
            <a:endParaRPr lang="en-US" dirty="0"/>
          </a:p>
        </p:txBody>
      </p:sp>
      <p:sp>
        <p:nvSpPr>
          <p:cNvPr id="17" name="矩形 16"/>
          <p:cNvSpPr/>
          <p:nvPr/>
        </p:nvSpPr>
        <p:spPr>
          <a:xfrm>
            <a:off x="5579451" y="4558312"/>
            <a:ext cx="648072" cy="526765"/>
          </a:xfrm>
          <a:prstGeom prst="rect">
            <a:avLst/>
          </a:pr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tx1"/>
                </a:solidFill>
              </a:rPr>
              <a:t>四則</a:t>
            </a:r>
            <a:endParaRPr lang="en-US" altLang="zh-TW" dirty="0" smtClean="0">
              <a:solidFill>
                <a:schemeClr val="tx1"/>
              </a:solidFill>
            </a:endParaRPr>
          </a:p>
          <a:p>
            <a:pPr algn="ctr"/>
            <a:r>
              <a:rPr lang="zh-TW" altLang="en-US" dirty="0" smtClean="0">
                <a:solidFill>
                  <a:schemeClr val="tx1"/>
                </a:solidFill>
              </a:rPr>
              <a:t>運算</a:t>
            </a:r>
            <a:endParaRPr lang="en-US" dirty="0">
              <a:solidFill>
                <a:schemeClr val="tx1"/>
              </a:solidFill>
            </a:endParaRPr>
          </a:p>
        </p:txBody>
      </p:sp>
      <p:sp>
        <p:nvSpPr>
          <p:cNvPr id="18" name="矩形 17"/>
          <p:cNvSpPr/>
          <p:nvPr/>
        </p:nvSpPr>
        <p:spPr>
          <a:xfrm>
            <a:off x="6444208" y="4558312"/>
            <a:ext cx="648072" cy="526765"/>
          </a:xfrm>
          <a:prstGeom prst="rect">
            <a:avLst/>
          </a:prstGeom>
          <a:solidFill>
            <a:schemeClr val="accent5"/>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tx1"/>
                </a:solidFill>
              </a:rPr>
              <a:t>解未</a:t>
            </a:r>
            <a:endParaRPr lang="en-US" altLang="zh-TW" dirty="0" smtClean="0">
              <a:solidFill>
                <a:schemeClr val="tx1"/>
              </a:solidFill>
            </a:endParaRPr>
          </a:p>
          <a:p>
            <a:pPr algn="ctr"/>
            <a:r>
              <a:rPr lang="zh-TW" altLang="en-US" dirty="0" smtClean="0">
                <a:solidFill>
                  <a:schemeClr val="tx1"/>
                </a:solidFill>
              </a:rPr>
              <a:t>知數</a:t>
            </a:r>
            <a:endParaRPr lang="en-US" dirty="0">
              <a:solidFill>
                <a:schemeClr val="tx1"/>
              </a:solidFill>
            </a:endParaRPr>
          </a:p>
        </p:txBody>
      </p:sp>
      <p:sp>
        <p:nvSpPr>
          <p:cNvPr id="19" name="矩形 18"/>
          <p:cNvSpPr/>
          <p:nvPr/>
        </p:nvSpPr>
        <p:spPr>
          <a:xfrm>
            <a:off x="7252214" y="4558312"/>
            <a:ext cx="652275" cy="526765"/>
          </a:xfrm>
          <a:prstGeom prst="rect">
            <a:avLst/>
          </a:prstGeom>
          <a:solidFill>
            <a:schemeClr val="accent4"/>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tx1"/>
                </a:solidFill>
              </a:rPr>
              <a:t>幾何</a:t>
            </a:r>
            <a:endParaRPr lang="en-US" altLang="zh-TW" dirty="0" smtClean="0">
              <a:solidFill>
                <a:schemeClr val="tx1"/>
              </a:solidFill>
            </a:endParaRPr>
          </a:p>
          <a:p>
            <a:pPr algn="ctr"/>
            <a:r>
              <a:rPr lang="zh-TW" altLang="en-US" dirty="0" smtClean="0">
                <a:solidFill>
                  <a:schemeClr val="tx1"/>
                </a:solidFill>
              </a:rPr>
              <a:t>知識</a:t>
            </a:r>
            <a:endParaRPr lang="en-US" dirty="0">
              <a:solidFill>
                <a:schemeClr val="tx1"/>
              </a:solidFill>
            </a:endParaRPr>
          </a:p>
        </p:txBody>
      </p:sp>
      <p:sp>
        <p:nvSpPr>
          <p:cNvPr id="20" name="文字方塊 19"/>
          <p:cNvSpPr txBox="1"/>
          <p:nvPr/>
        </p:nvSpPr>
        <p:spPr>
          <a:xfrm>
            <a:off x="8033713" y="4824543"/>
            <a:ext cx="524177" cy="369332"/>
          </a:xfrm>
          <a:prstGeom prst="rect">
            <a:avLst/>
          </a:prstGeom>
          <a:noFill/>
        </p:spPr>
        <p:txBody>
          <a:bodyPr wrap="square" rtlCol="0">
            <a:spAutoFit/>
          </a:bodyPr>
          <a:lstStyle/>
          <a:p>
            <a:r>
              <a:rPr lang="en-US" dirty="0" smtClean="0"/>
              <a:t>…</a:t>
            </a:r>
            <a:endParaRPr lang="en-US" dirty="0"/>
          </a:p>
        </p:txBody>
      </p:sp>
      <p:sp>
        <p:nvSpPr>
          <p:cNvPr id="21" name="文字方塊 20"/>
          <p:cNvSpPr txBox="1"/>
          <p:nvPr/>
        </p:nvSpPr>
        <p:spPr>
          <a:xfrm>
            <a:off x="1475656" y="4106515"/>
            <a:ext cx="508273" cy="369332"/>
          </a:xfrm>
          <a:prstGeom prst="rect">
            <a:avLst/>
          </a:prstGeom>
          <a:solidFill>
            <a:schemeClr val="accent6"/>
          </a:solidFill>
        </p:spPr>
        <p:txBody>
          <a:bodyPr wrap="square" rtlCol="0">
            <a:spAutoFit/>
          </a:bodyPr>
          <a:lstStyle/>
          <a:p>
            <a:r>
              <a:rPr lang="en-US" altLang="zh-TW" dirty="0" smtClean="0"/>
              <a:t>0.7</a:t>
            </a:r>
            <a:endParaRPr lang="en-US" dirty="0"/>
          </a:p>
        </p:txBody>
      </p:sp>
      <p:sp>
        <p:nvSpPr>
          <p:cNvPr id="22" name="文字方塊 21"/>
          <p:cNvSpPr txBox="1"/>
          <p:nvPr/>
        </p:nvSpPr>
        <p:spPr>
          <a:xfrm>
            <a:off x="2238229" y="4092284"/>
            <a:ext cx="508273" cy="369332"/>
          </a:xfrm>
          <a:prstGeom prst="rect">
            <a:avLst/>
          </a:prstGeom>
          <a:solidFill>
            <a:schemeClr val="accent5"/>
          </a:solidFill>
        </p:spPr>
        <p:txBody>
          <a:bodyPr wrap="square" rtlCol="0">
            <a:spAutoFit/>
          </a:bodyPr>
          <a:lstStyle/>
          <a:p>
            <a:r>
              <a:rPr lang="en-US" altLang="zh-TW" dirty="0" smtClean="0"/>
              <a:t>0.7</a:t>
            </a:r>
            <a:endParaRPr lang="en-US" dirty="0"/>
          </a:p>
        </p:txBody>
      </p:sp>
      <p:sp>
        <p:nvSpPr>
          <p:cNvPr id="23" name="文字方塊 22"/>
          <p:cNvSpPr txBox="1"/>
          <p:nvPr/>
        </p:nvSpPr>
        <p:spPr>
          <a:xfrm>
            <a:off x="3122300" y="4092284"/>
            <a:ext cx="508273" cy="369332"/>
          </a:xfrm>
          <a:prstGeom prst="rect">
            <a:avLst/>
          </a:prstGeom>
          <a:solidFill>
            <a:schemeClr val="accent4"/>
          </a:solidFill>
        </p:spPr>
        <p:txBody>
          <a:bodyPr wrap="square" rtlCol="0">
            <a:spAutoFit/>
          </a:bodyPr>
          <a:lstStyle/>
          <a:p>
            <a:r>
              <a:rPr lang="en-US" altLang="zh-TW" dirty="0" smtClean="0"/>
              <a:t>0.1</a:t>
            </a:r>
            <a:endParaRPr lang="en-US" dirty="0"/>
          </a:p>
        </p:txBody>
      </p:sp>
      <p:sp>
        <p:nvSpPr>
          <p:cNvPr id="24" name="文字方塊 23"/>
          <p:cNvSpPr txBox="1"/>
          <p:nvPr/>
        </p:nvSpPr>
        <p:spPr>
          <a:xfrm>
            <a:off x="7324214" y="4139788"/>
            <a:ext cx="508273" cy="369332"/>
          </a:xfrm>
          <a:prstGeom prst="rect">
            <a:avLst/>
          </a:prstGeom>
          <a:solidFill>
            <a:schemeClr val="accent4"/>
          </a:solidFill>
        </p:spPr>
        <p:txBody>
          <a:bodyPr wrap="square" rtlCol="0">
            <a:spAutoFit/>
          </a:bodyPr>
          <a:lstStyle/>
          <a:p>
            <a:r>
              <a:rPr lang="en-US" altLang="zh-TW" dirty="0" smtClean="0"/>
              <a:t>0.2</a:t>
            </a:r>
            <a:endParaRPr lang="en-US" dirty="0"/>
          </a:p>
        </p:txBody>
      </p:sp>
      <p:sp>
        <p:nvSpPr>
          <p:cNvPr id="25" name="文字方塊 24"/>
          <p:cNvSpPr txBox="1"/>
          <p:nvPr/>
        </p:nvSpPr>
        <p:spPr>
          <a:xfrm>
            <a:off x="107504" y="4653136"/>
            <a:ext cx="1622288" cy="369332"/>
          </a:xfrm>
          <a:prstGeom prst="rect">
            <a:avLst/>
          </a:prstGeom>
          <a:noFill/>
        </p:spPr>
        <p:txBody>
          <a:bodyPr wrap="square" rtlCol="0">
            <a:spAutoFit/>
          </a:bodyPr>
          <a:lstStyle/>
          <a:p>
            <a:r>
              <a:rPr lang="zh-TW" altLang="en-US" dirty="0" smtClean="0"/>
              <a:t>知識觀念：</a:t>
            </a:r>
            <a:endParaRPr lang="en-US" dirty="0"/>
          </a:p>
        </p:txBody>
      </p:sp>
      <p:sp>
        <p:nvSpPr>
          <p:cNvPr id="26" name="文字方塊 25"/>
          <p:cNvSpPr txBox="1"/>
          <p:nvPr/>
        </p:nvSpPr>
        <p:spPr>
          <a:xfrm>
            <a:off x="6514107" y="4116972"/>
            <a:ext cx="508273" cy="369332"/>
          </a:xfrm>
          <a:prstGeom prst="rect">
            <a:avLst/>
          </a:prstGeom>
          <a:solidFill>
            <a:schemeClr val="accent5"/>
          </a:solidFill>
        </p:spPr>
        <p:txBody>
          <a:bodyPr wrap="square" rtlCol="0">
            <a:spAutoFit/>
          </a:bodyPr>
          <a:lstStyle/>
          <a:p>
            <a:pPr algn="ctr"/>
            <a:r>
              <a:rPr lang="en-US" altLang="zh-TW" dirty="0" smtClean="0"/>
              <a:t>0</a:t>
            </a:r>
            <a:endParaRPr lang="en-US" dirty="0"/>
          </a:p>
        </p:txBody>
      </p:sp>
      <p:sp>
        <p:nvSpPr>
          <p:cNvPr id="27" name="文字方塊 26"/>
          <p:cNvSpPr txBox="1"/>
          <p:nvPr/>
        </p:nvSpPr>
        <p:spPr>
          <a:xfrm>
            <a:off x="5677570" y="4116972"/>
            <a:ext cx="508273" cy="369332"/>
          </a:xfrm>
          <a:prstGeom prst="rect">
            <a:avLst/>
          </a:prstGeom>
          <a:solidFill>
            <a:schemeClr val="accent6"/>
          </a:solidFill>
        </p:spPr>
        <p:txBody>
          <a:bodyPr wrap="square" rtlCol="0">
            <a:spAutoFit/>
          </a:bodyPr>
          <a:lstStyle/>
          <a:p>
            <a:pPr algn="ctr"/>
            <a:r>
              <a:rPr lang="en-US" altLang="zh-TW" dirty="0" smtClean="0"/>
              <a:t>0</a:t>
            </a:r>
            <a:endParaRPr lang="en-US" dirty="0"/>
          </a:p>
        </p:txBody>
      </p:sp>
      <p:pic>
        <p:nvPicPr>
          <p:cNvPr id="30" name="Picture 6" descr="http://www.clker.com/cliparts/f/6/D/T/B/B/yellow-person-m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6936" y="2635180"/>
            <a:ext cx="565479" cy="663052"/>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6" descr="http://www.clker.com/cliparts/b/a/2/f/1194984542205677546ppl2.svg.med.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5971" y="3364854"/>
            <a:ext cx="607410" cy="712218"/>
          </a:xfrm>
          <a:prstGeom prst="rect">
            <a:avLst/>
          </a:prstGeom>
          <a:noFill/>
          <a:extLst>
            <a:ext uri="{909E8E84-426E-40DD-AFC4-6F175D3DCCD1}">
              <a14:hiddenFill xmlns:a14="http://schemas.microsoft.com/office/drawing/2010/main">
                <a:solidFill>
                  <a:srgbClr val="FFFFFF"/>
                </a:solidFill>
              </a14:hiddenFill>
            </a:ext>
          </a:extLst>
        </p:spPr>
      </p:pic>
      <p:sp>
        <p:nvSpPr>
          <p:cNvPr id="34" name="向右箭號 33"/>
          <p:cNvSpPr/>
          <p:nvPr/>
        </p:nvSpPr>
        <p:spPr>
          <a:xfrm>
            <a:off x="4283968" y="3501008"/>
            <a:ext cx="1064978" cy="531364"/>
          </a:xfrm>
          <a:prstGeom prst="rightArrow">
            <a:avLst/>
          </a:prstGeom>
          <a:solidFill>
            <a:srgbClr val="00B0F0"/>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TW" dirty="0" smtClean="0">
                <a:solidFill>
                  <a:schemeClr val="tx1"/>
                </a:solidFill>
              </a:rPr>
              <a:t>3</a:t>
            </a:r>
            <a:r>
              <a:rPr lang="zh-TW" altLang="en-US" dirty="0" smtClean="0">
                <a:solidFill>
                  <a:schemeClr val="tx1"/>
                </a:solidFill>
              </a:rPr>
              <a:t>天後</a:t>
            </a:r>
            <a:endParaRPr lang="en-US" dirty="0">
              <a:solidFill>
                <a:schemeClr val="tx1"/>
              </a:solidFill>
            </a:endParaRPr>
          </a:p>
        </p:txBody>
      </p:sp>
      <p:sp>
        <p:nvSpPr>
          <p:cNvPr id="35" name="向右箭號 34"/>
          <p:cNvSpPr/>
          <p:nvPr/>
        </p:nvSpPr>
        <p:spPr>
          <a:xfrm>
            <a:off x="4283968" y="2753620"/>
            <a:ext cx="1064978" cy="531364"/>
          </a:xfrm>
          <a:prstGeom prst="rightArrow">
            <a:avLst/>
          </a:prstGeom>
          <a:solidFill>
            <a:srgbClr val="00B0F0"/>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TW" dirty="0" smtClean="0">
                <a:solidFill>
                  <a:schemeClr val="tx1"/>
                </a:solidFill>
              </a:rPr>
              <a:t>10</a:t>
            </a:r>
            <a:r>
              <a:rPr lang="zh-TW" altLang="en-US" dirty="0" smtClean="0">
                <a:solidFill>
                  <a:schemeClr val="tx1"/>
                </a:solidFill>
              </a:rPr>
              <a:t>天後</a:t>
            </a:r>
            <a:endParaRPr lang="en-US" dirty="0">
              <a:solidFill>
                <a:schemeClr val="tx1"/>
              </a:solidFill>
            </a:endParaRPr>
          </a:p>
        </p:txBody>
      </p:sp>
      <p:sp>
        <p:nvSpPr>
          <p:cNvPr id="36" name="文字方塊 35"/>
          <p:cNvSpPr txBox="1"/>
          <p:nvPr/>
        </p:nvSpPr>
        <p:spPr>
          <a:xfrm>
            <a:off x="1475656" y="3563724"/>
            <a:ext cx="508273" cy="369332"/>
          </a:xfrm>
          <a:prstGeom prst="rect">
            <a:avLst/>
          </a:prstGeom>
          <a:solidFill>
            <a:schemeClr val="accent6"/>
          </a:solidFill>
        </p:spPr>
        <p:txBody>
          <a:bodyPr wrap="square" rtlCol="0">
            <a:spAutoFit/>
          </a:bodyPr>
          <a:lstStyle/>
          <a:p>
            <a:r>
              <a:rPr lang="en-US" altLang="zh-TW" dirty="0" smtClean="0"/>
              <a:t>0.8</a:t>
            </a:r>
            <a:endParaRPr lang="en-US" dirty="0"/>
          </a:p>
        </p:txBody>
      </p:sp>
      <p:sp>
        <p:nvSpPr>
          <p:cNvPr id="37" name="文字方塊 36"/>
          <p:cNvSpPr txBox="1"/>
          <p:nvPr/>
        </p:nvSpPr>
        <p:spPr>
          <a:xfrm>
            <a:off x="2238228" y="3563724"/>
            <a:ext cx="508273" cy="369332"/>
          </a:xfrm>
          <a:prstGeom prst="rect">
            <a:avLst/>
          </a:prstGeom>
          <a:solidFill>
            <a:schemeClr val="accent5"/>
          </a:solidFill>
        </p:spPr>
        <p:txBody>
          <a:bodyPr wrap="square" rtlCol="0">
            <a:spAutoFit/>
          </a:bodyPr>
          <a:lstStyle/>
          <a:p>
            <a:r>
              <a:rPr lang="en-US" altLang="zh-TW" dirty="0" smtClean="0"/>
              <a:t>0.7</a:t>
            </a:r>
            <a:endParaRPr lang="en-US" dirty="0"/>
          </a:p>
        </p:txBody>
      </p:sp>
      <p:sp>
        <p:nvSpPr>
          <p:cNvPr id="38" name="文字方塊 37"/>
          <p:cNvSpPr txBox="1"/>
          <p:nvPr/>
        </p:nvSpPr>
        <p:spPr>
          <a:xfrm>
            <a:off x="3108725" y="3563724"/>
            <a:ext cx="508273" cy="369332"/>
          </a:xfrm>
          <a:prstGeom prst="rect">
            <a:avLst/>
          </a:prstGeom>
          <a:solidFill>
            <a:schemeClr val="accent4"/>
          </a:solidFill>
        </p:spPr>
        <p:txBody>
          <a:bodyPr wrap="square" rtlCol="0">
            <a:spAutoFit/>
          </a:bodyPr>
          <a:lstStyle/>
          <a:p>
            <a:r>
              <a:rPr lang="en-US" altLang="zh-TW" dirty="0" smtClean="0"/>
              <a:t>0.1</a:t>
            </a:r>
            <a:endParaRPr lang="en-US" dirty="0"/>
          </a:p>
        </p:txBody>
      </p:sp>
      <p:sp>
        <p:nvSpPr>
          <p:cNvPr id="39" name="文字方塊 38"/>
          <p:cNvSpPr txBox="1"/>
          <p:nvPr/>
        </p:nvSpPr>
        <p:spPr>
          <a:xfrm>
            <a:off x="5689219" y="3591032"/>
            <a:ext cx="508273" cy="369332"/>
          </a:xfrm>
          <a:prstGeom prst="rect">
            <a:avLst/>
          </a:prstGeom>
          <a:solidFill>
            <a:schemeClr val="accent6"/>
          </a:solidFill>
        </p:spPr>
        <p:txBody>
          <a:bodyPr wrap="square" rtlCol="0">
            <a:spAutoFit/>
          </a:bodyPr>
          <a:lstStyle/>
          <a:p>
            <a:r>
              <a:rPr lang="en-US" altLang="zh-TW" dirty="0" smtClean="0"/>
              <a:t>0.6</a:t>
            </a:r>
            <a:endParaRPr lang="en-US" dirty="0"/>
          </a:p>
        </p:txBody>
      </p:sp>
      <p:sp>
        <p:nvSpPr>
          <p:cNvPr id="40" name="文字方塊 39"/>
          <p:cNvSpPr txBox="1"/>
          <p:nvPr/>
        </p:nvSpPr>
        <p:spPr>
          <a:xfrm>
            <a:off x="6511999" y="3591032"/>
            <a:ext cx="508273" cy="369332"/>
          </a:xfrm>
          <a:prstGeom prst="rect">
            <a:avLst/>
          </a:prstGeom>
          <a:solidFill>
            <a:schemeClr val="accent5"/>
          </a:solidFill>
        </p:spPr>
        <p:txBody>
          <a:bodyPr wrap="square" rtlCol="0">
            <a:spAutoFit/>
          </a:bodyPr>
          <a:lstStyle/>
          <a:p>
            <a:r>
              <a:rPr lang="en-US" altLang="zh-TW" dirty="0" smtClean="0"/>
              <a:t>0.7</a:t>
            </a:r>
            <a:endParaRPr lang="en-US" dirty="0"/>
          </a:p>
        </p:txBody>
      </p:sp>
      <p:sp>
        <p:nvSpPr>
          <p:cNvPr id="41" name="文字方塊 40"/>
          <p:cNvSpPr txBox="1"/>
          <p:nvPr/>
        </p:nvSpPr>
        <p:spPr>
          <a:xfrm>
            <a:off x="7322288" y="3591032"/>
            <a:ext cx="508273" cy="369332"/>
          </a:xfrm>
          <a:prstGeom prst="rect">
            <a:avLst/>
          </a:prstGeom>
          <a:solidFill>
            <a:schemeClr val="accent4"/>
          </a:solidFill>
        </p:spPr>
        <p:txBody>
          <a:bodyPr wrap="square" rtlCol="0">
            <a:spAutoFit/>
          </a:bodyPr>
          <a:lstStyle/>
          <a:p>
            <a:r>
              <a:rPr lang="en-US" altLang="zh-TW" dirty="0" smtClean="0"/>
              <a:t>0.1</a:t>
            </a:r>
            <a:endParaRPr lang="en-US" dirty="0"/>
          </a:p>
        </p:txBody>
      </p:sp>
      <p:sp>
        <p:nvSpPr>
          <p:cNvPr id="42" name="文字方塊 41"/>
          <p:cNvSpPr txBox="1"/>
          <p:nvPr/>
        </p:nvSpPr>
        <p:spPr>
          <a:xfrm>
            <a:off x="3709996" y="3563724"/>
            <a:ext cx="293361" cy="369332"/>
          </a:xfrm>
          <a:prstGeom prst="rect">
            <a:avLst/>
          </a:prstGeom>
          <a:noFill/>
        </p:spPr>
        <p:txBody>
          <a:bodyPr wrap="square" rtlCol="0">
            <a:spAutoFit/>
          </a:bodyPr>
          <a:lstStyle/>
          <a:p>
            <a:r>
              <a:rPr lang="en-US" dirty="0" smtClean="0"/>
              <a:t>O</a:t>
            </a:r>
            <a:endParaRPr lang="en-US" dirty="0"/>
          </a:p>
        </p:txBody>
      </p:sp>
      <p:sp>
        <p:nvSpPr>
          <p:cNvPr id="43" name="文字方塊 42"/>
          <p:cNvSpPr txBox="1"/>
          <p:nvPr/>
        </p:nvSpPr>
        <p:spPr>
          <a:xfrm>
            <a:off x="7951047" y="3587299"/>
            <a:ext cx="365369" cy="369332"/>
          </a:xfrm>
          <a:prstGeom prst="rect">
            <a:avLst/>
          </a:prstGeom>
          <a:noFill/>
        </p:spPr>
        <p:txBody>
          <a:bodyPr wrap="square" rtlCol="0">
            <a:spAutoFit/>
          </a:bodyPr>
          <a:lstStyle/>
          <a:p>
            <a:pPr algn="ctr"/>
            <a:r>
              <a:rPr lang="en-US" dirty="0" smtClean="0"/>
              <a:t>X</a:t>
            </a:r>
            <a:endParaRPr lang="en-US" dirty="0"/>
          </a:p>
        </p:txBody>
      </p:sp>
      <p:sp>
        <p:nvSpPr>
          <p:cNvPr id="44" name="文字方塊 43"/>
          <p:cNvSpPr txBox="1"/>
          <p:nvPr/>
        </p:nvSpPr>
        <p:spPr>
          <a:xfrm>
            <a:off x="3108724" y="2816205"/>
            <a:ext cx="508273" cy="369332"/>
          </a:xfrm>
          <a:prstGeom prst="rect">
            <a:avLst/>
          </a:prstGeom>
          <a:solidFill>
            <a:schemeClr val="accent4"/>
          </a:solidFill>
        </p:spPr>
        <p:txBody>
          <a:bodyPr wrap="square" rtlCol="0">
            <a:spAutoFit/>
          </a:bodyPr>
          <a:lstStyle/>
          <a:p>
            <a:r>
              <a:rPr lang="en-US" altLang="zh-TW" dirty="0" smtClean="0"/>
              <a:t>0.2</a:t>
            </a:r>
            <a:endParaRPr lang="en-US" dirty="0"/>
          </a:p>
        </p:txBody>
      </p:sp>
      <p:sp>
        <p:nvSpPr>
          <p:cNvPr id="45" name="文字方塊 44"/>
          <p:cNvSpPr txBox="1"/>
          <p:nvPr/>
        </p:nvSpPr>
        <p:spPr>
          <a:xfrm>
            <a:off x="2238227" y="2809703"/>
            <a:ext cx="508273" cy="369332"/>
          </a:xfrm>
          <a:prstGeom prst="rect">
            <a:avLst/>
          </a:prstGeom>
          <a:solidFill>
            <a:schemeClr val="accent5"/>
          </a:solidFill>
        </p:spPr>
        <p:txBody>
          <a:bodyPr wrap="square" rtlCol="0">
            <a:spAutoFit/>
          </a:bodyPr>
          <a:lstStyle/>
          <a:p>
            <a:r>
              <a:rPr lang="en-US" altLang="zh-TW" dirty="0" smtClean="0"/>
              <a:t>0.1</a:t>
            </a:r>
            <a:endParaRPr lang="en-US" dirty="0"/>
          </a:p>
        </p:txBody>
      </p:sp>
      <p:sp>
        <p:nvSpPr>
          <p:cNvPr id="46" name="文字方塊 45"/>
          <p:cNvSpPr txBox="1"/>
          <p:nvPr/>
        </p:nvSpPr>
        <p:spPr>
          <a:xfrm>
            <a:off x="1447436" y="2809703"/>
            <a:ext cx="508273" cy="369332"/>
          </a:xfrm>
          <a:prstGeom prst="rect">
            <a:avLst/>
          </a:prstGeom>
          <a:solidFill>
            <a:schemeClr val="accent6"/>
          </a:solidFill>
        </p:spPr>
        <p:txBody>
          <a:bodyPr wrap="square" rtlCol="0">
            <a:spAutoFit/>
          </a:bodyPr>
          <a:lstStyle/>
          <a:p>
            <a:r>
              <a:rPr lang="en-US" altLang="zh-TW" dirty="0" smtClean="0"/>
              <a:t>0.1</a:t>
            </a:r>
            <a:endParaRPr lang="en-US" dirty="0"/>
          </a:p>
        </p:txBody>
      </p:sp>
      <p:sp>
        <p:nvSpPr>
          <p:cNvPr id="47" name="文字方塊 46"/>
          <p:cNvSpPr txBox="1"/>
          <p:nvPr/>
        </p:nvSpPr>
        <p:spPr>
          <a:xfrm>
            <a:off x="7322288" y="2799056"/>
            <a:ext cx="508273" cy="369332"/>
          </a:xfrm>
          <a:prstGeom prst="rect">
            <a:avLst/>
          </a:prstGeom>
          <a:solidFill>
            <a:schemeClr val="accent4"/>
          </a:solidFill>
        </p:spPr>
        <p:txBody>
          <a:bodyPr wrap="square" rtlCol="0">
            <a:spAutoFit/>
          </a:bodyPr>
          <a:lstStyle/>
          <a:p>
            <a:r>
              <a:rPr lang="en-US" altLang="zh-TW" dirty="0" smtClean="0"/>
              <a:t>0.2</a:t>
            </a:r>
            <a:endParaRPr lang="en-US" dirty="0"/>
          </a:p>
        </p:txBody>
      </p:sp>
      <p:sp>
        <p:nvSpPr>
          <p:cNvPr id="48" name="文字方塊 47"/>
          <p:cNvSpPr txBox="1"/>
          <p:nvPr/>
        </p:nvSpPr>
        <p:spPr>
          <a:xfrm>
            <a:off x="6511999" y="2792554"/>
            <a:ext cx="508273" cy="369332"/>
          </a:xfrm>
          <a:prstGeom prst="rect">
            <a:avLst/>
          </a:prstGeom>
          <a:solidFill>
            <a:schemeClr val="accent5"/>
          </a:solidFill>
        </p:spPr>
        <p:txBody>
          <a:bodyPr wrap="square" rtlCol="0">
            <a:spAutoFit/>
          </a:bodyPr>
          <a:lstStyle/>
          <a:p>
            <a:r>
              <a:rPr lang="en-US" altLang="zh-TW" dirty="0" smtClean="0"/>
              <a:t>0.5</a:t>
            </a:r>
            <a:endParaRPr lang="en-US" dirty="0"/>
          </a:p>
        </p:txBody>
      </p:sp>
      <p:sp>
        <p:nvSpPr>
          <p:cNvPr id="49" name="文字方塊 48"/>
          <p:cNvSpPr txBox="1"/>
          <p:nvPr/>
        </p:nvSpPr>
        <p:spPr>
          <a:xfrm>
            <a:off x="5661000" y="2792554"/>
            <a:ext cx="508273" cy="369332"/>
          </a:xfrm>
          <a:prstGeom prst="rect">
            <a:avLst/>
          </a:prstGeom>
          <a:solidFill>
            <a:schemeClr val="accent6"/>
          </a:solidFill>
        </p:spPr>
        <p:txBody>
          <a:bodyPr wrap="square" rtlCol="0">
            <a:spAutoFit/>
          </a:bodyPr>
          <a:lstStyle/>
          <a:p>
            <a:r>
              <a:rPr lang="en-US" altLang="zh-TW" dirty="0" smtClean="0"/>
              <a:t>0.1</a:t>
            </a:r>
            <a:endParaRPr lang="en-US" dirty="0"/>
          </a:p>
        </p:txBody>
      </p:sp>
      <p:sp>
        <p:nvSpPr>
          <p:cNvPr id="50" name="文字方塊 49"/>
          <p:cNvSpPr txBox="1"/>
          <p:nvPr/>
        </p:nvSpPr>
        <p:spPr>
          <a:xfrm>
            <a:off x="3702708" y="2843644"/>
            <a:ext cx="293361" cy="369332"/>
          </a:xfrm>
          <a:prstGeom prst="rect">
            <a:avLst/>
          </a:prstGeom>
          <a:noFill/>
        </p:spPr>
        <p:txBody>
          <a:bodyPr wrap="square" rtlCol="0">
            <a:spAutoFit/>
          </a:bodyPr>
          <a:lstStyle/>
          <a:p>
            <a:r>
              <a:rPr lang="en-US" dirty="0" smtClean="0"/>
              <a:t>X</a:t>
            </a:r>
            <a:endParaRPr lang="en-US" dirty="0"/>
          </a:p>
        </p:txBody>
      </p:sp>
      <p:sp>
        <p:nvSpPr>
          <p:cNvPr id="51" name="文字方塊 50"/>
          <p:cNvSpPr txBox="1"/>
          <p:nvPr/>
        </p:nvSpPr>
        <p:spPr>
          <a:xfrm>
            <a:off x="7951047" y="2840819"/>
            <a:ext cx="293361" cy="369332"/>
          </a:xfrm>
          <a:prstGeom prst="rect">
            <a:avLst/>
          </a:prstGeom>
          <a:noFill/>
        </p:spPr>
        <p:txBody>
          <a:bodyPr wrap="square" rtlCol="0">
            <a:spAutoFit/>
          </a:bodyPr>
          <a:lstStyle/>
          <a:p>
            <a:r>
              <a:rPr lang="en-US" dirty="0" smtClean="0"/>
              <a:t>O</a:t>
            </a:r>
            <a:endParaRPr lang="en-US" dirty="0"/>
          </a:p>
        </p:txBody>
      </p:sp>
      <p:sp>
        <p:nvSpPr>
          <p:cNvPr id="55" name="文字方塊 54"/>
          <p:cNvSpPr txBox="1"/>
          <p:nvPr/>
        </p:nvSpPr>
        <p:spPr>
          <a:xfrm>
            <a:off x="7119307" y="2049484"/>
            <a:ext cx="1567493" cy="646331"/>
          </a:xfrm>
          <a:prstGeom prst="rect">
            <a:avLst/>
          </a:prstGeom>
          <a:solidFill>
            <a:srgbClr val="00B0F0"/>
          </a:solidFill>
          <a:ln w="19050">
            <a:solidFill>
              <a:schemeClr val="accent6">
                <a:lumMod val="75000"/>
              </a:schemeClr>
            </a:solidFill>
          </a:ln>
        </p:spPr>
        <p:txBody>
          <a:bodyPr wrap="square" rtlCol="0">
            <a:spAutoFit/>
          </a:bodyPr>
          <a:lstStyle/>
          <a:p>
            <a:r>
              <a:rPr lang="zh-TW" altLang="en-US" dirty="0" smtClean="0"/>
              <a:t>我們唯一可觀測的東西</a:t>
            </a:r>
            <a:endParaRPr lang="en-US" dirty="0"/>
          </a:p>
        </p:txBody>
      </p:sp>
      <p:sp>
        <p:nvSpPr>
          <p:cNvPr id="56" name="左-右雙向箭號 55"/>
          <p:cNvSpPr/>
          <p:nvPr/>
        </p:nvSpPr>
        <p:spPr>
          <a:xfrm>
            <a:off x="3969239" y="5331455"/>
            <a:ext cx="1440160" cy="480951"/>
          </a:xfrm>
          <a:prstGeom prst="leftRightArrow">
            <a:avLst/>
          </a:pr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57" name="矩形 56"/>
          <p:cNvSpPr/>
          <p:nvPr/>
        </p:nvSpPr>
        <p:spPr>
          <a:xfrm>
            <a:off x="3870420" y="5815547"/>
            <a:ext cx="1656184" cy="923330"/>
          </a:xfrm>
          <a:prstGeom prst="rect">
            <a:avLst/>
          </a:prstGeom>
        </p:spPr>
        <p:txBody>
          <a:bodyPr wrap="square">
            <a:spAutoFit/>
          </a:bodyPr>
          <a:lstStyle/>
          <a:p>
            <a:pPr algn="ctr"/>
            <a:r>
              <a:rPr lang="zh-TW" altLang="en-US" dirty="0" smtClean="0">
                <a:solidFill>
                  <a:srgbClr val="FF0000"/>
                </a:solidFill>
              </a:rPr>
              <a:t>直接探索題目間的關係會是一條捷徑</a:t>
            </a:r>
            <a:endParaRPr lang="en-US" dirty="0">
              <a:solidFill>
                <a:srgbClr val="FF0000"/>
              </a:solidFill>
            </a:endParaRPr>
          </a:p>
        </p:txBody>
      </p:sp>
      <p:sp>
        <p:nvSpPr>
          <p:cNvPr id="2" name="向下箭號 1"/>
          <p:cNvSpPr/>
          <p:nvPr/>
        </p:nvSpPr>
        <p:spPr>
          <a:xfrm>
            <a:off x="4474049" y="4168088"/>
            <a:ext cx="448926" cy="1008005"/>
          </a:xfrm>
          <a:prstGeom prst="downArrow">
            <a:avLst/>
          </a:prstGeom>
          <a:solidFill>
            <a:srgbClr val="FF0000"/>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31603522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老師的方</a:t>
            </a:r>
            <a:r>
              <a:rPr lang="zh-TW" altLang="en-US" dirty="0"/>
              <a:t>法</a:t>
            </a:r>
          </a:p>
        </p:txBody>
      </p:sp>
      <p:sp>
        <p:nvSpPr>
          <p:cNvPr id="5" name="投影片編號版面配置區 4"/>
          <p:cNvSpPr>
            <a:spLocks noGrp="1"/>
          </p:cNvSpPr>
          <p:nvPr>
            <p:ph type="sldNum" sz="quarter" idx="12"/>
          </p:nvPr>
        </p:nvSpPr>
        <p:spPr/>
        <p:txBody>
          <a:bodyPr/>
          <a:lstStyle/>
          <a:p>
            <a:fld id="{ED97C7B1-679B-41CD-964D-385158F54399}" type="slidenum">
              <a:rPr lang="zh-TW" altLang="en-US" smtClean="0"/>
              <a:t>14</a:t>
            </a:fld>
            <a:endParaRPr lang="zh-TW" altLang="en-US"/>
          </a:p>
        </p:txBody>
      </p:sp>
      <p:sp>
        <p:nvSpPr>
          <p:cNvPr id="3" name="內容版面配置區 2"/>
          <p:cNvSpPr>
            <a:spLocks noGrp="1"/>
          </p:cNvSpPr>
          <p:nvPr>
            <p:ph sz="quarter" idx="1"/>
          </p:nvPr>
        </p:nvSpPr>
        <p:spPr>
          <a:xfrm>
            <a:off x="457200" y="1600200"/>
            <a:ext cx="8229600" cy="4709120"/>
          </a:xfrm>
        </p:spPr>
        <p:txBody>
          <a:bodyPr>
            <a:normAutofit/>
          </a:bodyPr>
          <a:lstStyle/>
          <a:p>
            <a:r>
              <a:rPr lang="zh-TW" altLang="en-US" dirty="0" smtClean="0"/>
              <a:t>如果我是位老師</a:t>
            </a:r>
            <a:endParaRPr lang="en-US" altLang="zh-TW" dirty="0" smtClean="0"/>
          </a:p>
          <a:p>
            <a:pPr lvl="1"/>
            <a:r>
              <a:rPr lang="zh-TW" altLang="en-US" dirty="0"/>
              <a:t>看到</a:t>
            </a:r>
            <a:r>
              <a:rPr lang="zh-TW" altLang="en-US" dirty="0" smtClean="0"/>
              <a:t>某學生</a:t>
            </a:r>
            <a:r>
              <a:rPr lang="en-US" altLang="zh-TW" dirty="0" smtClean="0"/>
              <a:t>…</a:t>
            </a:r>
            <a:br>
              <a:rPr lang="en-US" altLang="zh-TW" dirty="0" smtClean="0"/>
            </a:br>
            <a:r>
              <a:rPr lang="en-US" altLang="zh-TW" dirty="0" smtClean="0"/>
              <a:t/>
            </a:r>
            <a:br>
              <a:rPr lang="en-US" altLang="zh-TW" dirty="0" smtClean="0"/>
            </a:br>
            <a:r>
              <a:rPr lang="en-US" altLang="zh-TW" dirty="0" smtClean="0"/>
              <a:t/>
            </a:r>
            <a:br>
              <a:rPr lang="en-US" altLang="zh-TW" dirty="0" smtClean="0"/>
            </a:br>
            <a:r>
              <a:rPr lang="en-US" altLang="zh-TW" dirty="0" smtClean="0"/>
              <a:t/>
            </a:r>
            <a:br>
              <a:rPr lang="en-US" altLang="zh-TW" dirty="0" smtClean="0"/>
            </a:br>
            <a:r>
              <a:rPr lang="en-US" altLang="zh-TW" dirty="0" smtClean="0"/>
              <a:t/>
            </a:r>
            <a:br>
              <a:rPr lang="en-US" altLang="zh-TW" dirty="0" smtClean="0"/>
            </a:br>
            <a:r>
              <a:rPr lang="en-US" altLang="zh-TW" dirty="0" smtClean="0"/>
              <a:t/>
            </a:r>
            <a:br>
              <a:rPr lang="en-US" altLang="zh-TW" dirty="0" smtClean="0"/>
            </a:br>
            <a:r>
              <a:rPr lang="en-US" altLang="zh-TW" dirty="0" smtClean="0"/>
              <a:t/>
            </a:r>
            <a:br>
              <a:rPr lang="en-US" altLang="zh-TW" dirty="0" smtClean="0"/>
            </a:br>
            <a:r>
              <a:rPr lang="zh-TW" altLang="en-US" dirty="0" smtClean="0"/>
              <a:t>如何預測他</a:t>
            </a:r>
            <a:r>
              <a:rPr lang="zh-TW" altLang="en-US" dirty="0"/>
              <a:t>的</a:t>
            </a:r>
            <a:r>
              <a:rPr lang="zh-TW" altLang="en-US" dirty="0" smtClean="0"/>
              <a:t>做題正確機率</a:t>
            </a:r>
            <a:r>
              <a:rPr lang="en-US" altLang="zh-TW" dirty="0" smtClean="0"/>
              <a:t>?</a:t>
            </a:r>
          </a:p>
          <a:p>
            <a:pPr lvl="1"/>
            <a:r>
              <a:rPr lang="zh-TW" altLang="en-US" dirty="0" smtClean="0"/>
              <a:t>怎麼樣出題最快的測出某個學生程度</a:t>
            </a:r>
            <a:r>
              <a:rPr lang="en-US" altLang="zh-TW" dirty="0" smtClean="0"/>
              <a:t>?</a:t>
            </a:r>
          </a:p>
          <a:p>
            <a:pPr lvl="2"/>
            <a:r>
              <a:rPr lang="zh-TW" altLang="en-US" dirty="0"/>
              <a:t>答錯</a:t>
            </a:r>
            <a:r>
              <a:rPr lang="en-US" altLang="zh-TW" dirty="0"/>
              <a:t>-&gt;</a:t>
            </a:r>
            <a:r>
              <a:rPr lang="zh-TW" altLang="en-US" dirty="0"/>
              <a:t>難度降低，避免</a:t>
            </a:r>
            <a:r>
              <a:rPr lang="zh-TW" altLang="en-US" dirty="0" smtClean="0"/>
              <a:t>做相似的題目</a:t>
            </a:r>
            <a:endParaRPr lang="en-US" altLang="zh-TW" dirty="0" smtClean="0"/>
          </a:p>
          <a:p>
            <a:endParaRPr lang="zh-TW" altLang="en-US" dirty="0"/>
          </a:p>
        </p:txBody>
      </p:sp>
      <p:pic>
        <p:nvPicPr>
          <p:cNvPr id="4" name="圖片 3"/>
          <p:cNvPicPr>
            <a:picLocks noChangeAspect="1"/>
          </p:cNvPicPr>
          <p:nvPr/>
        </p:nvPicPr>
        <p:blipFill rotWithShape="1">
          <a:blip r:embed="rId2"/>
          <a:srcRect r="45879"/>
          <a:stretch/>
        </p:blipFill>
        <p:spPr>
          <a:xfrm>
            <a:off x="611560" y="2636912"/>
            <a:ext cx="4169990" cy="2000491"/>
          </a:xfrm>
          <a:prstGeom prst="rect">
            <a:avLst/>
          </a:prstGeom>
        </p:spPr>
      </p:pic>
      <p:sp>
        <p:nvSpPr>
          <p:cNvPr id="6" name="文字方塊 5"/>
          <p:cNvSpPr txBox="1"/>
          <p:nvPr/>
        </p:nvSpPr>
        <p:spPr>
          <a:xfrm>
            <a:off x="5076056" y="2132856"/>
            <a:ext cx="1800200" cy="2585323"/>
          </a:xfrm>
          <a:prstGeom prst="rect">
            <a:avLst/>
          </a:prstGeom>
          <a:noFill/>
        </p:spPr>
        <p:txBody>
          <a:bodyPr wrap="square" rtlCol="0">
            <a:spAutoFit/>
          </a:bodyPr>
          <a:lstStyle/>
          <a:p>
            <a:r>
              <a:rPr lang="zh-TW" altLang="en-US" dirty="0" smtClean="0">
                <a:latin typeface="標楷體" panose="03000509000000000000" pitchFamily="65" charset="-120"/>
                <a:ea typeface="標楷體" panose="03000509000000000000" pitchFamily="65" charset="-120"/>
              </a:rPr>
              <a:t>做對多：</a:t>
            </a:r>
            <a:endParaRPr lang="en-US" altLang="zh-TW" dirty="0" smtClean="0">
              <a:latin typeface="標楷體" panose="03000509000000000000" pitchFamily="65" charset="-120"/>
              <a:ea typeface="標楷體" panose="03000509000000000000" pitchFamily="65" charset="-120"/>
            </a:endParaRPr>
          </a:p>
          <a:p>
            <a:r>
              <a:rPr lang="zh-TW" altLang="en-US" dirty="0" smtClean="0">
                <a:latin typeface="標楷體" panose="03000509000000000000" pitchFamily="65" charset="-120"/>
                <a:ea typeface="標楷體" panose="03000509000000000000" pitchFamily="65" charset="-120"/>
              </a:rPr>
              <a:t>數一數</a:t>
            </a:r>
            <a:endParaRPr lang="en-US" altLang="zh-TW" dirty="0" smtClean="0">
              <a:latin typeface="標楷體" panose="03000509000000000000" pitchFamily="65" charset="-120"/>
              <a:ea typeface="標楷體" panose="03000509000000000000" pitchFamily="65" charset="-120"/>
            </a:endParaRPr>
          </a:p>
          <a:p>
            <a:r>
              <a:rPr lang="zh-TW" altLang="en-US" dirty="0">
                <a:latin typeface="標楷體" panose="03000509000000000000" pitchFamily="65" charset="-120"/>
                <a:ea typeface="標楷體" panose="03000509000000000000" pitchFamily="65" charset="-120"/>
              </a:rPr>
              <a:t>乘法</a:t>
            </a:r>
            <a:r>
              <a:rPr lang="en-US" altLang="zh-TW" dirty="0" smtClean="0">
                <a:latin typeface="標楷體" panose="03000509000000000000" pitchFamily="65" charset="-120"/>
                <a:ea typeface="標楷體" panose="03000509000000000000" pitchFamily="65" charset="-120"/>
              </a:rPr>
              <a:t>0.5</a:t>
            </a:r>
          </a:p>
          <a:p>
            <a:r>
              <a:rPr lang="zh-TW" altLang="en-US" dirty="0">
                <a:latin typeface="標楷體" panose="03000509000000000000" pitchFamily="65" charset="-120"/>
                <a:ea typeface="標楷體" panose="03000509000000000000" pitchFamily="65" charset="-120"/>
              </a:rPr>
              <a:t>乘法</a:t>
            </a:r>
            <a:r>
              <a:rPr lang="en-US" altLang="zh-TW" dirty="0" smtClean="0">
                <a:latin typeface="標楷體" panose="03000509000000000000" pitchFamily="65" charset="-120"/>
                <a:ea typeface="標楷體" panose="03000509000000000000" pitchFamily="65" charset="-120"/>
              </a:rPr>
              <a:t>1</a:t>
            </a:r>
          </a:p>
          <a:p>
            <a:r>
              <a:rPr lang="zh-TW" altLang="en-US" dirty="0">
                <a:latin typeface="標楷體" panose="03000509000000000000" pitchFamily="65" charset="-120"/>
                <a:ea typeface="標楷體" panose="03000509000000000000" pitchFamily="65" charset="-120"/>
              </a:rPr>
              <a:t>整除</a:t>
            </a:r>
            <a:r>
              <a:rPr lang="zh-TW" altLang="en-US" dirty="0" smtClean="0">
                <a:latin typeface="標楷體" panose="03000509000000000000" pitchFamily="65" charset="-120"/>
                <a:ea typeface="標楷體" panose="03000509000000000000" pitchFamily="65" charset="-120"/>
              </a:rPr>
              <a:t>直覺</a:t>
            </a:r>
            <a:endParaRPr lang="en-US" altLang="zh-TW" dirty="0" smtClean="0">
              <a:latin typeface="標楷體" panose="03000509000000000000" pitchFamily="65" charset="-120"/>
              <a:ea typeface="標楷體" panose="03000509000000000000" pitchFamily="65" charset="-120"/>
            </a:endParaRPr>
          </a:p>
          <a:p>
            <a:r>
              <a:rPr lang="zh-TW" altLang="en-US" dirty="0">
                <a:latin typeface="標楷體" panose="03000509000000000000" pitchFamily="65" charset="-120"/>
                <a:ea typeface="標楷體" panose="03000509000000000000" pitchFamily="65" charset="-120"/>
              </a:rPr>
              <a:t>整除性</a:t>
            </a:r>
            <a:r>
              <a:rPr lang="zh-TW" altLang="en-US" dirty="0" smtClean="0">
                <a:latin typeface="標楷體" panose="03000509000000000000" pitchFamily="65" charset="-120"/>
                <a:ea typeface="標楷體" panose="03000509000000000000" pitchFamily="65" charset="-120"/>
              </a:rPr>
              <a:t>檢定</a:t>
            </a:r>
            <a:endParaRPr lang="en-US" altLang="zh-TW" dirty="0" smtClean="0">
              <a:latin typeface="標楷體" panose="03000509000000000000" pitchFamily="65" charset="-120"/>
              <a:ea typeface="標楷體" panose="03000509000000000000" pitchFamily="65" charset="-120"/>
            </a:endParaRPr>
          </a:p>
          <a:p>
            <a:r>
              <a:rPr lang="zh-TW" altLang="en-US" dirty="0">
                <a:latin typeface="標楷體" panose="03000509000000000000" pitchFamily="65" charset="-120"/>
                <a:ea typeface="標楷體" panose="03000509000000000000" pitchFamily="65" charset="-120"/>
              </a:rPr>
              <a:t>整除性</a:t>
            </a:r>
            <a:r>
              <a:rPr lang="en-US" altLang="zh-TW" dirty="0" smtClean="0">
                <a:latin typeface="標楷體" panose="03000509000000000000" pitchFamily="65" charset="-120"/>
                <a:ea typeface="標楷體" panose="03000509000000000000" pitchFamily="65" charset="-120"/>
              </a:rPr>
              <a:t>0.5</a:t>
            </a:r>
          </a:p>
          <a:p>
            <a:r>
              <a:rPr lang="zh-TW" altLang="en-US" dirty="0">
                <a:latin typeface="標楷體" panose="03000509000000000000" pitchFamily="65" charset="-120"/>
                <a:ea typeface="標楷體" panose="03000509000000000000" pitchFamily="65" charset="-120"/>
              </a:rPr>
              <a:t>數字</a:t>
            </a:r>
            <a:r>
              <a:rPr lang="zh-TW" altLang="en-US" dirty="0" smtClean="0">
                <a:latin typeface="標楷體" panose="03000509000000000000" pitchFamily="65" charset="-120"/>
                <a:ea typeface="標楷體" panose="03000509000000000000" pitchFamily="65" charset="-120"/>
              </a:rPr>
              <a:t>概念</a:t>
            </a:r>
            <a:r>
              <a:rPr lang="en-US" altLang="zh-TW" dirty="0" smtClean="0">
                <a:latin typeface="標楷體" panose="03000509000000000000" pitchFamily="65" charset="-120"/>
                <a:ea typeface="標楷體" panose="03000509000000000000" pitchFamily="65" charset="-120"/>
              </a:rPr>
              <a:t>1</a:t>
            </a:r>
          </a:p>
          <a:p>
            <a:endParaRPr lang="en-US" altLang="zh-TW" dirty="0" smtClean="0">
              <a:latin typeface="標楷體" panose="03000509000000000000" pitchFamily="65" charset="-120"/>
              <a:ea typeface="標楷體" panose="03000509000000000000" pitchFamily="65" charset="-120"/>
            </a:endParaRPr>
          </a:p>
        </p:txBody>
      </p:sp>
      <p:sp>
        <p:nvSpPr>
          <p:cNvPr id="8" name="矩形 7"/>
          <p:cNvSpPr/>
          <p:nvPr/>
        </p:nvSpPr>
        <p:spPr>
          <a:xfrm>
            <a:off x="6444208" y="2132856"/>
            <a:ext cx="1800200" cy="1200329"/>
          </a:xfrm>
          <a:prstGeom prst="rect">
            <a:avLst/>
          </a:prstGeom>
        </p:spPr>
        <p:txBody>
          <a:bodyPr wrap="square">
            <a:spAutoFit/>
          </a:bodyPr>
          <a:lstStyle/>
          <a:p>
            <a:r>
              <a:rPr lang="zh-TW" altLang="en-US" dirty="0" smtClean="0">
                <a:latin typeface="標楷體" panose="03000509000000000000" pitchFamily="65" charset="-120"/>
                <a:ea typeface="標楷體" panose="03000509000000000000" pitchFamily="65" charset="-120"/>
              </a:rPr>
              <a:t>做錯多：</a:t>
            </a:r>
            <a:endParaRPr lang="en-US" altLang="zh-TW" dirty="0">
              <a:latin typeface="標楷體" panose="03000509000000000000" pitchFamily="65" charset="-120"/>
              <a:ea typeface="標楷體" panose="03000509000000000000" pitchFamily="65" charset="-120"/>
            </a:endParaRPr>
          </a:p>
          <a:p>
            <a:r>
              <a:rPr lang="zh-TW" altLang="en-US" dirty="0">
                <a:latin typeface="標楷體" panose="03000509000000000000" pitchFamily="65" charset="-120"/>
                <a:ea typeface="標楷體" panose="03000509000000000000" pitchFamily="65" charset="-120"/>
              </a:rPr>
              <a:t>分配律</a:t>
            </a:r>
            <a:endParaRPr lang="en-US" altLang="zh-TW" dirty="0">
              <a:latin typeface="標楷體" panose="03000509000000000000" pitchFamily="65" charset="-120"/>
              <a:ea typeface="標楷體" panose="03000509000000000000" pitchFamily="65" charset="-120"/>
            </a:endParaRPr>
          </a:p>
          <a:p>
            <a:r>
              <a:rPr lang="zh-TW" altLang="en-US" dirty="0">
                <a:latin typeface="標楷體" panose="03000509000000000000" pitchFamily="65" charset="-120"/>
                <a:ea typeface="標楷體" panose="03000509000000000000" pitchFamily="65" charset="-120"/>
              </a:rPr>
              <a:t>數字概念用語</a:t>
            </a:r>
            <a:r>
              <a:rPr lang="en-US" altLang="zh-TW" dirty="0">
                <a:latin typeface="標楷體" panose="03000509000000000000" pitchFamily="65" charset="-120"/>
                <a:ea typeface="標楷體" panose="03000509000000000000" pitchFamily="65" charset="-120"/>
              </a:rPr>
              <a:t>1</a:t>
            </a:r>
          </a:p>
          <a:p>
            <a:r>
              <a:rPr lang="zh-TW" altLang="en-US" dirty="0">
                <a:latin typeface="標楷體" panose="03000509000000000000" pitchFamily="65" charset="-120"/>
                <a:ea typeface="標楷體" panose="03000509000000000000" pitchFamily="65" charset="-120"/>
              </a:rPr>
              <a:t>比與比值</a:t>
            </a:r>
          </a:p>
        </p:txBody>
      </p:sp>
      <p:sp>
        <p:nvSpPr>
          <p:cNvPr id="9" name="矩形 8"/>
          <p:cNvSpPr/>
          <p:nvPr/>
        </p:nvSpPr>
        <p:spPr>
          <a:xfrm>
            <a:off x="5076056" y="2469081"/>
            <a:ext cx="1296144" cy="194421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標楷體" panose="03000509000000000000" pitchFamily="65" charset="-120"/>
              <a:ea typeface="標楷體" panose="03000509000000000000" pitchFamily="65" charset="-120"/>
            </a:endParaRPr>
          </a:p>
        </p:txBody>
      </p:sp>
      <p:sp>
        <p:nvSpPr>
          <p:cNvPr id="10" name="矩形 9"/>
          <p:cNvSpPr/>
          <p:nvPr/>
        </p:nvSpPr>
        <p:spPr>
          <a:xfrm>
            <a:off x="6516216" y="2453409"/>
            <a:ext cx="1584176" cy="8315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標楷體" panose="03000509000000000000" pitchFamily="65" charset="-120"/>
              <a:ea typeface="標楷體" panose="03000509000000000000" pitchFamily="65" charset="-120"/>
            </a:endParaRPr>
          </a:p>
        </p:txBody>
      </p:sp>
      <p:sp>
        <p:nvSpPr>
          <p:cNvPr id="12" name="矩形 11"/>
          <p:cNvSpPr/>
          <p:nvPr/>
        </p:nvSpPr>
        <p:spPr>
          <a:xfrm>
            <a:off x="6827852" y="3501008"/>
            <a:ext cx="960904" cy="369332"/>
          </a:xfrm>
          <a:prstGeom prst="rect">
            <a:avLst/>
          </a:prstGeom>
        </p:spPr>
        <p:txBody>
          <a:bodyPr wrap="square">
            <a:spAutoFit/>
          </a:bodyPr>
          <a:lstStyle/>
          <a:p>
            <a:r>
              <a:rPr lang="zh-TW" altLang="en-US" dirty="0" smtClean="0">
                <a:latin typeface="標楷體" panose="03000509000000000000" pitchFamily="65" charset="-120"/>
                <a:ea typeface="標楷體" panose="03000509000000000000" pitchFamily="65" charset="-120"/>
              </a:rPr>
              <a:t>除法</a:t>
            </a:r>
            <a:r>
              <a:rPr lang="en-US" altLang="zh-TW" dirty="0" smtClean="0">
                <a:latin typeface="標楷體" panose="03000509000000000000" pitchFamily="65" charset="-120"/>
                <a:ea typeface="標楷體" panose="03000509000000000000" pitchFamily="65" charset="-120"/>
              </a:rPr>
              <a:t>1?</a:t>
            </a:r>
            <a:endParaRPr lang="zh-TW" altLang="en-US" dirty="0">
              <a:latin typeface="標楷體" panose="03000509000000000000" pitchFamily="65" charset="-120"/>
              <a:ea typeface="標楷體" panose="03000509000000000000" pitchFamily="65" charset="-120"/>
            </a:endParaRPr>
          </a:p>
        </p:txBody>
      </p:sp>
      <p:sp>
        <p:nvSpPr>
          <p:cNvPr id="13" name="矩形 12"/>
          <p:cNvSpPr/>
          <p:nvPr/>
        </p:nvSpPr>
        <p:spPr>
          <a:xfrm>
            <a:off x="7020272" y="3846958"/>
            <a:ext cx="1620126" cy="369332"/>
          </a:xfrm>
          <a:prstGeom prst="rect">
            <a:avLst/>
          </a:prstGeom>
        </p:spPr>
        <p:txBody>
          <a:bodyPr wrap="square">
            <a:spAutoFit/>
          </a:bodyPr>
          <a:lstStyle/>
          <a:p>
            <a:r>
              <a:rPr lang="zh-TW" altLang="en-US" dirty="0">
                <a:latin typeface="標楷體" panose="03000509000000000000" pitchFamily="65" charset="-120"/>
                <a:ea typeface="標楷體" panose="03000509000000000000" pitchFamily="65" charset="-120"/>
              </a:rPr>
              <a:t>分數轉小數</a:t>
            </a:r>
            <a:r>
              <a:rPr lang="en-US" altLang="zh-TW" dirty="0">
                <a:latin typeface="標楷體" panose="03000509000000000000" pitchFamily="65" charset="-120"/>
                <a:ea typeface="標楷體" panose="03000509000000000000" pitchFamily="65" charset="-120"/>
              </a:rPr>
              <a:t>?</a:t>
            </a:r>
            <a:endParaRPr lang="zh-TW" altLang="en-US" dirty="0">
              <a:latin typeface="標楷體" panose="03000509000000000000" pitchFamily="65" charset="-120"/>
              <a:ea typeface="標楷體" panose="03000509000000000000" pitchFamily="65" charset="-120"/>
            </a:endParaRPr>
          </a:p>
        </p:txBody>
      </p:sp>
      <p:cxnSp>
        <p:nvCxnSpPr>
          <p:cNvPr id="15" name="直線單箭頭接點 14"/>
          <p:cNvCxnSpPr>
            <a:stCxn id="13" idx="0"/>
          </p:cNvCxnSpPr>
          <p:nvPr/>
        </p:nvCxnSpPr>
        <p:spPr>
          <a:xfrm flipV="1">
            <a:off x="7830335" y="3333185"/>
            <a:ext cx="0" cy="513773"/>
          </a:xfrm>
          <a:prstGeom prst="straightConnector1">
            <a:avLst/>
          </a:prstGeom>
          <a:ln w="57150">
            <a:tailEnd type="arrow"/>
          </a:ln>
        </p:spPr>
        <p:style>
          <a:lnRef idx="1">
            <a:schemeClr val="accent6"/>
          </a:lnRef>
          <a:fillRef idx="0">
            <a:schemeClr val="accent6"/>
          </a:fillRef>
          <a:effectRef idx="0">
            <a:schemeClr val="accent6"/>
          </a:effectRef>
          <a:fontRef idx="minor">
            <a:schemeClr val="tx1"/>
          </a:fontRef>
        </p:style>
      </p:cxnSp>
      <p:cxnSp>
        <p:nvCxnSpPr>
          <p:cNvPr id="16" name="直線單箭頭接點 15"/>
          <p:cNvCxnSpPr>
            <a:stCxn id="13" idx="1"/>
          </p:cNvCxnSpPr>
          <p:nvPr/>
        </p:nvCxnSpPr>
        <p:spPr>
          <a:xfrm flipH="1">
            <a:off x="6372200" y="4031624"/>
            <a:ext cx="648072" cy="0"/>
          </a:xfrm>
          <a:prstGeom prst="straightConnector1">
            <a:avLst/>
          </a:prstGeom>
          <a:ln w="19050">
            <a:tailEnd type="arrow"/>
          </a:ln>
        </p:spPr>
        <p:style>
          <a:lnRef idx="1">
            <a:schemeClr val="accent6"/>
          </a:lnRef>
          <a:fillRef idx="0">
            <a:schemeClr val="accent6"/>
          </a:fillRef>
          <a:effectRef idx="0">
            <a:schemeClr val="accent6"/>
          </a:effectRef>
          <a:fontRef idx="minor">
            <a:schemeClr val="tx1"/>
          </a:fontRef>
        </p:style>
      </p:cxnSp>
      <p:cxnSp>
        <p:nvCxnSpPr>
          <p:cNvPr id="30" name="直線單箭頭接點 29"/>
          <p:cNvCxnSpPr>
            <a:stCxn id="12" idx="0"/>
            <a:endCxn id="10" idx="2"/>
          </p:cNvCxnSpPr>
          <p:nvPr/>
        </p:nvCxnSpPr>
        <p:spPr>
          <a:xfrm flipV="1">
            <a:off x="7308304" y="3284984"/>
            <a:ext cx="0" cy="216024"/>
          </a:xfrm>
          <a:prstGeom prst="straightConnector1">
            <a:avLst/>
          </a:prstGeom>
          <a:ln w="19050">
            <a:tailEnd type="arrow"/>
          </a:ln>
        </p:spPr>
        <p:style>
          <a:lnRef idx="1">
            <a:schemeClr val="accent6"/>
          </a:lnRef>
          <a:fillRef idx="0">
            <a:schemeClr val="accent6"/>
          </a:fillRef>
          <a:effectRef idx="0">
            <a:schemeClr val="accent6"/>
          </a:effectRef>
          <a:fontRef idx="minor">
            <a:schemeClr val="tx1"/>
          </a:fontRef>
        </p:style>
      </p:cxnSp>
      <p:cxnSp>
        <p:nvCxnSpPr>
          <p:cNvPr id="37" name="直線單箭頭接點 36"/>
          <p:cNvCxnSpPr/>
          <p:nvPr/>
        </p:nvCxnSpPr>
        <p:spPr>
          <a:xfrm flipH="1">
            <a:off x="6372200" y="3685674"/>
            <a:ext cx="504056" cy="0"/>
          </a:xfrm>
          <a:prstGeom prst="straightConnector1">
            <a:avLst/>
          </a:prstGeom>
          <a:ln w="57150">
            <a:tailEnd type="arrow"/>
          </a:ln>
        </p:spPr>
        <p:style>
          <a:lnRef idx="1">
            <a:schemeClr val="accent6"/>
          </a:lnRef>
          <a:fillRef idx="0">
            <a:schemeClr val="accent6"/>
          </a:fillRef>
          <a:effectRef idx="0">
            <a:schemeClr val="accent6"/>
          </a:effectRef>
          <a:fontRef idx="minor">
            <a:schemeClr val="tx1"/>
          </a:fontRef>
        </p:style>
      </p:cxnSp>
      <p:pic>
        <p:nvPicPr>
          <p:cNvPr id="17" name="Picture 2" descr="https://encrypted-tbn3.gstatic.com/images?q=tbn:ANd9GcQoRhA6Gct1YgggzbvtUxNJmIELPxAvcmeerV_GhAtvRGGbFluYJ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5832" y="1445241"/>
            <a:ext cx="1092182" cy="1008168"/>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群組 6"/>
          <p:cNvGrpSpPr/>
          <p:nvPr/>
        </p:nvGrpSpPr>
        <p:grpSpPr>
          <a:xfrm>
            <a:off x="4668014" y="1545124"/>
            <a:ext cx="624066" cy="731748"/>
            <a:chOff x="4668014" y="1545124"/>
            <a:chExt cx="624066" cy="731748"/>
          </a:xfrm>
        </p:grpSpPr>
        <p:pic>
          <p:nvPicPr>
            <p:cNvPr id="18" name="Picture 2" descr="http://www.clker.com/cliparts/v/W/8/e/m/H/light-blue-person-m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68014" y="1545124"/>
              <a:ext cx="624066" cy="731748"/>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a:xfrm>
              <a:off x="4796457" y="1817351"/>
              <a:ext cx="303288" cy="400110"/>
            </a:xfrm>
            <a:prstGeom prst="rect">
              <a:avLst/>
            </a:prstGeom>
          </p:spPr>
          <p:txBody>
            <a:bodyPr wrap="none">
              <a:spAutoFit/>
            </a:bodyPr>
            <a:lstStyle/>
            <a:p>
              <a:r>
                <a:rPr lang="en-US" altLang="zh-TW" sz="2000" dirty="0" smtClean="0">
                  <a:ea typeface="標楷體" panose="03000509000000000000" pitchFamily="65" charset="-120"/>
                </a:rPr>
                <a:t>?</a:t>
              </a:r>
              <a:endParaRPr lang="zh-TW" altLang="en-US" sz="2000" dirty="0">
                <a:ea typeface="標楷體" panose="03000509000000000000" pitchFamily="65" charset="-120"/>
              </a:endParaRPr>
            </a:p>
          </p:txBody>
        </p:sp>
      </p:grpSp>
    </p:spTree>
    <p:extLst>
      <p:ext uri="{BB962C8B-B14F-4D97-AF65-F5344CB8AC3E}">
        <p14:creationId xmlns:p14="http://schemas.microsoft.com/office/powerpoint/2010/main" val="25372380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挑戰 </a:t>
            </a:r>
            <a:r>
              <a:rPr lang="en-US" altLang="zh-TW" dirty="0" smtClean="0"/>
              <a:t>-</a:t>
            </a:r>
            <a:r>
              <a:rPr lang="zh-TW" altLang="en-US" dirty="0" smtClean="0"/>
              <a:t> 知識</a:t>
            </a:r>
            <a:r>
              <a:rPr lang="zh-TW" altLang="en-US" dirty="0"/>
              <a:t>點</a:t>
            </a:r>
            <a:r>
              <a:rPr lang="zh-TW" altLang="en-US" dirty="0" smtClean="0"/>
              <a:t>間關係</a:t>
            </a:r>
            <a:endParaRPr lang="zh-TW" alt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15</a:t>
            </a:fld>
            <a:endParaRPr lang="zh-TW" altLang="en-US"/>
          </a:p>
        </p:txBody>
      </p:sp>
      <p:sp>
        <p:nvSpPr>
          <p:cNvPr id="4" name="內容版面配置區 3"/>
          <p:cNvSpPr>
            <a:spLocks noGrp="1"/>
          </p:cNvSpPr>
          <p:nvPr>
            <p:ph sz="quarter" idx="1"/>
          </p:nvPr>
        </p:nvSpPr>
        <p:spPr>
          <a:xfrm>
            <a:off x="914400" y="1447800"/>
            <a:ext cx="5025752" cy="4572000"/>
          </a:xfrm>
        </p:spPr>
        <p:txBody>
          <a:bodyPr>
            <a:normAutofit lnSpcReduction="10000"/>
          </a:bodyPr>
          <a:lstStyle/>
          <a:p>
            <a:r>
              <a:rPr lang="zh-TW" altLang="en-US" dirty="0" smtClean="0"/>
              <a:t>目前均一中的題目關係是用順序性</a:t>
            </a:r>
            <a:r>
              <a:rPr lang="en-US" altLang="zh-TW" dirty="0" smtClean="0"/>
              <a:t>(</a:t>
            </a:r>
            <a:r>
              <a:rPr lang="zh-TW" altLang="en-US" dirty="0"/>
              <a:t>先備</a:t>
            </a:r>
            <a:r>
              <a:rPr lang="zh-TW" altLang="en-US" dirty="0" smtClean="0"/>
              <a:t>知識</a:t>
            </a:r>
            <a:r>
              <a:rPr lang="en-US" altLang="zh-TW" dirty="0" smtClean="0"/>
              <a:t>, Prerequisite)</a:t>
            </a:r>
            <a:r>
              <a:rPr lang="zh-TW" altLang="en-US" dirty="0" smtClean="0"/>
              <a:t>的連結來構成</a:t>
            </a:r>
            <a:endParaRPr lang="en-US" altLang="zh-TW" dirty="0" smtClean="0"/>
          </a:p>
          <a:p>
            <a:r>
              <a:rPr lang="zh-TW" altLang="en-US" dirty="0" smtClean="0"/>
              <a:t>這樣的連結有下面的缺點</a:t>
            </a:r>
            <a:endParaRPr lang="en-US" altLang="zh-TW" dirty="0" smtClean="0"/>
          </a:p>
          <a:p>
            <a:pPr lvl="1"/>
            <a:r>
              <a:rPr lang="zh-TW" altLang="en-US" dirty="0" smtClean="0"/>
              <a:t>不夠全面</a:t>
            </a:r>
            <a:endParaRPr lang="en-US" altLang="zh-TW" dirty="0" smtClean="0"/>
          </a:p>
          <a:p>
            <a:pPr lvl="2"/>
            <a:r>
              <a:rPr lang="zh-TW" altLang="en-US" dirty="0" smtClean="0"/>
              <a:t>只</a:t>
            </a:r>
            <a:r>
              <a:rPr lang="zh-TW" altLang="en-US" dirty="0"/>
              <a:t>能知道少數知識點</a:t>
            </a:r>
            <a:r>
              <a:rPr lang="zh-TW" altLang="en-US" dirty="0" smtClean="0"/>
              <a:t>間</a:t>
            </a:r>
            <a:r>
              <a:rPr lang="en-US" altLang="zh-TW" dirty="0"/>
              <a:t>”</a:t>
            </a:r>
            <a:r>
              <a:rPr lang="zh-TW" altLang="en-US" dirty="0"/>
              <a:t>有</a:t>
            </a:r>
            <a:r>
              <a:rPr lang="en-US" altLang="zh-TW" dirty="0"/>
              <a:t>”</a:t>
            </a:r>
            <a:r>
              <a:rPr lang="zh-TW" altLang="en-US" dirty="0"/>
              <a:t>和</a:t>
            </a:r>
            <a:r>
              <a:rPr lang="en-US" altLang="zh-TW" dirty="0"/>
              <a:t>”</a:t>
            </a:r>
            <a:r>
              <a:rPr lang="zh-TW" altLang="en-US" dirty="0"/>
              <a:t>沒有</a:t>
            </a:r>
            <a:r>
              <a:rPr lang="en-US" altLang="zh-TW" dirty="0"/>
              <a:t>”</a:t>
            </a:r>
            <a:r>
              <a:rPr lang="zh-TW" altLang="en-US" dirty="0"/>
              <a:t>兩</a:t>
            </a:r>
            <a:r>
              <a:rPr lang="zh-TW" altLang="en-US" dirty="0" smtClean="0"/>
              <a:t>種關係</a:t>
            </a:r>
            <a:endParaRPr lang="en-US" altLang="zh-TW" dirty="0" smtClean="0"/>
          </a:p>
          <a:p>
            <a:pPr lvl="2"/>
            <a:r>
              <a:rPr lang="zh-TW" altLang="en-US" dirty="0" smtClean="0"/>
              <a:t>不知道難度和相關性分別的關係</a:t>
            </a:r>
            <a:endParaRPr lang="en-US" altLang="zh-TW" dirty="0" smtClean="0"/>
          </a:p>
          <a:p>
            <a:pPr lvl="1"/>
            <a:r>
              <a:rPr lang="zh-TW" altLang="en-US" dirty="0"/>
              <a:t>連結</a:t>
            </a:r>
            <a:r>
              <a:rPr lang="zh-TW" altLang="en-US" dirty="0" smtClean="0"/>
              <a:t>的</a:t>
            </a:r>
            <a:r>
              <a:rPr lang="zh-TW" altLang="en-US" dirty="0"/>
              <a:t>考量多元</a:t>
            </a:r>
            <a:endParaRPr lang="en-US" altLang="zh-TW" dirty="0" smtClean="0"/>
          </a:p>
          <a:p>
            <a:pPr lvl="2"/>
            <a:r>
              <a:rPr lang="zh-TW" altLang="en-US" dirty="0" smtClean="0"/>
              <a:t>需考量課程安排與顯示的排版</a:t>
            </a:r>
            <a:endParaRPr lang="en-US" altLang="zh-TW" dirty="0" smtClean="0"/>
          </a:p>
          <a:p>
            <a:pPr lvl="2"/>
            <a:r>
              <a:rPr lang="zh-TW" altLang="en-US" dirty="0" smtClean="0"/>
              <a:t>我們需要的順序性關係應該是先備知識要非常相關而且比較簡單。</a:t>
            </a:r>
            <a:endParaRPr lang="en-US" altLang="zh-TW" dirty="0" smtClean="0"/>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56176" y="4919985"/>
            <a:ext cx="2252451" cy="1280644"/>
          </a:xfrm>
          <a:prstGeom prst="rect">
            <a:avLst/>
          </a:prstGeom>
          <a:noFill/>
          <a:ln w="9525">
            <a:solidFill>
              <a:srgbClr val="CC762F"/>
            </a:solidFill>
            <a:miter lim="800000"/>
            <a:headEnd/>
            <a:tailEnd/>
          </a:ln>
          <a:extLst>
            <a:ext uri="{909E8E84-426E-40DD-AFC4-6F175D3DCCD1}">
              <a14:hiddenFill xmlns:a14="http://schemas.microsoft.com/office/drawing/2010/main">
                <a:solidFill>
                  <a:schemeClr val="accent1"/>
                </a:solidFill>
              </a14:hiddenFill>
            </a:ext>
          </a:ex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2924944"/>
            <a:ext cx="2213992" cy="1259030"/>
          </a:xfrm>
          <a:prstGeom prst="rect">
            <a:avLst/>
          </a:prstGeom>
          <a:noFill/>
          <a:ln w="9525">
            <a:solidFill>
              <a:srgbClr val="CC762F"/>
            </a:solidFill>
            <a:miter lim="800000"/>
            <a:headEnd/>
            <a:tailEnd/>
          </a:ln>
          <a:extLst>
            <a:ext uri="{909E8E84-426E-40DD-AFC4-6F175D3DCCD1}">
              <a14:hiddenFill xmlns:a14="http://schemas.microsoft.com/office/drawing/2010/main">
                <a:solidFill>
                  <a:schemeClr val="accent1"/>
                </a:solidFill>
              </a14:hiddenFill>
            </a:ext>
          </a:extLst>
        </p:spPr>
      </p:pic>
      <p:pic>
        <p:nvPicPr>
          <p:cNvPr id="7" name="圖片 6"/>
          <p:cNvPicPr>
            <a:picLocks noChangeAspect="1"/>
          </p:cNvPicPr>
          <p:nvPr/>
        </p:nvPicPr>
        <p:blipFill>
          <a:blip r:embed="rId5"/>
          <a:stretch>
            <a:fillRect/>
          </a:stretch>
        </p:blipFill>
        <p:spPr>
          <a:xfrm>
            <a:off x="6372200" y="620688"/>
            <a:ext cx="1575640" cy="2159471"/>
          </a:xfrm>
          <a:prstGeom prst="rect">
            <a:avLst/>
          </a:prstGeom>
        </p:spPr>
      </p:pic>
      <p:sp>
        <p:nvSpPr>
          <p:cNvPr id="8" name="向下箭號 7"/>
          <p:cNvSpPr/>
          <p:nvPr/>
        </p:nvSpPr>
        <p:spPr>
          <a:xfrm>
            <a:off x="6367932" y="4365104"/>
            <a:ext cx="364308" cy="360040"/>
          </a:xfrm>
          <a:prstGeom prst="downArrow">
            <a:avLst/>
          </a:pr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9" name="文字方塊 8"/>
          <p:cNvSpPr txBox="1"/>
          <p:nvPr/>
        </p:nvSpPr>
        <p:spPr>
          <a:xfrm>
            <a:off x="6811061" y="4088988"/>
            <a:ext cx="1619337" cy="830997"/>
          </a:xfrm>
          <a:prstGeom prst="rect">
            <a:avLst/>
          </a:prstGeom>
          <a:noFill/>
        </p:spPr>
        <p:txBody>
          <a:bodyPr wrap="square" rtlCol="0">
            <a:spAutoFit/>
          </a:bodyPr>
          <a:lstStyle/>
          <a:p>
            <a:r>
              <a:rPr lang="en-US" altLang="zh-TW" sz="2400" i="1" dirty="0" smtClean="0">
                <a:solidFill>
                  <a:srgbClr val="FF3300"/>
                </a:solidFill>
              </a:rPr>
              <a:t>Not good for pre-test</a:t>
            </a:r>
          </a:p>
        </p:txBody>
      </p:sp>
    </p:spTree>
    <p:extLst>
      <p:ext uri="{BB962C8B-B14F-4D97-AF65-F5344CB8AC3E}">
        <p14:creationId xmlns:p14="http://schemas.microsoft.com/office/powerpoint/2010/main" val="35041142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研究方法報告大綱</a:t>
            </a:r>
            <a:endParaRPr 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16</a:t>
            </a:fld>
            <a:endParaRPr lang="zh-TW" altLang="en-US"/>
          </a:p>
        </p:txBody>
      </p:sp>
      <p:sp>
        <p:nvSpPr>
          <p:cNvPr id="4" name="矩形 3"/>
          <p:cNvSpPr/>
          <p:nvPr/>
        </p:nvSpPr>
        <p:spPr>
          <a:xfrm>
            <a:off x="4831094" y="2207885"/>
            <a:ext cx="1665602" cy="1665601"/>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標楷體" panose="03000509000000000000" pitchFamily="65" charset="-120"/>
                <a:ea typeface="標楷體" panose="03000509000000000000" pitchFamily="65" charset="-120"/>
              </a:rPr>
              <a:t>練習題推薦</a:t>
            </a:r>
            <a:endParaRPr lang="zh-TW" altLang="en-US" dirty="0">
              <a:latin typeface="標楷體" panose="03000509000000000000" pitchFamily="65" charset="-120"/>
              <a:ea typeface="標楷體" panose="03000509000000000000" pitchFamily="65" charset="-120"/>
            </a:endParaRPr>
          </a:p>
        </p:txBody>
      </p:sp>
      <p:sp>
        <p:nvSpPr>
          <p:cNvPr id="5" name="矩形 4"/>
          <p:cNvSpPr/>
          <p:nvPr/>
        </p:nvSpPr>
        <p:spPr>
          <a:xfrm>
            <a:off x="2490824" y="2207885"/>
            <a:ext cx="1665602" cy="1665601"/>
          </a:xfrm>
          <a:prstGeom prst="rect">
            <a:avLst/>
          </a:prstGeom>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標楷體" panose="03000509000000000000" pitchFamily="65" charset="-120"/>
                <a:ea typeface="標楷體" panose="03000509000000000000" pitchFamily="65" charset="-120"/>
              </a:rPr>
              <a:t>使用者建模</a:t>
            </a:r>
            <a:endParaRPr lang="zh-TW" altLang="en-US" dirty="0">
              <a:latin typeface="標楷體" panose="03000509000000000000" pitchFamily="65" charset="-120"/>
              <a:ea typeface="標楷體" panose="03000509000000000000" pitchFamily="65" charset="-120"/>
            </a:endParaRPr>
          </a:p>
        </p:txBody>
      </p:sp>
      <p:sp>
        <p:nvSpPr>
          <p:cNvPr id="6" name="矩形 5"/>
          <p:cNvSpPr/>
          <p:nvPr/>
        </p:nvSpPr>
        <p:spPr>
          <a:xfrm>
            <a:off x="459077" y="3441926"/>
            <a:ext cx="1358848" cy="1358847"/>
          </a:xfrm>
          <a:prstGeom prst="rect">
            <a:avLst/>
          </a:prstGeom>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標楷體" panose="03000509000000000000" pitchFamily="65" charset="-120"/>
                <a:ea typeface="標楷體" panose="03000509000000000000" pitchFamily="65" charset="-120"/>
              </a:rPr>
              <a:t>資料視覺化</a:t>
            </a:r>
            <a:r>
              <a:rPr lang="en-US" altLang="zh-TW" dirty="0" smtClean="0">
                <a:latin typeface="標楷體" panose="03000509000000000000" pitchFamily="65" charset="-120"/>
                <a:ea typeface="標楷體" panose="03000509000000000000" pitchFamily="65" charset="-120"/>
              </a:rPr>
              <a:t/>
            </a:r>
            <a:br>
              <a:rPr lang="en-US" altLang="zh-TW" dirty="0" smtClean="0">
                <a:latin typeface="標楷體" panose="03000509000000000000" pitchFamily="65" charset="-120"/>
                <a:ea typeface="標楷體" panose="03000509000000000000" pitchFamily="65" charset="-120"/>
              </a:rPr>
            </a:br>
            <a:r>
              <a:rPr lang="zh-TW" altLang="en-US" dirty="0" smtClean="0">
                <a:latin typeface="標楷體" panose="03000509000000000000" pitchFamily="65" charset="-120"/>
                <a:ea typeface="標楷體" panose="03000509000000000000" pitchFamily="65" charset="-120"/>
              </a:rPr>
              <a:t>分析</a:t>
            </a:r>
            <a:endParaRPr lang="zh-TW" altLang="en-US" dirty="0">
              <a:latin typeface="標楷體" panose="03000509000000000000" pitchFamily="65" charset="-120"/>
              <a:ea typeface="標楷體" panose="03000509000000000000" pitchFamily="65" charset="-120"/>
            </a:endParaRPr>
          </a:p>
        </p:txBody>
      </p:sp>
      <p:sp>
        <p:nvSpPr>
          <p:cNvPr id="7" name="矩形 6"/>
          <p:cNvSpPr/>
          <p:nvPr/>
        </p:nvSpPr>
        <p:spPr>
          <a:xfrm>
            <a:off x="7167826" y="2207885"/>
            <a:ext cx="1665602" cy="1665601"/>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標楷體" panose="03000509000000000000" pitchFamily="65" charset="-120"/>
                <a:ea typeface="標楷體" panose="03000509000000000000" pitchFamily="65" charset="-120"/>
              </a:rPr>
              <a:t>適性測驗</a:t>
            </a:r>
            <a:endParaRPr lang="zh-TW" altLang="en-US" dirty="0">
              <a:latin typeface="標楷體" panose="03000509000000000000" pitchFamily="65" charset="-120"/>
              <a:ea typeface="標楷體" panose="03000509000000000000" pitchFamily="65" charset="-120"/>
            </a:endParaRPr>
          </a:p>
        </p:txBody>
      </p:sp>
      <p:cxnSp>
        <p:nvCxnSpPr>
          <p:cNvPr id="9" name="直線單箭頭接點 8"/>
          <p:cNvCxnSpPr>
            <a:stCxn id="6" idx="3"/>
            <a:endCxn id="5" idx="1"/>
          </p:cNvCxnSpPr>
          <p:nvPr/>
        </p:nvCxnSpPr>
        <p:spPr>
          <a:xfrm flipV="1">
            <a:off x="1817925" y="3040686"/>
            <a:ext cx="672899" cy="1080664"/>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直線單箭頭接點 10"/>
          <p:cNvCxnSpPr>
            <a:stCxn id="4" idx="3"/>
            <a:endCxn id="7" idx="1"/>
          </p:cNvCxnSpPr>
          <p:nvPr/>
        </p:nvCxnSpPr>
        <p:spPr>
          <a:xfrm>
            <a:off x="6496696" y="3040686"/>
            <a:ext cx="671130" cy="0"/>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2490824" y="4369214"/>
            <a:ext cx="1665602" cy="1665601"/>
          </a:xfrm>
          <a:prstGeom prst="rect">
            <a:avLst/>
          </a:prstGeom>
          <a:ln w="38100">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標楷體" panose="03000509000000000000" pitchFamily="65" charset="-120"/>
                <a:ea typeface="標楷體" panose="03000509000000000000" pitchFamily="65" charset="-120"/>
              </a:rPr>
              <a:t>練習題</a:t>
            </a:r>
            <a:r>
              <a:rPr lang="en-US" altLang="zh-TW" dirty="0" smtClean="0">
                <a:latin typeface="標楷體" panose="03000509000000000000" pitchFamily="65" charset="-120"/>
                <a:ea typeface="標楷體" panose="03000509000000000000" pitchFamily="65" charset="-120"/>
              </a:rPr>
              <a:t/>
            </a:r>
            <a:br>
              <a:rPr lang="en-US" altLang="zh-TW" dirty="0" smtClean="0">
                <a:latin typeface="標楷體" panose="03000509000000000000" pitchFamily="65" charset="-120"/>
                <a:ea typeface="標楷體" panose="03000509000000000000" pitchFamily="65" charset="-120"/>
              </a:rPr>
            </a:br>
            <a:r>
              <a:rPr lang="zh-TW" altLang="en-US" dirty="0" smtClean="0">
                <a:latin typeface="標楷體" panose="03000509000000000000" pitchFamily="65" charset="-120"/>
                <a:ea typeface="標楷體" panose="03000509000000000000" pitchFamily="65" charset="-120"/>
              </a:rPr>
              <a:t>關係估計</a:t>
            </a:r>
            <a:endParaRPr lang="zh-TW" altLang="en-US" dirty="0">
              <a:latin typeface="標楷體" panose="03000509000000000000" pitchFamily="65" charset="-120"/>
              <a:ea typeface="標楷體" panose="03000509000000000000" pitchFamily="65" charset="-120"/>
            </a:endParaRPr>
          </a:p>
        </p:txBody>
      </p:sp>
      <p:cxnSp>
        <p:nvCxnSpPr>
          <p:cNvPr id="14" name="直線單箭頭接點 13"/>
          <p:cNvCxnSpPr>
            <a:stCxn id="5" idx="2"/>
            <a:endCxn id="13" idx="0"/>
          </p:cNvCxnSpPr>
          <p:nvPr/>
        </p:nvCxnSpPr>
        <p:spPr>
          <a:xfrm>
            <a:off x="3323625" y="3873486"/>
            <a:ext cx="0" cy="495728"/>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直線單箭頭接點 17"/>
          <p:cNvCxnSpPr>
            <a:stCxn id="13" idx="3"/>
            <a:endCxn id="4" idx="2"/>
          </p:cNvCxnSpPr>
          <p:nvPr/>
        </p:nvCxnSpPr>
        <p:spPr>
          <a:xfrm flipV="1">
            <a:off x="4156426" y="3873486"/>
            <a:ext cx="1507469" cy="1328529"/>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0" name="直線單箭頭接點 39"/>
          <p:cNvCxnSpPr>
            <a:stCxn id="6" idx="3"/>
            <a:endCxn id="13" idx="1"/>
          </p:cNvCxnSpPr>
          <p:nvPr/>
        </p:nvCxnSpPr>
        <p:spPr>
          <a:xfrm>
            <a:off x="1817925" y="4121350"/>
            <a:ext cx="672899" cy="1080665"/>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文字方塊 43"/>
          <p:cNvSpPr txBox="1"/>
          <p:nvPr/>
        </p:nvSpPr>
        <p:spPr>
          <a:xfrm>
            <a:off x="4412780" y="4184548"/>
            <a:ext cx="671130" cy="369332"/>
          </a:xfrm>
          <a:prstGeom prst="rect">
            <a:avLst/>
          </a:prstGeom>
          <a:noFill/>
        </p:spPr>
        <p:txBody>
          <a:bodyPr wrap="square" rtlCol="0">
            <a:spAutoFit/>
          </a:bodyPr>
          <a:lstStyle/>
          <a:p>
            <a:r>
              <a:rPr lang="zh-TW" altLang="en-US" dirty="0" smtClean="0">
                <a:latin typeface="標楷體" panose="03000509000000000000" pitchFamily="65" charset="-120"/>
                <a:ea typeface="標楷體" panose="03000509000000000000" pitchFamily="65" charset="-120"/>
              </a:rPr>
              <a:t>較準</a:t>
            </a:r>
            <a:endParaRPr lang="en-US" dirty="0">
              <a:latin typeface="標楷體" panose="03000509000000000000" pitchFamily="65" charset="-120"/>
              <a:ea typeface="標楷體" panose="03000509000000000000" pitchFamily="65" charset="-120"/>
            </a:endParaRPr>
          </a:p>
        </p:txBody>
      </p:sp>
      <p:sp>
        <p:nvSpPr>
          <p:cNvPr id="48" name="矩形 47"/>
          <p:cNvSpPr/>
          <p:nvPr/>
        </p:nvSpPr>
        <p:spPr>
          <a:xfrm>
            <a:off x="7167826" y="4369213"/>
            <a:ext cx="1665602" cy="1665601"/>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latin typeface="標楷體" panose="03000509000000000000" pitchFamily="65" charset="-120"/>
                <a:ea typeface="標楷體" panose="03000509000000000000" pitchFamily="65" charset="-120"/>
              </a:rPr>
              <a:t>練習題排程</a:t>
            </a:r>
          </a:p>
        </p:txBody>
      </p:sp>
      <p:cxnSp>
        <p:nvCxnSpPr>
          <p:cNvPr id="50" name="直線單箭頭接點 49"/>
          <p:cNvCxnSpPr>
            <a:stCxn id="13" idx="3"/>
            <a:endCxn id="48" idx="1"/>
          </p:cNvCxnSpPr>
          <p:nvPr/>
        </p:nvCxnSpPr>
        <p:spPr>
          <a:xfrm flipV="1">
            <a:off x="4156426" y="5202014"/>
            <a:ext cx="3011400" cy="1"/>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5" name="文字方塊 54"/>
          <p:cNvSpPr txBox="1"/>
          <p:nvPr/>
        </p:nvSpPr>
        <p:spPr>
          <a:xfrm>
            <a:off x="540057" y="5096301"/>
            <a:ext cx="1359353" cy="369332"/>
          </a:xfrm>
          <a:prstGeom prst="rect">
            <a:avLst/>
          </a:prstGeom>
          <a:noFill/>
        </p:spPr>
        <p:txBody>
          <a:bodyPr wrap="square" rtlCol="0">
            <a:spAutoFit/>
          </a:bodyPr>
          <a:lstStyle/>
          <a:p>
            <a:r>
              <a:rPr lang="en-US" altLang="zh-TW" dirty="0" smtClean="0">
                <a:latin typeface="+mj-lt"/>
                <a:ea typeface="標楷體" panose="03000509000000000000" pitchFamily="65" charset="-120"/>
              </a:rPr>
              <a:t>Our path:</a:t>
            </a:r>
            <a:endParaRPr lang="en-US" dirty="0">
              <a:latin typeface="+mj-lt"/>
              <a:ea typeface="標楷體" panose="03000509000000000000" pitchFamily="65" charset="-120"/>
            </a:endParaRPr>
          </a:p>
        </p:txBody>
      </p:sp>
    </p:spTree>
    <p:extLst>
      <p:ext uri="{BB962C8B-B14F-4D97-AF65-F5344CB8AC3E}">
        <p14:creationId xmlns:p14="http://schemas.microsoft.com/office/powerpoint/2010/main" val="536250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grpId="0" nodeType="clickEffect">
                                  <p:stCondLst>
                                    <p:cond delay="0"/>
                                  </p:stCondLst>
                                  <p:childTnLst>
                                    <p:animClr clrSpc="hsl" dir="cw">
                                      <p:cBhvr override="childStyle">
                                        <p:cTn id="6" dur="500" fill="hold"/>
                                        <p:tgtEl>
                                          <p:spTgt spid="13"/>
                                        </p:tgtEl>
                                        <p:attrNameLst>
                                          <p:attrName>style.color</p:attrName>
                                        </p:attrNameLst>
                                      </p:cBhvr>
                                      <p:by>
                                        <p:hsl h="7200000" s="0" l="0"/>
                                      </p:by>
                                    </p:animClr>
                                    <p:animClr clrSpc="hsl" dir="cw">
                                      <p:cBhvr>
                                        <p:cTn id="7" dur="500" fill="hold"/>
                                        <p:tgtEl>
                                          <p:spTgt spid="13"/>
                                        </p:tgtEl>
                                        <p:attrNameLst>
                                          <p:attrName>fillcolor</p:attrName>
                                        </p:attrNameLst>
                                      </p:cBhvr>
                                      <p:by>
                                        <p:hsl h="7200000" s="0" l="0"/>
                                      </p:by>
                                    </p:animClr>
                                    <p:animClr clrSpc="hsl" dir="cw">
                                      <p:cBhvr>
                                        <p:cTn id="8" dur="500" fill="hold"/>
                                        <p:tgtEl>
                                          <p:spTgt spid="13"/>
                                        </p:tgtEl>
                                        <p:attrNameLst>
                                          <p:attrName>stroke.color</p:attrName>
                                        </p:attrNameLst>
                                      </p:cBhvr>
                                      <p:by>
                                        <p:hsl h="7200000" s="0" l="0"/>
                                      </p:by>
                                    </p:animClr>
                                    <p:set>
                                      <p:cBhvr>
                                        <p:cTn id="9" dur="500" fill="hold"/>
                                        <p:tgtEl>
                                          <p:spTgt spid="1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b2bimg.bridgat.com/files/Computer_Repair_Servic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1409" y="4579483"/>
            <a:ext cx="1462164" cy="1758994"/>
          </a:xfrm>
          <a:prstGeom prst="rect">
            <a:avLst/>
          </a:prstGeom>
          <a:noFill/>
          <a:extLst>
            <a:ext uri="{909E8E84-426E-40DD-AFC4-6F175D3DCCD1}">
              <a14:hiddenFill xmlns:a14="http://schemas.microsoft.com/office/drawing/2010/main">
                <a:solidFill>
                  <a:srgbClr val="FFFFFF"/>
                </a:solidFill>
              </a14:hiddenFill>
            </a:ext>
          </a:extLst>
        </p:spPr>
      </p:pic>
      <p:sp>
        <p:nvSpPr>
          <p:cNvPr id="19" name="橢圓形圖說文字 18"/>
          <p:cNvSpPr/>
          <p:nvPr/>
        </p:nvSpPr>
        <p:spPr>
          <a:xfrm>
            <a:off x="2171251" y="4465287"/>
            <a:ext cx="2520280" cy="864096"/>
          </a:xfrm>
          <a:prstGeom prst="wedgeEllipseCallout">
            <a:avLst>
              <a:gd name="adj1" fmla="val -31199"/>
              <a:gd name="adj2" fmla="val 66531"/>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標楷體" panose="03000509000000000000" pitchFamily="65" charset="-120"/>
              <a:ea typeface="標楷體" panose="03000509000000000000" pitchFamily="65" charset="-120"/>
            </a:endParaRPr>
          </a:p>
        </p:txBody>
      </p:sp>
      <p:sp>
        <p:nvSpPr>
          <p:cNvPr id="2" name="標題 1"/>
          <p:cNvSpPr>
            <a:spLocks noGrp="1"/>
          </p:cNvSpPr>
          <p:nvPr>
            <p:ph type="title"/>
          </p:nvPr>
        </p:nvSpPr>
        <p:spPr/>
        <p:txBody>
          <a:bodyPr>
            <a:normAutofit/>
          </a:bodyPr>
          <a:lstStyle/>
          <a:p>
            <a:r>
              <a:rPr lang="zh-TW" altLang="en-US" dirty="0"/>
              <a:t>練習</a:t>
            </a:r>
            <a:r>
              <a:rPr lang="zh-TW" altLang="en-US" dirty="0" smtClean="0"/>
              <a:t>題關係估計</a:t>
            </a:r>
            <a:endParaRPr 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17</a:t>
            </a:fld>
            <a:endParaRPr lang="zh-TW" altLang="en-US"/>
          </a:p>
        </p:txBody>
      </p:sp>
      <p:pic>
        <p:nvPicPr>
          <p:cNvPr id="4" name="圖片 3"/>
          <p:cNvPicPr>
            <a:picLocks noChangeAspect="1"/>
          </p:cNvPicPr>
          <p:nvPr/>
        </p:nvPicPr>
        <p:blipFill rotWithShape="1">
          <a:blip r:embed="rId3" cstate="print">
            <a:extLst>
              <a:ext uri="{28A0092B-C50C-407E-A947-70E740481C1C}">
                <a14:useLocalDpi xmlns:a14="http://schemas.microsoft.com/office/drawing/2010/main" val="0"/>
              </a:ext>
            </a:extLst>
          </a:blip>
          <a:srcRect r="50000" b="48488"/>
          <a:stretch/>
        </p:blipFill>
        <p:spPr>
          <a:xfrm>
            <a:off x="600041" y="1697138"/>
            <a:ext cx="3066658" cy="2592288"/>
          </a:xfrm>
          <a:prstGeom prst="rect">
            <a:avLst/>
          </a:prstGeom>
        </p:spPr>
      </p:pic>
      <p:pic>
        <p:nvPicPr>
          <p:cNvPr id="5" name="圖片 4"/>
          <p:cNvPicPr>
            <a:picLocks noChangeAspect="1"/>
          </p:cNvPicPr>
          <p:nvPr/>
        </p:nvPicPr>
        <p:blipFill rotWithShape="1">
          <a:blip r:embed="rId3" cstate="print">
            <a:extLst>
              <a:ext uri="{28A0092B-C50C-407E-A947-70E740481C1C}">
                <a14:useLocalDpi xmlns:a14="http://schemas.microsoft.com/office/drawing/2010/main" val="0"/>
              </a:ext>
            </a:extLst>
          </a:blip>
          <a:srcRect l="50116" r="116" b="51921"/>
          <a:stretch/>
        </p:blipFill>
        <p:spPr>
          <a:xfrm>
            <a:off x="5208553" y="1697137"/>
            <a:ext cx="3270428" cy="2592289"/>
          </a:xfrm>
          <a:prstGeom prst="rect">
            <a:avLst/>
          </a:prstGeom>
        </p:spPr>
      </p:pic>
      <p:sp>
        <p:nvSpPr>
          <p:cNvPr id="6" name="左-右雙向箭號 5"/>
          <p:cNvSpPr/>
          <p:nvPr/>
        </p:nvSpPr>
        <p:spPr>
          <a:xfrm>
            <a:off x="3777092" y="2876976"/>
            <a:ext cx="1296144" cy="432048"/>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sp>
        <p:nvSpPr>
          <p:cNvPr id="7" name="文字方塊 6"/>
          <p:cNvSpPr txBox="1"/>
          <p:nvPr/>
        </p:nvSpPr>
        <p:spPr>
          <a:xfrm>
            <a:off x="3729435" y="1948445"/>
            <a:ext cx="1431461" cy="923330"/>
          </a:xfrm>
          <a:prstGeom prst="rect">
            <a:avLst/>
          </a:prstGeom>
          <a:noFill/>
        </p:spPr>
        <p:txBody>
          <a:bodyPr wrap="square" rtlCol="0">
            <a:spAutoFit/>
          </a:bodyPr>
          <a:lstStyle/>
          <a:p>
            <a:pPr algn="ctr"/>
            <a:r>
              <a:rPr lang="en-US" altLang="zh-TW" i="1" dirty="0" smtClean="0">
                <a:solidFill>
                  <a:srgbClr val="FF0000"/>
                </a:solidFill>
                <a:latin typeface="+mj-lt"/>
                <a:ea typeface="標楷體" panose="03000509000000000000" pitchFamily="65" charset="-120"/>
              </a:rPr>
              <a:t>Related?</a:t>
            </a:r>
          </a:p>
          <a:p>
            <a:pPr algn="ctr"/>
            <a:r>
              <a:rPr lang="en-US" altLang="zh-TW" i="1" dirty="0" smtClean="0">
                <a:solidFill>
                  <a:srgbClr val="FF0000"/>
                </a:solidFill>
                <a:latin typeface="+mj-lt"/>
                <a:ea typeface="標楷體" panose="03000509000000000000" pitchFamily="65" charset="-120"/>
              </a:rPr>
              <a:t>Difficult</a:t>
            </a:r>
            <a:r>
              <a:rPr lang="en-US" i="1" dirty="0" smtClean="0">
                <a:solidFill>
                  <a:srgbClr val="FF0000"/>
                </a:solidFill>
                <a:latin typeface="+mj-lt"/>
                <a:ea typeface="標楷體" panose="03000509000000000000" pitchFamily="65" charset="-120"/>
              </a:rPr>
              <a:t>?</a:t>
            </a:r>
          </a:p>
          <a:p>
            <a:pPr algn="ctr"/>
            <a:r>
              <a:rPr lang="en-US" i="1" dirty="0" smtClean="0">
                <a:solidFill>
                  <a:srgbClr val="FF0000"/>
                </a:solidFill>
                <a:latin typeface="+mj-lt"/>
                <a:ea typeface="標楷體" panose="03000509000000000000" pitchFamily="65" charset="-120"/>
              </a:rPr>
              <a:t>Prerequisite?</a:t>
            </a:r>
            <a:endParaRPr lang="en-US" i="1" dirty="0">
              <a:solidFill>
                <a:srgbClr val="FF0000"/>
              </a:solidFill>
              <a:latin typeface="+mj-lt"/>
              <a:ea typeface="標楷體" panose="03000509000000000000" pitchFamily="65" charset="-120"/>
            </a:endParaRPr>
          </a:p>
        </p:txBody>
      </p:sp>
      <p:sp>
        <p:nvSpPr>
          <p:cNvPr id="8" name="文字方塊 7"/>
          <p:cNvSpPr txBox="1"/>
          <p:nvPr/>
        </p:nvSpPr>
        <p:spPr>
          <a:xfrm>
            <a:off x="3666050" y="3355190"/>
            <a:ext cx="1613862" cy="369332"/>
          </a:xfrm>
          <a:prstGeom prst="rect">
            <a:avLst/>
          </a:prstGeom>
          <a:noFill/>
        </p:spPr>
        <p:txBody>
          <a:bodyPr wrap="square" rtlCol="0">
            <a:spAutoFit/>
          </a:bodyPr>
          <a:lstStyle/>
          <a:p>
            <a:pPr algn="ctr"/>
            <a:r>
              <a:rPr lang="en-US" i="1" dirty="0" smtClean="0">
                <a:solidFill>
                  <a:srgbClr val="FF0000"/>
                </a:solidFill>
                <a:latin typeface="+mj-lt"/>
                <a:ea typeface="標楷體" panose="03000509000000000000" pitchFamily="65" charset="-120"/>
              </a:rPr>
              <a:t>How to define?</a:t>
            </a:r>
          </a:p>
        </p:txBody>
      </p:sp>
      <p:sp>
        <p:nvSpPr>
          <p:cNvPr id="9" name="橢圓 8"/>
          <p:cNvSpPr/>
          <p:nvPr/>
        </p:nvSpPr>
        <p:spPr>
          <a:xfrm>
            <a:off x="2722439" y="3425551"/>
            <a:ext cx="978745" cy="978745"/>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solidFill>
                  <a:schemeClr val="tx1"/>
                </a:solidFill>
                <a:latin typeface="標楷體" panose="03000509000000000000" pitchFamily="65" charset="-120"/>
                <a:ea typeface="標楷體" panose="03000509000000000000" pitchFamily="65" charset="-120"/>
              </a:rPr>
              <a:t>知識點</a:t>
            </a:r>
            <a:r>
              <a:rPr lang="en-US" altLang="zh-TW" dirty="0" smtClean="0">
                <a:solidFill>
                  <a:schemeClr val="tx1"/>
                </a:solidFill>
                <a:latin typeface="標楷體" panose="03000509000000000000" pitchFamily="65" charset="-120"/>
                <a:ea typeface="標楷體" panose="03000509000000000000" pitchFamily="65" charset="-120"/>
              </a:rPr>
              <a:t>2</a:t>
            </a:r>
            <a:endParaRPr lang="zh-TW" altLang="en-US" dirty="0">
              <a:solidFill>
                <a:schemeClr val="tx1"/>
              </a:solidFill>
              <a:latin typeface="標楷體" panose="03000509000000000000" pitchFamily="65" charset="-120"/>
              <a:ea typeface="標楷體" panose="03000509000000000000" pitchFamily="65" charset="-120"/>
            </a:endParaRPr>
          </a:p>
        </p:txBody>
      </p:sp>
      <p:sp>
        <p:nvSpPr>
          <p:cNvPr id="10" name="橢圓 9"/>
          <p:cNvSpPr/>
          <p:nvPr/>
        </p:nvSpPr>
        <p:spPr>
          <a:xfrm>
            <a:off x="7581067" y="3425552"/>
            <a:ext cx="978745" cy="978745"/>
          </a:xfrm>
          <a:prstGeom prst="ellipse">
            <a:avLst/>
          </a:prstGeom>
          <a:solidFill>
            <a:schemeClr val="accent1">
              <a:lumMod val="60000"/>
              <a:lumOff val="4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solidFill>
                  <a:schemeClr val="tx1"/>
                </a:solidFill>
                <a:latin typeface="標楷體" panose="03000509000000000000" pitchFamily="65" charset="-120"/>
                <a:ea typeface="標楷體" panose="03000509000000000000" pitchFamily="65" charset="-120"/>
              </a:rPr>
              <a:t>知識點</a:t>
            </a:r>
            <a:r>
              <a:rPr lang="en-US" altLang="zh-TW" dirty="0" smtClean="0">
                <a:solidFill>
                  <a:schemeClr val="tx1"/>
                </a:solidFill>
                <a:latin typeface="標楷體" panose="03000509000000000000" pitchFamily="65" charset="-120"/>
                <a:ea typeface="標楷體" panose="03000509000000000000" pitchFamily="65" charset="-120"/>
              </a:rPr>
              <a:t>1</a:t>
            </a:r>
            <a:endParaRPr lang="zh-TW" altLang="en-US" dirty="0">
              <a:solidFill>
                <a:schemeClr val="tx1"/>
              </a:solidFill>
              <a:latin typeface="標楷體" panose="03000509000000000000" pitchFamily="65" charset="-120"/>
              <a:ea typeface="標楷體" panose="03000509000000000000" pitchFamily="65" charset="-120"/>
            </a:endParaRPr>
          </a:p>
        </p:txBody>
      </p:sp>
      <p:sp>
        <p:nvSpPr>
          <p:cNvPr id="17" name="文字方塊 16"/>
          <p:cNvSpPr txBox="1"/>
          <p:nvPr/>
        </p:nvSpPr>
        <p:spPr>
          <a:xfrm>
            <a:off x="2423200" y="4544957"/>
            <a:ext cx="2085412" cy="646331"/>
          </a:xfrm>
          <a:prstGeom prst="rect">
            <a:avLst/>
          </a:prstGeom>
          <a:noFill/>
        </p:spPr>
        <p:txBody>
          <a:bodyPr wrap="square" rtlCol="0">
            <a:spAutoFit/>
          </a:bodyPr>
          <a:lstStyle/>
          <a:p>
            <a:r>
              <a:rPr lang="zh-TW" altLang="en-US" dirty="0" smtClean="0">
                <a:latin typeface="標楷體" panose="03000509000000000000" pitchFamily="65" charset="-120"/>
                <a:ea typeface="標楷體" panose="03000509000000000000" pitchFamily="65" charset="-120"/>
              </a:rPr>
              <a:t>題目的意思？</a:t>
            </a:r>
            <a:endParaRPr lang="en-US" altLang="zh-TW" dirty="0" smtClean="0">
              <a:latin typeface="標楷體" panose="03000509000000000000" pitchFamily="65" charset="-120"/>
              <a:ea typeface="標楷體" panose="03000509000000000000" pitchFamily="65" charset="-120"/>
            </a:endParaRPr>
          </a:p>
          <a:p>
            <a:r>
              <a:rPr lang="zh-TW" altLang="en-US" dirty="0">
                <a:latin typeface="標楷體" panose="03000509000000000000" pitchFamily="65" charset="-120"/>
                <a:ea typeface="標楷體" panose="03000509000000000000" pitchFamily="65" charset="-120"/>
              </a:rPr>
              <a:t>難度是什麼意思？</a:t>
            </a:r>
          </a:p>
        </p:txBody>
      </p:sp>
      <p:sp>
        <p:nvSpPr>
          <p:cNvPr id="18" name="文字方塊 17"/>
          <p:cNvSpPr txBox="1"/>
          <p:nvPr/>
        </p:nvSpPr>
        <p:spPr>
          <a:xfrm>
            <a:off x="467544" y="6383853"/>
            <a:ext cx="2963847" cy="369332"/>
          </a:xfrm>
          <a:prstGeom prst="rect">
            <a:avLst/>
          </a:prstGeom>
          <a:noFill/>
        </p:spPr>
        <p:txBody>
          <a:bodyPr wrap="square" rtlCol="0">
            <a:spAutoFit/>
          </a:bodyPr>
          <a:lstStyle/>
          <a:p>
            <a:r>
              <a:rPr lang="zh-TW" altLang="en-US" dirty="0" smtClean="0">
                <a:latin typeface="標楷體" panose="03000509000000000000" pitchFamily="65" charset="-120"/>
                <a:ea typeface="標楷體" panose="03000509000000000000" pitchFamily="65" charset="-120"/>
              </a:rPr>
              <a:t>只靠電腦這個問題是很難的</a:t>
            </a:r>
            <a:endParaRPr lang="zh-TW" altLang="en-US" dirty="0">
              <a:latin typeface="標楷體" panose="03000509000000000000" pitchFamily="65" charset="-120"/>
              <a:ea typeface="標楷體" panose="03000509000000000000" pitchFamily="65" charset="-120"/>
            </a:endParaRPr>
          </a:p>
        </p:txBody>
      </p:sp>
      <p:pic>
        <p:nvPicPr>
          <p:cNvPr id="1030" name="Picture 6" descr="http://imageenvision.com/450/23480-clip-art-graphic-of-a-desktop-computer-cartoon-character-talking-to-a-business-man-by-toons4biz.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6136" y="4579483"/>
            <a:ext cx="1784932" cy="1784932"/>
          </a:xfrm>
          <a:prstGeom prst="rect">
            <a:avLst/>
          </a:prstGeom>
          <a:noFill/>
          <a:extLst>
            <a:ext uri="{909E8E84-426E-40DD-AFC4-6F175D3DCCD1}">
              <a14:hiddenFill xmlns:a14="http://schemas.microsoft.com/office/drawing/2010/main">
                <a:solidFill>
                  <a:srgbClr val="FFFFFF"/>
                </a:solidFill>
              </a14:hiddenFill>
            </a:ext>
          </a:extLst>
        </p:spPr>
      </p:pic>
      <p:sp>
        <p:nvSpPr>
          <p:cNvPr id="23" name="文字方塊 22"/>
          <p:cNvSpPr txBox="1"/>
          <p:nvPr/>
        </p:nvSpPr>
        <p:spPr>
          <a:xfrm>
            <a:off x="4497172" y="6411501"/>
            <a:ext cx="4467317" cy="369332"/>
          </a:xfrm>
          <a:prstGeom prst="rect">
            <a:avLst/>
          </a:prstGeom>
          <a:noFill/>
        </p:spPr>
        <p:txBody>
          <a:bodyPr wrap="square" rtlCol="0">
            <a:spAutoFit/>
          </a:bodyPr>
          <a:lstStyle/>
          <a:p>
            <a:pPr algn="ctr"/>
            <a:r>
              <a:rPr lang="zh-TW" altLang="en-US" dirty="0" smtClean="0">
                <a:latin typeface="標楷體" panose="03000509000000000000" pitchFamily="65" charset="-120"/>
                <a:ea typeface="標楷體" panose="03000509000000000000" pitchFamily="65" charset="-120"/>
              </a:rPr>
              <a:t>當人與電腦合作問題就簡單了</a:t>
            </a:r>
            <a:endParaRPr lang="zh-TW" altLang="en-US" dirty="0">
              <a:latin typeface="標楷體" panose="03000509000000000000" pitchFamily="65" charset="-120"/>
              <a:ea typeface="標楷體" panose="03000509000000000000" pitchFamily="65" charset="-120"/>
            </a:endParaRPr>
          </a:p>
        </p:txBody>
      </p:sp>
      <p:sp>
        <p:nvSpPr>
          <p:cNvPr id="25" name="橢圓形圖說文字 24"/>
          <p:cNvSpPr/>
          <p:nvPr/>
        </p:nvSpPr>
        <p:spPr>
          <a:xfrm>
            <a:off x="7581068" y="4896228"/>
            <a:ext cx="1436134" cy="1197068"/>
          </a:xfrm>
          <a:prstGeom prst="wedgeEllipseCallout">
            <a:avLst>
              <a:gd name="adj1" fmla="val -74849"/>
              <a:gd name="adj2" fmla="val -36107"/>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標楷體" panose="03000509000000000000" pitchFamily="65" charset="-120"/>
              <a:ea typeface="標楷體" panose="03000509000000000000" pitchFamily="65" charset="-120"/>
            </a:endParaRPr>
          </a:p>
        </p:txBody>
      </p:sp>
      <p:sp>
        <p:nvSpPr>
          <p:cNvPr id="26" name="文字方塊 25"/>
          <p:cNvSpPr txBox="1"/>
          <p:nvPr/>
        </p:nvSpPr>
        <p:spPr>
          <a:xfrm>
            <a:off x="7740352" y="5041304"/>
            <a:ext cx="1296859" cy="923330"/>
          </a:xfrm>
          <a:prstGeom prst="rect">
            <a:avLst/>
          </a:prstGeom>
          <a:noFill/>
        </p:spPr>
        <p:txBody>
          <a:bodyPr wrap="square" rtlCol="0">
            <a:spAutoFit/>
          </a:bodyPr>
          <a:lstStyle/>
          <a:p>
            <a:r>
              <a:rPr lang="zh-TW" altLang="en-US" dirty="0" smtClean="0">
                <a:latin typeface="標楷體" panose="03000509000000000000" pitchFamily="65" charset="-120"/>
                <a:ea typeface="標楷體" panose="03000509000000000000" pitchFamily="65" charset="-120"/>
              </a:rPr>
              <a:t>我教你什麼題目比較難</a:t>
            </a:r>
            <a:endParaRPr lang="zh-TW" altLang="en-US" dirty="0">
              <a:latin typeface="標楷體" panose="03000509000000000000" pitchFamily="65" charset="-120"/>
              <a:ea typeface="標楷體" panose="03000509000000000000" pitchFamily="65" charset="-120"/>
            </a:endParaRPr>
          </a:p>
        </p:txBody>
      </p:sp>
      <p:sp>
        <p:nvSpPr>
          <p:cNvPr id="27" name="橢圓形圖說文字 26"/>
          <p:cNvSpPr/>
          <p:nvPr/>
        </p:nvSpPr>
        <p:spPr>
          <a:xfrm>
            <a:off x="3841977" y="5246576"/>
            <a:ext cx="2270494" cy="1197068"/>
          </a:xfrm>
          <a:prstGeom prst="wedgeEllipseCallout">
            <a:avLst>
              <a:gd name="adj1" fmla="val 60522"/>
              <a:gd name="adj2" fmla="val -27377"/>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標楷體" panose="03000509000000000000" pitchFamily="65" charset="-120"/>
              <a:ea typeface="標楷體" panose="03000509000000000000" pitchFamily="65" charset="-120"/>
            </a:endParaRPr>
          </a:p>
        </p:txBody>
      </p:sp>
      <p:sp>
        <p:nvSpPr>
          <p:cNvPr id="28" name="文字方塊 27"/>
          <p:cNvSpPr txBox="1"/>
          <p:nvPr/>
        </p:nvSpPr>
        <p:spPr>
          <a:xfrm>
            <a:off x="3977889" y="5383445"/>
            <a:ext cx="2113304" cy="923330"/>
          </a:xfrm>
          <a:prstGeom prst="rect">
            <a:avLst/>
          </a:prstGeom>
          <a:noFill/>
        </p:spPr>
        <p:txBody>
          <a:bodyPr wrap="square" rtlCol="0">
            <a:spAutoFit/>
          </a:bodyPr>
          <a:lstStyle/>
          <a:p>
            <a:r>
              <a:rPr lang="zh-TW" altLang="en-US" dirty="0" smtClean="0">
                <a:latin typeface="標楷體" panose="03000509000000000000" pitchFamily="65" charset="-120"/>
                <a:ea typeface="標楷體" panose="03000509000000000000" pitchFamily="65" charset="-120"/>
              </a:rPr>
              <a:t>我有大量</a:t>
            </a:r>
            <a:r>
              <a:rPr lang="zh-TW" altLang="en-US" dirty="0">
                <a:latin typeface="標楷體" panose="03000509000000000000" pitchFamily="65" charset="-120"/>
                <a:ea typeface="標楷體" panose="03000509000000000000" pitchFamily="65" charset="-120"/>
              </a:rPr>
              <a:t>關於每個題目</a:t>
            </a:r>
            <a:r>
              <a:rPr lang="zh-TW" altLang="en-US" dirty="0" smtClean="0">
                <a:latin typeface="標楷體" panose="03000509000000000000" pitchFamily="65" charset="-120"/>
                <a:ea typeface="標楷體" panose="03000509000000000000" pitchFamily="65" charset="-120"/>
              </a:rPr>
              <a:t>的資訊和快速判斷的能力</a:t>
            </a:r>
            <a:endParaRPr lang="zh-TW" altLang="en-US" dirty="0">
              <a:latin typeface="標楷體" panose="03000509000000000000" pitchFamily="65" charset="-120"/>
              <a:ea typeface="標楷體" panose="03000509000000000000" pitchFamily="65" charset="-120"/>
            </a:endParaRPr>
          </a:p>
        </p:txBody>
      </p:sp>
      <p:sp>
        <p:nvSpPr>
          <p:cNvPr id="20" name="文字方塊 19"/>
          <p:cNvSpPr txBox="1"/>
          <p:nvPr/>
        </p:nvSpPr>
        <p:spPr>
          <a:xfrm>
            <a:off x="6948264" y="4293096"/>
            <a:ext cx="780793" cy="369332"/>
          </a:xfrm>
          <a:prstGeom prst="rect">
            <a:avLst/>
          </a:prstGeom>
          <a:noFill/>
        </p:spPr>
        <p:txBody>
          <a:bodyPr wrap="square" rtlCol="0">
            <a:spAutoFit/>
          </a:bodyPr>
          <a:lstStyle/>
          <a:p>
            <a:r>
              <a:rPr lang="zh-TW" altLang="en-US" dirty="0" smtClean="0">
                <a:latin typeface="+mj-lt"/>
                <a:ea typeface="標楷體" panose="03000509000000000000" pitchFamily="65" charset="-120"/>
              </a:rPr>
              <a:t>訓練</a:t>
            </a:r>
            <a:endParaRPr lang="zh-TW" altLang="en-US" dirty="0">
              <a:latin typeface="+mj-lt"/>
              <a:ea typeface="標楷體" panose="03000509000000000000" pitchFamily="65" charset="-120"/>
            </a:endParaRPr>
          </a:p>
        </p:txBody>
      </p:sp>
      <p:sp>
        <p:nvSpPr>
          <p:cNvPr id="11" name="弧形箭號 (下彎) 10"/>
          <p:cNvSpPr/>
          <p:nvPr/>
        </p:nvSpPr>
        <p:spPr>
          <a:xfrm flipH="1">
            <a:off x="6442798" y="4404296"/>
            <a:ext cx="576064" cy="226923"/>
          </a:xfrm>
          <a:prstGeom prst="curvedDownArrow">
            <a:avLst/>
          </a:pr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TW" altLang="en-US">
              <a:solidFill>
                <a:schemeClr val="tx1"/>
              </a:solidFill>
            </a:endParaRPr>
          </a:p>
        </p:txBody>
      </p:sp>
    </p:spTree>
    <p:extLst>
      <p:ext uri="{BB962C8B-B14F-4D97-AF65-F5344CB8AC3E}">
        <p14:creationId xmlns:p14="http://schemas.microsoft.com/office/powerpoint/2010/main" val="33869147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群眾的智慧</a:t>
            </a:r>
            <a:endParaRPr 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18</a:t>
            </a:fld>
            <a:endParaRPr lang="zh-TW" altLang="en-US"/>
          </a:p>
        </p:txBody>
      </p:sp>
      <p:sp>
        <p:nvSpPr>
          <p:cNvPr id="17" name="橢圓 16"/>
          <p:cNvSpPr/>
          <p:nvPr/>
        </p:nvSpPr>
        <p:spPr>
          <a:xfrm>
            <a:off x="609308" y="2132855"/>
            <a:ext cx="978745" cy="978745"/>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solidFill>
                  <a:schemeClr val="tx1"/>
                </a:solidFill>
                <a:latin typeface="標楷體" panose="03000509000000000000" pitchFamily="65" charset="-120"/>
                <a:ea typeface="標楷體" panose="03000509000000000000" pitchFamily="65" charset="-120"/>
              </a:rPr>
              <a:t>知識點</a:t>
            </a:r>
            <a:r>
              <a:rPr lang="en-US" altLang="zh-TW" dirty="0" smtClean="0">
                <a:solidFill>
                  <a:schemeClr val="tx1"/>
                </a:solidFill>
                <a:latin typeface="標楷體" panose="03000509000000000000" pitchFamily="65" charset="-120"/>
                <a:ea typeface="標楷體" panose="03000509000000000000" pitchFamily="65" charset="-120"/>
              </a:rPr>
              <a:t>2</a:t>
            </a:r>
            <a:endParaRPr lang="zh-TW" altLang="en-US" dirty="0">
              <a:solidFill>
                <a:schemeClr val="tx1"/>
              </a:solidFill>
              <a:latin typeface="標楷體" panose="03000509000000000000" pitchFamily="65" charset="-120"/>
              <a:ea typeface="標楷體" panose="03000509000000000000" pitchFamily="65" charset="-120"/>
            </a:endParaRPr>
          </a:p>
        </p:txBody>
      </p:sp>
      <p:sp>
        <p:nvSpPr>
          <p:cNvPr id="18" name="橢圓 17"/>
          <p:cNvSpPr/>
          <p:nvPr/>
        </p:nvSpPr>
        <p:spPr>
          <a:xfrm>
            <a:off x="1915796" y="2132855"/>
            <a:ext cx="978745" cy="978745"/>
          </a:xfrm>
          <a:prstGeom prst="ellipse">
            <a:avLst/>
          </a:prstGeom>
          <a:solidFill>
            <a:schemeClr val="accent1">
              <a:lumMod val="60000"/>
              <a:lumOff val="4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solidFill>
                  <a:schemeClr val="tx1"/>
                </a:solidFill>
                <a:latin typeface="標楷體" panose="03000509000000000000" pitchFamily="65" charset="-120"/>
                <a:ea typeface="標楷體" panose="03000509000000000000" pitchFamily="65" charset="-120"/>
              </a:rPr>
              <a:t>知識點</a:t>
            </a:r>
            <a:r>
              <a:rPr lang="en-US" altLang="zh-TW" dirty="0" smtClean="0">
                <a:solidFill>
                  <a:schemeClr val="tx1"/>
                </a:solidFill>
                <a:latin typeface="標楷體" panose="03000509000000000000" pitchFamily="65" charset="-120"/>
                <a:ea typeface="標楷體" panose="03000509000000000000" pitchFamily="65" charset="-120"/>
              </a:rPr>
              <a:t>1</a:t>
            </a:r>
            <a:endParaRPr lang="zh-TW" altLang="en-US" dirty="0">
              <a:solidFill>
                <a:schemeClr val="tx1"/>
              </a:solidFill>
              <a:latin typeface="標楷體" panose="03000509000000000000" pitchFamily="65" charset="-120"/>
              <a:ea typeface="標楷體" panose="03000509000000000000" pitchFamily="65" charset="-120"/>
            </a:endParaRPr>
          </a:p>
        </p:txBody>
      </p:sp>
      <p:cxnSp>
        <p:nvCxnSpPr>
          <p:cNvPr id="20" name="直線單箭頭接點 19"/>
          <p:cNvCxnSpPr>
            <a:stCxn id="17" idx="6"/>
            <a:endCxn id="18" idx="2"/>
          </p:cNvCxnSpPr>
          <p:nvPr/>
        </p:nvCxnSpPr>
        <p:spPr>
          <a:xfrm>
            <a:off x="1588053" y="2622228"/>
            <a:ext cx="327743" cy="0"/>
          </a:xfrm>
          <a:prstGeom prst="straightConnector1">
            <a:avLst/>
          </a:prstGeom>
          <a:ln>
            <a:solidFill>
              <a:srgbClr val="CC762F"/>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4111" name="群組 4110"/>
          <p:cNvGrpSpPr/>
          <p:nvPr/>
        </p:nvGrpSpPr>
        <p:grpSpPr>
          <a:xfrm>
            <a:off x="731727" y="3262212"/>
            <a:ext cx="2084135" cy="1737212"/>
            <a:chOff x="731727" y="3262212"/>
            <a:chExt cx="2084135" cy="1737212"/>
          </a:xfrm>
        </p:grpSpPr>
        <p:pic>
          <p:nvPicPr>
            <p:cNvPr id="4102" name="Picture 6" descr="http://www.clker.com/cliparts/C/b/r/f/k/W/yellow-person-m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727" y="3262212"/>
              <a:ext cx="1203854" cy="1406857"/>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http://www.clker.com/cliparts/j/6/U/a/A/T/green-person-m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6320" y="3317547"/>
              <a:ext cx="1193176" cy="139905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images.clipartpanda.com/person-clip-art-orange-person-clip-art.jp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84365" y="3355375"/>
              <a:ext cx="1228252" cy="1462204"/>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www.clker.com/cliparts/v/5/Q/k/s/E/light-blue-person-md.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36210" y="3396133"/>
              <a:ext cx="1244532" cy="14592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http://www.clker.com/cliparts/f/6/D/T/B/B/yellow-person-md.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63129" y="3438005"/>
              <a:ext cx="1262185" cy="147997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www.clker.com/cliparts/3/K/X/q/R/I/purple-person-md.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18238" y="3496066"/>
              <a:ext cx="1242187" cy="1451653"/>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1577459" y="4193437"/>
              <a:ext cx="779381" cy="369332"/>
            </a:xfrm>
            <a:prstGeom prst="rect">
              <a:avLst/>
            </a:prstGeom>
          </p:spPr>
          <p:txBody>
            <a:bodyPr wrap="none">
              <a:spAutoFit/>
            </a:bodyPr>
            <a:lstStyle/>
            <a:p>
              <a:r>
                <a:rPr lang="zh-TW" altLang="en-US" dirty="0" smtClean="0">
                  <a:solidFill>
                    <a:schemeClr val="bg1"/>
                  </a:solidFill>
                  <a:latin typeface="標楷體" panose="03000509000000000000" pitchFamily="65" charset="-120"/>
                  <a:ea typeface="標楷體" panose="03000509000000000000" pitchFamily="65" charset="-120"/>
                </a:rPr>
                <a:t>學生</a:t>
              </a:r>
              <a:r>
                <a:rPr lang="en-US" altLang="zh-TW" dirty="0" smtClean="0">
                  <a:solidFill>
                    <a:schemeClr val="bg1"/>
                  </a:solidFill>
                  <a:latin typeface="標楷體" panose="03000509000000000000" pitchFamily="65" charset="-120"/>
                  <a:ea typeface="標楷體" panose="03000509000000000000" pitchFamily="65" charset="-120"/>
                </a:rPr>
                <a:t>B</a:t>
              </a:r>
              <a:endParaRPr lang="zh-TW" altLang="en-US" dirty="0">
                <a:solidFill>
                  <a:schemeClr val="bg1"/>
                </a:solidFill>
                <a:latin typeface="標楷體" panose="03000509000000000000" pitchFamily="65" charset="-120"/>
                <a:ea typeface="標楷體" panose="03000509000000000000" pitchFamily="65" charset="-120"/>
              </a:endParaRPr>
            </a:p>
          </p:txBody>
        </p:sp>
        <p:pic>
          <p:nvPicPr>
            <p:cNvPr id="8" name="Picture 6" descr="http://www.clker.com/cliparts/b/a/2/f/1194984542205677546ppl2.svg.med.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87633" y="3559264"/>
              <a:ext cx="1228229" cy="1440160"/>
            </a:xfrm>
            <a:prstGeom prst="rect">
              <a:avLst/>
            </a:prstGeom>
            <a:noFill/>
            <a:extLst>
              <a:ext uri="{909E8E84-426E-40DD-AFC4-6F175D3DCCD1}">
                <a14:hiddenFill xmlns:a14="http://schemas.microsoft.com/office/drawing/2010/main">
                  <a:solidFill>
                    <a:srgbClr val="FFFFFF"/>
                  </a:solidFill>
                </a14:hiddenFill>
              </a:ext>
            </a:extLst>
          </p:spPr>
        </p:pic>
      </p:grpSp>
      <p:pic>
        <p:nvPicPr>
          <p:cNvPr id="137" name="Picture 6" descr="http://www.clker.com/cliparts/C/b/r/f/k/W/yellow-person-md.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644008" y="4581128"/>
            <a:ext cx="749832" cy="876274"/>
          </a:xfrm>
          <a:prstGeom prst="rect">
            <a:avLst/>
          </a:prstGeom>
          <a:noFill/>
          <a:extLst>
            <a:ext uri="{909E8E84-426E-40DD-AFC4-6F175D3DCCD1}">
              <a14:hiddenFill xmlns:a14="http://schemas.microsoft.com/office/drawing/2010/main">
                <a:solidFill>
                  <a:srgbClr val="FFFFFF"/>
                </a:solidFill>
              </a14:hiddenFill>
            </a:ext>
          </a:extLst>
        </p:spPr>
      </p:pic>
      <p:sp>
        <p:nvSpPr>
          <p:cNvPr id="34" name="矩形 33"/>
          <p:cNvSpPr/>
          <p:nvPr/>
        </p:nvSpPr>
        <p:spPr>
          <a:xfrm>
            <a:off x="2431386" y="3712229"/>
            <a:ext cx="646331" cy="369332"/>
          </a:xfrm>
          <a:prstGeom prst="rect">
            <a:avLst/>
          </a:prstGeom>
        </p:spPr>
        <p:txBody>
          <a:bodyPr wrap="none">
            <a:spAutoFit/>
          </a:bodyPr>
          <a:lstStyle/>
          <a:p>
            <a:r>
              <a:rPr lang="zh-TW" altLang="en-US" dirty="0" smtClean="0">
                <a:latin typeface="標楷體" panose="03000509000000000000" pitchFamily="65" charset="-120"/>
                <a:ea typeface="標楷體" panose="03000509000000000000" pitchFamily="65" charset="-120"/>
              </a:rPr>
              <a:t>學生</a:t>
            </a:r>
            <a:endParaRPr lang="zh-TW" altLang="en-US" dirty="0">
              <a:latin typeface="標楷體" panose="03000509000000000000" pitchFamily="65" charset="-120"/>
              <a:ea typeface="標楷體" panose="03000509000000000000" pitchFamily="65" charset="-120"/>
            </a:endParaRPr>
          </a:p>
        </p:txBody>
      </p:sp>
      <p:sp>
        <p:nvSpPr>
          <p:cNvPr id="23" name="文字方塊 22"/>
          <p:cNvSpPr txBox="1"/>
          <p:nvPr/>
        </p:nvSpPr>
        <p:spPr>
          <a:xfrm>
            <a:off x="328574" y="1427752"/>
            <a:ext cx="2312467" cy="646331"/>
          </a:xfrm>
          <a:prstGeom prst="rect">
            <a:avLst/>
          </a:prstGeom>
          <a:noFill/>
        </p:spPr>
        <p:txBody>
          <a:bodyPr wrap="square" rtlCol="0">
            <a:spAutoFit/>
          </a:bodyPr>
          <a:lstStyle/>
          <a:p>
            <a:pPr algn="ctr"/>
            <a:r>
              <a:rPr lang="en-US" altLang="zh-TW" dirty="0" smtClean="0">
                <a:latin typeface="標楷體" panose="03000509000000000000" pitchFamily="65" charset="-120"/>
                <a:ea typeface="標楷體" panose="03000509000000000000" pitchFamily="65" charset="-120"/>
              </a:rPr>
              <a:t>Q: </a:t>
            </a:r>
            <a:r>
              <a:rPr lang="zh-TW" altLang="en-US" dirty="0" smtClean="0">
                <a:latin typeface="標楷體" panose="03000509000000000000" pitchFamily="65" charset="-120"/>
                <a:ea typeface="標楷體" panose="03000509000000000000" pitchFamily="65" charset="-120"/>
              </a:rPr>
              <a:t>請問這兩個知識點的相關性如何？</a:t>
            </a:r>
            <a:endParaRPr lang="en-US" dirty="0">
              <a:latin typeface="標楷體" panose="03000509000000000000" pitchFamily="65" charset="-120"/>
              <a:ea typeface="標楷體" panose="03000509000000000000" pitchFamily="65" charset="-120"/>
            </a:endParaRPr>
          </a:p>
        </p:txBody>
      </p:sp>
      <p:sp>
        <p:nvSpPr>
          <p:cNvPr id="24" name="文字方塊 23"/>
          <p:cNvSpPr txBox="1"/>
          <p:nvPr/>
        </p:nvSpPr>
        <p:spPr>
          <a:xfrm>
            <a:off x="2512521" y="4667226"/>
            <a:ext cx="878197" cy="369332"/>
          </a:xfrm>
          <a:prstGeom prst="rect">
            <a:avLst/>
          </a:prstGeom>
          <a:noFill/>
        </p:spPr>
        <p:txBody>
          <a:bodyPr wrap="square" rtlCol="0">
            <a:spAutoFit/>
          </a:bodyPr>
          <a:lstStyle/>
          <a:p>
            <a:r>
              <a:rPr lang="en-US" dirty="0">
                <a:latin typeface="標楷體" panose="03000509000000000000" pitchFamily="65" charset="-120"/>
                <a:ea typeface="標楷體" panose="03000509000000000000" pitchFamily="65" charset="-120"/>
              </a:rPr>
              <a:t>x</a:t>
            </a:r>
            <a:r>
              <a:rPr lang="en-US" dirty="0" smtClean="0">
                <a:latin typeface="標楷體" panose="03000509000000000000" pitchFamily="65" charset="-120"/>
                <a:ea typeface="標楷體" panose="03000509000000000000" pitchFamily="65" charset="-120"/>
              </a:rPr>
              <a:t>10</a:t>
            </a:r>
            <a:r>
              <a:rPr lang="zh-TW" altLang="en-US" dirty="0" smtClean="0">
                <a:latin typeface="標楷體" panose="03000509000000000000" pitchFamily="65" charset="-120"/>
                <a:ea typeface="標楷體" panose="03000509000000000000" pitchFamily="65" charset="-120"/>
              </a:rPr>
              <a:t>萬</a:t>
            </a:r>
            <a:endParaRPr lang="en-US" dirty="0">
              <a:latin typeface="標楷體" panose="03000509000000000000" pitchFamily="65" charset="-120"/>
              <a:ea typeface="標楷體" panose="03000509000000000000" pitchFamily="65" charset="-120"/>
            </a:endParaRPr>
          </a:p>
        </p:txBody>
      </p:sp>
      <p:grpSp>
        <p:nvGrpSpPr>
          <p:cNvPr id="4130" name="群組 4129"/>
          <p:cNvGrpSpPr/>
          <p:nvPr/>
        </p:nvGrpSpPr>
        <p:grpSpPr>
          <a:xfrm>
            <a:off x="251520" y="4767450"/>
            <a:ext cx="3200400" cy="1602972"/>
            <a:chOff x="251520" y="4767450"/>
            <a:chExt cx="3200400" cy="1602972"/>
          </a:xfrm>
        </p:grpSpPr>
        <p:grpSp>
          <p:nvGrpSpPr>
            <p:cNvPr id="58" name="群組 57"/>
            <p:cNvGrpSpPr/>
            <p:nvPr/>
          </p:nvGrpSpPr>
          <p:grpSpPr>
            <a:xfrm>
              <a:off x="645016" y="5101070"/>
              <a:ext cx="2226919" cy="1178061"/>
              <a:chOff x="609302" y="5685087"/>
              <a:chExt cx="1969542" cy="1041906"/>
            </a:xfrm>
          </p:grpSpPr>
          <p:cxnSp>
            <p:nvCxnSpPr>
              <p:cNvPr id="47" name="直線單箭頭接點 46"/>
              <p:cNvCxnSpPr/>
              <p:nvPr/>
            </p:nvCxnSpPr>
            <p:spPr>
              <a:xfrm>
                <a:off x="609302" y="6568097"/>
                <a:ext cx="196954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直線單箭頭接點 55"/>
              <p:cNvCxnSpPr/>
              <p:nvPr/>
            </p:nvCxnSpPr>
            <p:spPr>
              <a:xfrm flipV="1">
                <a:off x="835670" y="5685087"/>
                <a:ext cx="1" cy="104190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916273" y="5603683"/>
              <a:ext cx="190634" cy="4937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sp>
          <p:nvSpPr>
            <p:cNvPr id="64" name="矩形 63"/>
            <p:cNvSpPr/>
            <p:nvPr/>
          </p:nvSpPr>
          <p:spPr>
            <a:xfrm>
              <a:off x="1120193" y="5461702"/>
              <a:ext cx="181108" cy="6327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sp>
          <p:nvSpPr>
            <p:cNvPr id="65" name="矩形 64"/>
            <p:cNvSpPr/>
            <p:nvPr/>
          </p:nvSpPr>
          <p:spPr>
            <a:xfrm>
              <a:off x="1310826" y="5779517"/>
              <a:ext cx="181108" cy="3149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sp>
          <p:nvSpPr>
            <p:cNvPr id="66" name="矩形 65"/>
            <p:cNvSpPr/>
            <p:nvPr/>
          </p:nvSpPr>
          <p:spPr>
            <a:xfrm>
              <a:off x="1948082" y="5229557"/>
              <a:ext cx="182827" cy="8649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sp>
          <p:nvSpPr>
            <p:cNvPr id="67" name="矩形 66"/>
            <p:cNvSpPr/>
            <p:nvPr/>
          </p:nvSpPr>
          <p:spPr>
            <a:xfrm>
              <a:off x="1515742" y="5510381"/>
              <a:ext cx="186357" cy="5898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sp>
          <p:nvSpPr>
            <p:cNvPr id="68" name="矩形 67"/>
            <p:cNvSpPr/>
            <p:nvPr/>
          </p:nvSpPr>
          <p:spPr>
            <a:xfrm>
              <a:off x="2130909" y="5625681"/>
              <a:ext cx="193599" cy="4684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sp>
          <p:nvSpPr>
            <p:cNvPr id="69" name="矩形 68"/>
            <p:cNvSpPr/>
            <p:nvPr/>
          </p:nvSpPr>
          <p:spPr>
            <a:xfrm>
              <a:off x="2340649" y="5752305"/>
              <a:ext cx="173499" cy="3421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sp>
          <p:nvSpPr>
            <p:cNvPr id="60" name="文字方塊 59"/>
            <p:cNvSpPr txBox="1"/>
            <p:nvPr/>
          </p:nvSpPr>
          <p:spPr>
            <a:xfrm>
              <a:off x="1658120" y="5612613"/>
              <a:ext cx="515352" cy="369332"/>
            </a:xfrm>
            <a:prstGeom prst="rect">
              <a:avLst/>
            </a:prstGeom>
            <a:noFill/>
          </p:spPr>
          <p:txBody>
            <a:bodyPr wrap="square" rtlCol="0">
              <a:spAutoFit/>
            </a:bodyPr>
            <a:lstStyle/>
            <a:p>
              <a:r>
                <a:rPr lang="en-US" dirty="0" smtClean="0">
                  <a:latin typeface="標楷體" panose="03000509000000000000" pitchFamily="65" charset="-120"/>
                  <a:ea typeface="標楷體" panose="03000509000000000000" pitchFamily="65" charset="-120"/>
                </a:rPr>
                <a:t>…</a:t>
              </a:r>
              <a:endParaRPr lang="en-US" dirty="0">
                <a:latin typeface="標楷體" panose="03000509000000000000" pitchFamily="65" charset="-120"/>
                <a:ea typeface="標楷體" panose="03000509000000000000" pitchFamily="65" charset="-120"/>
              </a:endParaRPr>
            </a:p>
          </p:txBody>
        </p:sp>
        <p:sp>
          <p:nvSpPr>
            <p:cNvPr id="61" name="文字方塊 60"/>
            <p:cNvSpPr txBox="1"/>
            <p:nvPr/>
          </p:nvSpPr>
          <p:spPr>
            <a:xfrm>
              <a:off x="2803848" y="6001090"/>
              <a:ext cx="648072" cy="369332"/>
            </a:xfrm>
            <a:prstGeom prst="rect">
              <a:avLst/>
            </a:prstGeom>
            <a:noFill/>
          </p:spPr>
          <p:txBody>
            <a:bodyPr wrap="square" rtlCol="0">
              <a:spAutoFit/>
            </a:bodyPr>
            <a:lstStyle/>
            <a:p>
              <a:r>
                <a:rPr lang="zh-TW" altLang="en-US" dirty="0" smtClean="0">
                  <a:latin typeface="標楷體" panose="03000509000000000000" pitchFamily="65" charset="-120"/>
                  <a:ea typeface="標楷體" panose="03000509000000000000" pitchFamily="65" charset="-120"/>
                </a:rPr>
                <a:t>學</a:t>
              </a:r>
              <a:r>
                <a:rPr lang="zh-TW" altLang="en-US" dirty="0">
                  <a:latin typeface="標楷體" panose="03000509000000000000" pitchFamily="65" charset="-120"/>
                  <a:ea typeface="標楷體" panose="03000509000000000000" pitchFamily="65" charset="-120"/>
                </a:rPr>
                <a:t>生</a:t>
              </a:r>
              <a:endParaRPr lang="en-US" dirty="0">
                <a:latin typeface="標楷體" panose="03000509000000000000" pitchFamily="65" charset="-120"/>
                <a:ea typeface="標楷體" panose="03000509000000000000" pitchFamily="65" charset="-120"/>
              </a:endParaRPr>
            </a:p>
          </p:txBody>
        </p:sp>
        <p:sp>
          <p:nvSpPr>
            <p:cNvPr id="73" name="文字方塊 72"/>
            <p:cNvSpPr txBox="1"/>
            <p:nvPr/>
          </p:nvSpPr>
          <p:spPr>
            <a:xfrm>
              <a:off x="251520" y="4767450"/>
              <a:ext cx="876498" cy="369332"/>
            </a:xfrm>
            <a:prstGeom prst="rect">
              <a:avLst/>
            </a:prstGeom>
            <a:noFill/>
          </p:spPr>
          <p:txBody>
            <a:bodyPr wrap="square" rtlCol="0">
              <a:spAutoFit/>
            </a:bodyPr>
            <a:lstStyle/>
            <a:p>
              <a:r>
                <a:rPr lang="zh-TW" altLang="en-US" dirty="0" smtClean="0">
                  <a:latin typeface="標楷體" panose="03000509000000000000" pitchFamily="65" charset="-120"/>
                  <a:ea typeface="標楷體" panose="03000509000000000000" pitchFamily="65" charset="-120"/>
                </a:rPr>
                <a:t>相關性</a:t>
              </a:r>
              <a:endParaRPr lang="en-US" dirty="0">
                <a:latin typeface="標楷體" panose="03000509000000000000" pitchFamily="65" charset="-120"/>
                <a:ea typeface="標楷體" panose="03000509000000000000" pitchFamily="65" charset="-120"/>
              </a:endParaRPr>
            </a:p>
          </p:txBody>
        </p:sp>
        <p:sp>
          <p:nvSpPr>
            <p:cNvPr id="86" name="矩形 85"/>
            <p:cNvSpPr/>
            <p:nvPr/>
          </p:nvSpPr>
          <p:spPr>
            <a:xfrm>
              <a:off x="2608751" y="5585089"/>
              <a:ext cx="168940" cy="505635"/>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sp>
          <p:nvSpPr>
            <p:cNvPr id="4101" name="文字方塊 4100"/>
            <p:cNvSpPr txBox="1"/>
            <p:nvPr/>
          </p:nvSpPr>
          <p:spPr>
            <a:xfrm>
              <a:off x="2372780" y="5210717"/>
              <a:ext cx="734953" cy="369332"/>
            </a:xfrm>
            <a:prstGeom prst="rect">
              <a:avLst/>
            </a:prstGeom>
            <a:noFill/>
          </p:spPr>
          <p:txBody>
            <a:bodyPr wrap="square" rtlCol="0">
              <a:spAutoFit/>
            </a:bodyPr>
            <a:lstStyle/>
            <a:p>
              <a:r>
                <a:rPr lang="zh-TW" altLang="en-US" dirty="0" smtClean="0">
                  <a:latin typeface="標楷體" panose="03000509000000000000" pitchFamily="65" charset="-120"/>
                  <a:ea typeface="標楷體" panose="03000509000000000000" pitchFamily="65" charset="-120"/>
                </a:rPr>
                <a:t>平</a:t>
              </a:r>
              <a:r>
                <a:rPr lang="zh-TW" altLang="en-US" dirty="0">
                  <a:latin typeface="標楷體" panose="03000509000000000000" pitchFamily="65" charset="-120"/>
                  <a:ea typeface="標楷體" panose="03000509000000000000" pitchFamily="65" charset="-120"/>
                </a:rPr>
                <a:t>均</a:t>
              </a:r>
              <a:endParaRPr lang="en-US" dirty="0">
                <a:latin typeface="標楷體" panose="03000509000000000000" pitchFamily="65" charset="-120"/>
                <a:ea typeface="標楷體" panose="03000509000000000000" pitchFamily="65" charset="-120"/>
              </a:endParaRPr>
            </a:p>
          </p:txBody>
        </p:sp>
      </p:grpSp>
      <p:sp>
        <p:nvSpPr>
          <p:cNvPr id="4099" name="矩形 4098"/>
          <p:cNvSpPr/>
          <p:nvPr/>
        </p:nvSpPr>
        <p:spPr>
          <a:xfrm>
            <a:off x="3677746" y="1340768"/>
            <a:ext cx="5015679" cy="302788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pic>
        <p:nvPicPr>
          <p:cNvPr id="15" name="Picture 2" descr="https://encrypted-tbn3.gstatic.com/images?q=tbn:ANd9GcQoRhA6Gct1YgggzbvtUxNJmIELPxAvcmeerV_GhAtvRGGbFluYJQ"/>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583109" y="1393183"/>
            <a:ext cx="1870845" cy="1726933"/>
          </a:xfrm>
          <a:prstGeom prst="rect">
            <a:avLst/>
          </a:prstGeom>
          <a:noFill/>
          <a:extLst>
            <a:ext uri="{909E8E84-426E-40DD-AFC4-6F175D3DCCD1}">
              <a14:hiddenFill xmlns:a14="http://schemas.microsoft.com/office/drawing/2010/main">
                <a:solidFill>
                  <a:srgbClr val="FFFFFF"/>
                </a:solidFill>
              </a14:hiddenFill>
            </a:ext>
          </a:extLst>
        </p:spPr>
      </p:pic>
      <p:grpSp>
        <p:nvGrpSpPr>
          <p:cNvPr id="4097" name="群組 4096"/>
          <p:cNvGrpSpPr/>
          <p:nvPr/>
        </p:nvGrpSpPr>
        <p:grpSpPr>
          <a:xfrm>
            <a:off x="6093743" y="3096387"/>
            <a:ext cx="998537" cy="980685"/>
            <a:chOff x="5729357" y="3419506"/>
            <a:chExt cx="1560001" cy="1532112"/>
          </a:xfrm>
        </p:grpSpPr>
        <p:pic>
          <p:nvPicPr>
            <p:cNvPr id="29" name="Picture 2" descr="http://www.clker.com/cliparts/j/6/U/a/A/T/green-person-md.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729357" y="3419506"/>
              <a:ext cx="1193176" cy="139905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6" descr="http://www.clker.com/cliparts/f/6/D/T/B/B/yellow-person-md.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881899" y="3469195"/>
              <a:ext cx="1262185" cy="1479975"/>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6" descr="http://www.clker.com/cliparts/b/a/2/f/1194984542205677546ppl2.svg.med.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061129" y="3511458"/>
              <a:ext cx="1228229" cy="14401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126" name="群組 4125"/>
          <p:cNvGrpSpPr/>
          <p:nvPr/>
        </p:nvGrpSpPr>
        <p:grpSpPr>
          <a:xfrm>
            <a:off x="7496896" y="1927261"/>
            <a:ext cx="964394" cy="2048104"/>
            <a:chOff x="7638194" y="1927261"/>
            <a:chExt cx="964394" cy="2048104"/>
          </a:xfrm>
          <a:solidFill>
            <a:schemeClr val="accent1">
              <a:lumMod val="60000"/>
              <a:lumOff val="40000"/>
            </a:schemeClr>
          </a:solidFill>
        </p:grpSpPr>
        <p:sp>
          <p:nvSpPr>
            <p:cNvPr id="37" name="橢圓 36"/>
            <p:cNvSpPr/>
            <p:nvPr/>
          </p:nvSpPr>
          <p:spPr>
            <a:xfrm>
              <a:off x="7638194" y="1927261"/>
              <a:ext cx="964394" cy="920814"/>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solidFill>
                    <a:schemeClr val="tx1"/>
                  </a:solidFill>
                  <a:latin typeface="標楷體" panose="03000509000000000000" pitchFamily="65" charset="-120"/>
                  <a:ea typeface="標楷體" panose="03000509000000000000" pitchFamily="65" charset="-120"/>
                </a:rPr>
                <a:t>知識點</a:t>
              </a:r>
              <a:r>
                <a:rPr lang="en-US" altLang="zh-TW" dirty="0" smtClean="0">
                  <a:solidFill>
                    <a:schemeClr val="tx1"/>
                  </a:solidFill>
                  <a:latin typeface="標楷體" panose="03000509000000000000" pitchFamily="65" charset="-120"/>
                  <a:ea typeface="標楷體" panose="03000509000000000000" pitchFamily="65" charset="-120"/>
                </a:rPr>
                <a:t>2</a:t>
              </a:r>
              <a:endParaRPr lang="zh-TW" altLang="en-US" dirty="0">
                <a:solidFill>
                  <a:schemeClr val="tx1"/>
                </a:solidFill>
                <a:latin typeface="標楷體" panose="03000509000000000000" pitchFamily="65" charset="-120"/>
                <a:ea typeface="標楷體" panose="03000509000000000000" pitchFamily="65" charset="-120"/>
              </a:endParaRPr>
            </a:p>
          </p:txBody>
        </p:sp>
        <p:sp>
          <p:nvSpPr>
            <p:cNvPr id="38" name="橢圓 37"/>
            <p:cNvSpPr/>
            <p:nvPr/>
          </p:nvSpPr>
          <p:spPr>
            <a:xfrm>
              <a:off x="7638194" y="3054551"/>
              <a:ext cx="964394" cy="920814"/>
            </a:xfrm>
            <a:prstGeom prst="ellipse">
              <a:avLst/>
            </a:prstGeom>
            <a:grp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solidFill>
                    <a:schemeClr val="tx1"/>
                  </a:solidFill>
                  <a:latin typeface="標楷體" panose="03000509000000000000" pitchFamily="65" charset="-120"/>
                  <a:ea typeface="標楷體" panose="03000509000000000000" pitchFamily="65" charset="-120"/>
                </a:rPr>
                <a:t>知識點</a:t>
              </a:r>
              <a:r>
                <a:rPr lang="en-US" altLang="zh-TW" dirty="0" smtClean="0">
                  <a:solidFill>
                    <a:schemeClr val="tx1"/>
                  </a:solidFill>
                  <a:latin typeface="標楷體" panose="03000509000000000000" pitchFamily="65" charset="-120"/>
                  <a:ea typeface="標楷體" panose="03000509000000000000" pitchFamily="65" charset="-120"/>
                </a:rPr>
                <a:t>1</a:t>
              </a:r>
              <a:endParaRPr lang="zh-TW" altLang="en-US" dirty="0">
                <a:solidFill>
                  <a:schemeClr val="tx1"/>
                </a:solidFill>
                <a:latin typeface="標楷體" panose="03000509000000000000" pitchFamily="65" charset="-120"/>
                <a:ea typeface="標楷體" panose="03000509000000000000" pitchFamily="65" charset="-120"/>
              </a:endParaRPr>
            </a:p>
          </p:txBody>
        </p:sp>
        <p:cxnSp>
          <p:nvCxnSpPr>
            <p:cNvPr id="39" name="直線單箭頭接點 38"/>
            <p:cNvCxnSpPr>
              <a:stCxn id="37" idx="4"/>
              <a:endCxn id="38" idx="0"/>
            </p:cNvCxnSpPr>
            <p:nvPr/>
          </p:nvCxnSpPr>
          <p:spPr>
            <a:xfrm>
              <a:off x="8120391" y="2848075"/>
              <a:ext cx="0" cy="206476"/>
            </a:xfrm>
            <a:prstGeom prst="straightConnector1">
              <a:avLst/>
            </a:prstGeom>
            <a:grpFill/>
            <a:ln>
              <a:solidFill>
                <a:srgbClr val="CC762F"/>
              </a:solidFill>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43" name="文字方塊 42"/>
          <p:cNvSpPr txBox="1"/>
          <p:nvPr/>
        </p:nvSpPr>
        <p:spPr>
          <a:xfrm>
            <a:off x="6845087" y="3763852"/>
            <a:ext cx="798101" cy="369332"/>
          </a:xfrm>
          <a:prstGeom prst="rect">
            <a:avLst/>
          </a:prstGeom>
          <a:noFill/>
        </p:spPr>
        <p:txBody>
          <a:bodyPr wrap="square" rtlCol="0">
            <a:spAutoFit/>
          </a:bodyPr>
          <a:lstStyle/>
          <a:p>
            <a:r>
              <a:rPr lang="en-US" dirty="0" smtClean="0">
                <a:latin typeface="標楷體" panose="03000509000000000000" pitchFamily="65" charset="-120"/>
                <a:ea typeface="標楷體" panose="03000509000000000000" pitchFamily="65" charset="-120"/>
              </a:rPr>
              <a:t>x1000</a:t>
            </a:r>
            <a:endParaRPr lang="en-US" dirty="0">
              <a:latin typeface="標楷體" panose="03000509000000000000" pitchFamily="65" charset="-120"/>
              <a:ea typeface="標楷體" panose="03000509000000000000" pitchFamily="65" charset="-120"/>
            </a:endParaRPr>
          </a:p>
        </p:txBody>
      </p:sp>
      <p:grpSp>
        <p:nvGrpSpPr>
          <p:cNvPr id="4129" name="群組 4128"/>
          <p:cNvGrpSpPr/>
          <p:nvPr/>
        </p:nvGrpSpPr>
        <p:grpSpPr>
          <a:xfrm>
            <a:off x="3923928" y="1384561"/>
            <a:ext cx="1989717" cy="2894783"/>
            <a:chOff x="3993444" y="1384561"/>
            <a:chExt cx="1989717" cy="2894783"/>
          </a:xfrm>
        </p:grpSpPr>
        <p:sp>
          <p:nvSpPr>
            <p:cNvPr id="83" name="雲朵形圖說文字 82"/>
            <p:cNvSpPr/>
            <p:nvPr/>
          </p:nvSpPr>
          <p:spPr>
            <a:xfrm>
              <a:off x="3993444" y="2537125"/>
              <a:ext cx="1492112" cy="973390"/>
            </a:xfrm>
            <a:prstGeom prst="cloudCallout">
              <a:avLst>
                <a:gd name="adj1" fmla="val 64373"/>
                <a:gd name="adj2" fmla="val -64844"/>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sp>
          <p:nvSpPr>
            <p:cNvPr id="26" name="雲朵形圖說文字 25"/>
            <p:cNvSpPr/>
            <p:nvPr/>
          </p:nvSpPr>
          <p:spPr>
            <a:xfrm>
              <a:off x="5184773" y="3379305"/>
              <a:ext cx="798388" cy="900039"/>
            </a:xfrm>
            <a:prstGeom prst="cloudCallout">
              <a:avLst>
                <a:gd name="adj1" fmla="val 41018"/>
                <a:gd name="adj2" fmla="val -10040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sp>
          <p:nvSpPr>
            <p:cNvPr id="50" name="雲朵形圖說文字 49"/>
            <p:cNvSpPr/>
            <p:nvPr/>
          </p:nvSpPr>
          <p:spPr>
            <a:xfrm>
              <a:off x="4058066" y="1384561"/>
              <a:ext cx="1718008" cy="1152565"/>
            </a:xfrm>
            <a:prstGeom prst="cloudCallout">
              <a:avLst>
                <a:gd name="adj1" fmla="val 63222"/>
                <a:gd name="adj2" fmla="val -1273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pic>
          <p:nvPicPr>
            <p:cNvPr id="51" name="Picture 2" descr="http://www.clker.com/cliparts/j/6/U/a/A/T/green-person-md.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341433" y="1576263"/>
              <a:ext cx="666909" cy="78198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6" descr="http://www.clker.com/cliparts/f/6/D/T/B/B/yellow-person-md.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297891" y="3566285"/>
              <a:ext cx="504931" cy="592056"/>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6" descr="http://www.clker.com/cliparts/b/a/2/f/1194984542205677546ppl2.svg.med.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897258" y="1468257"/>
              <a:ext cx="673058" cy="789194"/>
            </a:xfrm>
            <a:prstGeom prst="rect">
              <a:avLst/>
            </a:prstGeom>
            <a:noFill/>
            <a:extLst>
              <a:ext uri="{909E8E84-426E-40DD-AFC4-6F175D3DCCD1}">
                <a14:hiddenFill xmlns:a14="http://schemas.microsoft.com/office/drawing/2010/main">
                  <a:solidFill>
                    <a:srgbClr val="FFFFFF"/>
                  </a:solidFill>
                </a14:hiddenFill>
              </a:ext>
            </a:extLst>
          </p:spPr>
        </p:pic>
        <p:grpSp>
          <p:nvGrpSpPr>
            <p:cNvPr id="4106" name="群組 4105"/>
            <p:cNvGrpSpPr/>
            <p:nvPr/>
          </p:nvGrpSpPr>
          <p:grpSpPr>
            <a:xfrm>
              <a:off x="4100713" y="2664604"/>
              <a:ext cx="1185622" cy="842561"/>
              <a:chOff x="3754830" y="2874320"/>
              <a:chExt cx="1304609" cy="927119"/>
            </a:xfrm>
          </p:grpSpPr>
          <p:cxnSp>
            <p:nvCxnSpPr>
              <p:cNvPr id="75" name="直線單箭頭接點 74"/>
              <p:cNvCxnSpPr/>
              <p:nvPr/>
            </p:nvCxnSpPr>
            <p:spPr>
              <a:xfrm flipV="1">
                <a:off x="3754830" y="3606911"/>
                <a:ext cx="1304609" cy="1486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6" name="直線單箭頭接點 75"/>
              <p:cNvCxnSpPr/>
              <p:nvPr/>
            </p:nvCxnSpPr>
            <p:spPr>
              <a:xfrm flipV="1">
                <a:off x="4010780" y="2874320"/>
                <a:ext cx="0" cy="92711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4080759" y="2930880"/>
                <a:ext cx="348382" cy="680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sp>
            <p:nvSpPr>
              <p:cNvPr id="79" name="矩形 78"/>
              <p:cNvSpPr/>
              <p:nvPr/>
            </p:nvSpPr>
            <p:spPr>
              <a:xfrm>
                <a:off x="4456417" y="3143633"/>
                <a:ext cx="210428" cy="4684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sp>
            <p:nvSpPr>
              <p:cNvPr id="88" name="矩形 87"/>
              <p:cNvSpPr/>
              <p:nvPr/>
            </p:nvSpPr>
            <p:spPr>
              <a:xfrm>
                <a:off x="4745200" y="3036460"/>
                <a:ext cx="177777" cy="57045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grpSp>
      </p:grpSp>
      <p:sp>
        <p:nvSpPr>
          <p:cNvPr id="4105" name="文字方塊 4104"/>
          <p:cNvSpPr txBox="1"/>
          <p:nvPr/>
        </p:nvSpPr>
        <p:spPr>
          <a:xfrm>
            <a:off x="3707903" y="3933056"/>
            <a:ext cx="1378659" cy="369332"/>
          </a:xfrm>
          <a:prstGeom prst="rect">
            <a:avLst/>
          </a:prstGeom>
          <a:solidFill>
            <a:schemeClr val="accent6">
              <a:lumMod val="40000"/>
              <a:lumOff val="60000"/>
            </a:schemeClr>
          </a:solidFill>
        </p:spPr>
        <p:txBody>
          <a:bodyPr wrap="square" rtlCol="0">
            <a:spAutoFit/>
          </a:bodyPr>
          <a:lstStyle/>
          <a:p>
            <a:pPr algn="ctr"/>
            <a:r>
              <a:rPr lang="zh-TW" altLang="en-US" b="1" dirty="0" smtClean="0">
                <a:solidFill>
                  <a:srgbClr val="002060"/>
                </a:solidFill>
                <a:latin typeface="標楷體" panose="03000509000000000000" pitchFamily="65" charset="-120"/>
                <a:ea typeface="標楷體" panose="03000509000000000000" pitchFamily="65" charset="-120"/>
              </a:rPr>
              <a:t>教師</a:t>
            </a:r>
            <a:r>
              <a:rPr lang="en-US" altLang="zh-TW" b="1" dirty="0" smtClean="0">
                <a:solidFill>
                  <a:srgbClr val="002060"/>
                </a:solidFill>
                <a:latin typeface="標楷體" panose="03000509000000000000" pitchFamily="65" charset="-120"/>
                <a:ea typeface="標楷體" panose="03000509000000000000" pitchFamily="65" charset="-120"/>
              </a:rPr>
              <a:t>(</a:t>
            </a:r>
            <a:r>
              <a:rPr lang="zh-TW" altLang="en-US" b="1" dirty="0" smtClean="0">
                <a:solidFill>
                  <a:srgbClr val="002060"/>
                </a:solidFill>
                <a:latin typeface="標楷體" panose="03000509000000000000" pitchFamily="65" charset="-120"/>
                <a:ea typeface="標楷體" panose="03000509000000000000" pitchFamily="65" charset="-120"/>
              </a:rPr>
              <a:t>專家</a:t>
            </a:r>
            <a:r>
              <a:rPr lang="en-US" altLang="zh-TW" b="1" dirty="0" smtClean="0">
                <a:solidFill>
                  <a:srgbClr val="002060"/>
                </a:solidFill>
                <a:latin typeface="標楷體" panose="03000509000000000000" pitchFamily="65" charset="-120"/>
                <a:ea typeface="標楷體" panose="03000509000000000000" pitchFamily="65" charset="-120"/>
              </a:rPr>
              <a:t>)</a:t>
            </a:r>
            <a:endParaRPr lang="en-US" b="1" dirty="0">
              <a:solidFill>
                <a:srgbClr val="002060"/>
              </a:solidFill>
              <a:latin typeface="標楷體" panose="03000509000000000000" pitchFamily="65" charset="-120"/>
              <a:ea typeface="標楷體" panose="03000509000000000000" pitchFamily="65" charset="-120"/>
            </a:endParaRPr>
          </a:p>
        </p:txBody>
      </p:sp>
      <p:sp>
        <p:nvSpPr>
          <p:cNvPr id="91" name="矩形 90"/>
          <p:cNvSpPr/>
          <p:nvPr/>
        </p:nvSpPr>
        <p:spPr>
          <a:xfrm>
            <a:off x="287061" y="1333950"/>
            <a:ext cx="3220546" cy="533541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sp>
        <p:nvSpPr>
          <p:cNvPr id="92" name="文字方塊 91"/>
          <p:cNvSpPr txBox="1"/>
          <p:nvPr/>
        </p:nvSpPr>
        <p:spPr>
          <a:xfrm>
            <a:off x="467544" y="6237312"/>
            <a:ext cx="1114319" cy="369332"/>
          </a:xfrm>
          <a:prstGeom prst="rect">
            <a:avLst/>
          </a:prstGeom>
          <a:solidFill>
            <a:schemeClr val="accent6">
              <a:lumMod val="40000"/>
              <a:lumOff val="60000"/>
            </a:schemeClr>
          </a:solidFill>
        </p:spPr>
        <p:txBody>
          <a:bodyPr wrap="square" rtlCol="0">
            <a:spAutoFit/>
          </a:bodyPr>
          <a:lstStyle/>
          <a:p>
            <a:r>
              <a:rPr lang="zh-TW" altLang="en-US" b="1" dirty="0" smtClean="0">
                <a:solidFill>
                  <a:srgbClr val="002060"/>
                </a:solidFill>
                <a:latin typeface="標楷體" panose="03000509000000000000" pitchFamily="65" charset="-120"/>
                <a:ea typeface="標楷體" panose="03000509000000000000" pitchFamily="65" charset="-120"/>
              </a:rPr>
              <a:t>真正答案</a:t>
            </a:r>
            <a:endParaRPr lang="en-US" b="1" dirty="0">
              <a:solidFill>
                <a:srgbClr val="002060"/>
              </a:solidFill>
              <a:latin typeface="標楷體" panose="03000509000000000000" pitchFamily="65" charset="-120"/>
              <a:ea typeface="標楷體" panose="03000509000000000000" pitchFamily="65" charset="-120"/>
            </a:endParaRPr>
          </a:p>
        </p:txBody>
      </p:sp>
      <p:sp>
        <p:nvSpPr>
          <p:cNvPr id="126" name="矩形 125"/>
          <p:cNvSpPr/>
          <p:nvPr/>
        </p:nvSpPr>
        <p:spPr>
          <a:xfrm>
            <a:off x="3666828" y="4516793"/>
            <a:ext cx="5026597" cy="217703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grpSp>
        <p:nvGrpSpPr>
          <p:cNvPr id="4127" name="群組 4126"/>
          <p:cNvGrpSpPr/>
          <p:nvPr/>
        </p:nvGrpSpPr>
        <p:grpSpPr>
          <a:xfrm>
            <a:off x="7568046" y="4563626"/>
            <a:ext cx="964394" cy="2048104"/>
            <a:chOff x="7644618" y="4593594"/>
            <a:chExt cx="964394" cy="2048104"/>
          </a:xfrm>
          <a:solidFill>
            <a:schemeClr val="accent1">
              <a:lumMod val="60000"/>
              <a:lumOff val="40000"/>
            </a:schemeClr>
          </a:solidFill>
        </p:grpSpPr>
        <p:sp>
          <p:nvSpPr>
            <p:cNvPr id="133" name="橢圓 132"/>
            <p:cNvSpPr/>
            <p:nvPr/>
          </p:nvSpPr>
          <p:spPr>
            <a:xfrm>
              <a:off x="7644618" y="4593594"/>
              <a:ext cx="964394" cy="920814"/>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solidFill>
                    <a:schemeClr val="tx1"/>
                  </a:solidFill>
                  <a:latin typeface="標楷體" panose="03000509000000000000" pitchFamily="65" charset="-120"/>
                  <a:ea typeface="標楷體" panose="03000509000000000000" pitchFamily="65" charset="-120"/>
                </a:rPr>
                <a:t>知識點</a:t>
              </a:r>
              <a:r>
                <a:rPr lang="en-US" altLang="zh-TW" dirty="0" smtClean="0">
                  <a:solidFill>
                    <a:schemeClr val="tx1"/>
                  </a:solidFill>
                  <a:latin typeface="標楷體" panose="03000509000000000000" pitchFamily="65" charset="-120"/>
                  <a:ea typeface="標楷體" panose="03000509000000000000" pitchFamily="65" charset="-120"/>
                </a:rPr>
                <a:t>2</a:t>
              </a:r>
              <a:endParaRPr lang="zh-TW" altLang="en-US" dirty="0">
                <a:solidFill>
                  <a:schemeClr val="tx1"/>
                </a:solidFill>
                <a:latin typeface="標楷體" panose="03000509000000000000" pitchFamily="65" charset="-120"/>
                <a:ea typeface="標楷體" panose="03000509000000000000" pitchFamily="65" charset="-120"/>
              </a:endParaRPr>
            </a:p>
          </p:txBody>
        </p:sp>
        <p:sp>
          <p:nvSpPr>
            <p:cNvPr id="134" name="橢圓 133"/>
            <p:cNvSpPr/>
            <p:nvPr/>
          </p:nvSpPr>
          <p:spPr>
            <a:xfrm>
              <a:off x="7644618" y="5720884"/>
              <a:ext cx="964394" cy="920814"/>
            </a:xfrm>
            <a:prstGeom prst="ellipse">
              <a:avLst/>
            </a:prstGeom>
            <a:grp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solidFill>
                    <a:schemeClr val="tx1"/>
                  </a:solidFill>
                  <a:latin typeface="標楷體" panose="03000509000000000000" pitchFamily="65" charset="-120"/>
                  <a:ea typeface="標楷體" panose="03000509000000000000" pitchFamily="65" charset="-120"/>
                </a:rPr>
                <a:t>知識點</a:t>
              </a:r>
              <a:r>
                <a:rPr lang="en-US" altLang="zh-TW" dirty="0" smtClean="0">
                  <a:solidFill>
                    <a:schemeClr val="tx1"/>
                  </a:solidFill>
                  <a:latin typeface="標楷體" panose="03000509000000000000" pitchFamily="65" charset="-120"/>
                  <a:ea typeface="標楷體" panose="03000509000000000000" pitchFamily="65" charset="-120"/>
                </a:rPr>
                <a:t>1</a:t>
              </a:r>
              <a:endParaRPr lang="zh-TW" altLang="en-US" dirty="0">
                <a:solidFill>
                  <a:schemeClr val="tx1"/>
                </a:solidFill>
                <a:latin typeface="標楷體" panose="03000509000000000000" pitchFamily="65" charset="-120"/>
                <a:ea typeface="標楷體" panose="03000509000000000000" pitchFamily="65" charset="-120"/>
              </a:endParaRPr>
            </a:p>
          </p:txBody>
        </p:sp>
        <p:cxnSp>
          <p:nvCxnSpPr>
            <p:cNvPr id="135" name="直線單箭頭接點 134"/>
            <p:cNvCxnSpPr>
              <a:stCxn id="133" idx="4"/>
              <a:endCxn id="134" idx="0"/>
            </p:cNvCxnSpPr>
            <p:nvPr/>
          </p:nvCxnSpPr>
          <p:spPr>
            <a:xfrm>
              <a:off x="8126815" y="5514408"/>
              <a:ext cx="0" cy="206476"/>
            </a:xfrm>
            <a:prstGeom prst="straightConnector1">
              <a:avLst/>
            </a:prstGeom>
            <a:grpFill/>
            <a:ln>
              <a:solidFill>
                <a:srgbClr val="CC762F"/>
              </a:solidFill>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145" name="矩形 144"/>
          <p:cNvSpPr/>
          <p:nvPr/>
        </p:nvSpPr>
        <p:spPr>
          <a:xfrm>
            <a:off x="6905173" y="5762202"/>
            <a:ext cx="195494" cy="62730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grpSp>
        <p:nvGrpSpPr>
          <p:cNvPr id="4136" name="群組 4135"/>
          <p:cNvGrpSpPr/>
          <p:nvPr/>
        </p:nvGrpSpPr>
        <p:grpSpPr>
          <a:xfrm>
            <a:off x="5010439" y="5457402"/>
            <a:ext cx="209633" cy="926102"/>
            <a:chOff x="4860032" y="5457402"/>
            <a:chExt cx="209633" cy="926102"/>
          </a:xfrm>
        </p:grpSpPr>
        <p:sp>
          <p:nvSpPr>
            <p:cNvPr id="142" name="矩形 141"/>
            <p:cNvSpPr/>
            <p:nvPr/>
          </p:nvSpPr>
          <p:spPr>
            <a:xfrm>
              <a:off x="4860032" y="5840543"/>
              <a:ext cx="209633" cy="5429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cxnSp>
          <p:nvCxnSpPr>
            <p:cNvPr id="4117" name="直線單箭頭接點 4116"/>
            <p:cNvCxnSpPr>
              <a:stCxn id="137" idx="2"/>
              <a:endCxn id="142" idx="0"/>
            </p:cNvCxnSpPr>
            <p:nvPr/>
          </p:nvCxnSpPr>
          <p:spPr>
            <a:xfrm>
              <a:off x="4868517" y="5457402"/>
              <a:ext cx="96332" cy="38314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137" name="群組 4136"/>
          <p:cNvGrpSpPr/>
          <p:nvPr/>
        </p:nvGrpSpPr>
        <p:grpSpPr>
          <a:xfrm>
            <a:off x="5361358" y="4581128"/>
            <a:ext cx="759602" cy="1802391"/>
            <a:chOff x="5273041" y="4581128"/>
            <a:chExt cx="759602" cy="1802391"/>
          </a:xfrm>
        </p:grpSpPr>
        <p:pic>
          <p:nvPicPr>
            <p:cNvPr id="30" name="Picture 4" descr="http://images.clipartpanda.com/person-clip-art-orange-person-clip-art.jpg"/>
            <p:cNvPicPr>
              <a:picLocks noChangeAspect="1" noChangeArrowheads="1"/>
            </p:cNvPicPr>
            <p:nvPr/>
          </p:nvPicPr>
          <p:blipFill>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05891" y="4581128"/>
              <a:ext cx="726752" cy="865180"/>
            </a:xfrm>
            <a:prstGeom prst="rect">
              <a:avLst/>
            </a:prstGeom>
            <a:noFill/>
            <a:extLst>
              <a:ext uri="{909E8E84-426E-40DD-AFC4-6F175D3DCCD1}">
                <a14:hiddenFill xmlns:a14="http://schemas.microsoft.com/office/drawing/2010/main">
                  <a:solidFill>
                    <a:srgbClr val="FFFFFF"/>
                  </a:solidFill>
                </a14:hiddenFill>
              </a:ext>
            </a:extLst>
          </p:spPr>
        </p:pic>
        <p:sp>
          <p:nvSpPr>
            <p:cNvPr id="148" name="矩形 147"/>
            <p:cNvSpPr/>
            <p:nvPr/>
          </p:nvSpPr>
          <p:spPr>
            <a:xfrm>
              <a:off x="5273041" y="6254385"/>
              <a:ext cx="207800" cy="1291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cxnSp>
          <p:nvCxnSpPr>
            <p:cNvPr id="153" name="直線單箭頭接點 152"/>
            <p:cNvCxnSpPr>
              <a:stCxn id="30" idx="2"/>
              <a:endCxn id="148" idx="0"/>
            </p:cNvCxnSpPr>
            <p:nvPr/>
          </p:nvCxnSpPr>
          <p:spPr>
            <a:xfrm flipH="1">
              <a:off x="5376941" y="5446308"/>
              <a:ext cx="292326" cy="80807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138" name="群組 4137"/>
          <p:cNvGrpSpPr/>
          <p:nvPr/>
        </p:nvGrpSpPr>
        <p:grpSpPr>
          <a:xfrm>
            <a:off x="5790250" y="4589164"/>
            <a:ext cx="1060422" cy="1785866"/>
            <a:chOff x="5701933" y="4589164"/>
            <a:chExt cx="1060422" cy="1785866"/>
          </a:xfrm>
        </p:grpSpPr>
        <p:pic>
          <p:nvPicPr>
            <p:cNvPr id="31" name="Picture 8" descr="http://www.clker.com/cliparts/v/5/Q/k/s/E/light-blue-person-md.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025971" y="4589164"/>
              <a:ext cx="736384" cy="863447"/>
            </a:xfrm>
            <a:prstGeom prst="rect">
              <a:avLst/>
            </a:prstGeom>
            <a:noFill/>
            <a:extLst>
              <a:ext uri="{909E8E84-426E-40DD-AFC4-6F175D3DCCD1}">
                <a14:hiddenFill xmlns:a14="http://schemas.microsoft.com/office/drawing/2010/main">
                  <a:solidFill>
                    <a:srgbClr val="FFFFFF"/>
                  </a:solidFill>
                </a14:hiddenFill>
              </a:ext>
            </a:extLst>
          </p:spPr>
        </p:pic>
        <p:sp>
          <p:nvSpPr>
            <p:cNvPr id="144" name="矩形 143"/>
            <p:cNvSpPr/>
            <p:nvPr/>
          </p:nvSpPr>
          <p:spPr>
            <a:xfrm>
              <a:off x="5701933" y="5859902"/>
              <a:ext cx="231399" cy="515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cxnSp>
          <p:nvCxnSpPr>
            <p:cNvPr id="156" name="直線單箭頭接點 155"/>
            <p:cNvCxnSpPr>
              <a:stCxn id="31" idx="2"/>
              <a:endCxn id="144" idx="0"/>
            </p:cNvCxnSpPr>
            <p:nvPr/>
          </p:nvCxnSpPr>
          <p:spPr>
            <a:xfrm flipH="1">
              <a:off x="5817633" y="5452611"/>
              <a:ext cx="576530" cy="40729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139" name="群組 4138"/>
          <p:cNvGrpSpPr/>
          <p:nvPr/>
        </p:nvGrpSpPr>
        <p:grpSpPr>
          <a:xfrm>
            <a:off x="6317257" y="4612783"/>
            <a:ext cx="1252108" cy="1776721"/>
            <a:chOff x="6228940" y="4612783"/>
            <a:chExt cx="1252108" cy="1776721"/>
          </a:xfrm>
        </p:grpSpPr>
        <p:pic>
          <p:nvPicPr>
            <p:cNvPr id="33" name="Picture 2" descr="http://www.clker.com/cliparts/3/K/X/q/R/I/purple-person-md.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6746051" y="4612783"/>
              <a:ext cx="734997" cy="858937"/>
            </a:xfrm>
            <a:prstGeom prst="rect">
              <a:avLst/>
            </a:prstGeom>
            <a:noFill/>
            <a:extLst>
              <a:ext uri="{909E8E84-426E-40DD-AFC4-6F175D3DCCD1}">
                <a14:hiddenFill xmlns:a14="http://schemas.microsoft.com/office/drawing/2010/main">
                  <a:solidFill>
                    <a:srgbClr val="FFFFFF"/>
                  </a:solidFill>
                </a14:hiddenFill>
              </a:ext>
            </a:extLst>
          </p:spPr>
        </p:pic>
        <p:sp>
          <p:nvSpPr>
            <p:cNvPr id="143" name="矩形 142"/>
            <p:cNvSpPr/>
            <p:nvPr/>
          </p:nvSpPr>
          <p:spPr>
            <a:xfrm>
              <a:off x="6228940" y="5641733"/>
              <a:ext cx="214763" cy="7477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cxnSp>
          <p:nvCxnSpPr>
            <p:cNvPr id="159" name="直線單箭頭接點 158"/>
            <p:cNvCxnSpPr>
              <a:stCxn id="33" idx="2"/>
              <a:endCxn id="143" idx="3"/>
            </p:cNvCxnSpPr>
            <p:nvPr/>
          </p:nvCxnSpPr>
          <p:spPr>
            <a:xfrm flipH="1">
              <a:off x="6443703" y="5471720"/>
              <a:ext cx="669847" cy="54389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4124" name="乘號 4123"/>
          <p:cNvSpPr/>
          <p:nvPr/>
        </p:nvSpPr>
        <p:spPr>
          <a:xfrm>
            <a:off x="5241010" y="5568879"/>
            <a:ext cx="407997" cy="409266"/>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sp>
        <p:nvSpPr>
          <p:cNvPr id="4125" name="文字方塊 4124"/>
          <p:cNvSpPr txBox="1"/>
          <p:nvPr/>
        </p:nvSpPr>
        <p:spPr>
          <a:xfrm>
            <a:off x="5436096" y="5003975"/>
            <a:ext cx="628768" cy="261610"/>
          </a:xfrm>
          <a:prstGeom prst="rect">
            <a:avLst/>
          </a:prstGeom>
          <a:noFill/>
        </p:spPr>
        <p:txBody>
          <a:bodyPr wrap="square" rtlCol="0">
            <a:spAutoFit/>
          </a:bodyPr>
          <a:lstStyle/>
          <a:p>
            <a:r>
              <a:rPr lang="zh-TW" altLang="en-US" sz="1100" dirty="0" smtClean="0">
                <a:latin typeface="標楷體" panose="03000509000000000000" pitchFamily="65" charset="-120"/>
                <a:ea typeface="標楷體" panose="03000509000000000000" pitchFamily="65" charset="-120"/>
              </a:rPr>
              <a:t>搗亂者</a:t>
            </a:r>
            <a:endParaRPr lang="en-US" sz="1100" dirty="0">
              <a:latin typeface="標楷體" panose="03000509000000000000" pitchFamily="65" charset="-120"/>
              <a:ea typeface="標楷體" panose="03000509000000000000" pitchFamily="65" charset="-120"/>
            </a:endParaRPr>
          </a:p>
        </p:txBody>
      </p:sp>
      <p:grpSp>
        <p:nvGrpSpPr>
          <p:cNvPr id="4134" name="群組 4133"/>
          <p:cNvGrpSpPr/>
          <p:nvPr/>
        </p:nvGrpSpPr>
        <p:grpSpPr>
          <a:xfrm>
            <a:off x="4073766" y="5578159"/>
            <a:ext cx="3738594" cy="1128308"/>
            <a:chOff x="3985449" y="5578159"/>
            <a:chExt cx="3738594" cy="1128308"/>
          </a:xfrm>
        </p:grpSpPr>
        <p:cxnSp>
          <p:nvCxnSpPr>
            <p:cNvPr id="140" name="直線單箭頭接點 139"/>
            <p:cNvCxnSpPr/>
            <p:nvPr/>
          </p:nvCxnSpPr>
          <p:spPr>
            <a:xfrm>
              <a:off x="4739500" y="6393023"/>
              <a:ext cx="249679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1" name="直線單箭頭接點 140"/>
            <p:cNvCxnSpPr/>
            <p:nvPr/>
          </p:nvCxnSpPr>
          <p:spPr>
            <a:xfrm flipV="1">
              <a:off x="4852331" y="5587678"/>
              <a:ext cx="0" cy="101951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1" name="文字方塊 170"/>
            <p:cNvSpPr txBox="1"/>
            <p:nvPr/>
          </p:nvSpPr>
          <p:spPr>
            <a:xfrm>
              <a:off x="3985449" y="5578159"/>
              <a:ext cx="876498" cy="369332"/>
            </a:xfrm>
            <a:prstGeom prst="rect">
              <a:avLst/>
            </a:prstGeom>
            <a:noFill/>
          </p:spPr>
          <p:txBody>
            <a:bodyPr wrap="square" rtlCol="0">
              <a:spAutoFit/>
            </a:bodyPr>
            <a:lstStyle/>
            <a:p>
              <a:r>
                <a:rPr lang="zh-TW" altLang="en-US" dirty="0" smtClean="0">
                  <a:latin typeface="標楷體" panose="03000509000000000000" pitchFamily="65" charset="-120"/>
                  <a:ea typeface="標楷體" panose="03000509000000000000" pitchFamily="65" charset="-120"/>
                </a:rPr>
                <a:t>相關性</a:t>
              </a:r>
              <a:endParaRPr lang="en-US" dirty="0">
                <a:latin typeface="標楷體" panose="03000509000000000000" pitchFamily="65" charset="-120"/>
                <a:ea typeface="標楷體" panose="03000509000000000000" pitchFamily="65" charset="-120"/>
              </a:endParaRPr>
            </a:p>
          </p:txBody>
        </p:sp>
        <p:sp>
          <p:nvSpPr>
            <p:cNvPr id="172" name="文字方塊 171"/>
            <p:cNvSpPr txBox="1"/>
            <p:nvPr/>
          </p:nvSpPr>
          <p:spPr>
            <a:xfrm>
              <a:off x="7075971" y="6337135"/>
              <a:ext cx="648072" cy="369332"/>
            </a:xfrm>
            <a:prstGeom prst="rect">
              <a:avLst/>
            </a:prstGeom>
            <a:noFill/>
          </p:spPr>
          <p:txBody>
            <a:bodyPr wrap="square" rtlCol="0">
              <a:spAutoFit/>
            </a:bodyPr>
            <a:lstStyle/>
            <a:p>
              <a:r>
                <a:rPr lang="zh-TW" altLang="en-US" dirty="0">
                  <a:latin typeface="標楷體" panose="03000509000000000000" pitchFamily="65" charset="-120"/>
                  <a:ea typeface="標楷體" panose="03000509000000000000" pitchFamily="65" charset="-120"/>
                </a:rPr>
                <a:t>工</a:t>
              </a:r>
              <a:r>
                <a:rPr lang="zh-TW" altLang="en-US" dirty="0" smtClean="0">
                  <a:latin typeface="標楷體" panose="03000509000000000000" pitchFamily="65" charset="-120"/>
                  <a:ea typeface="標楷體" panose="03000509000000000000" pitchFamily="65" charset="-120"/>
                </a:rPr>
                <a:t>人</a:t>
              </a:r>
              <a:endParaRPr lang="en-US" dirty="0">
                <a:latin typeface="標楷體" panose="03000509000000000000" pitchFamily="65" charset="-120"/>
                <a:ea typeface="標楷體" panose="03000509000000000000" pitchFamily="65" charset="-120"/>
              </a:endParaRPr>
            </a:p>
          </p:txBody>
        </p:sp>
      </p:grpSp>
      <p:grpSp>
        <p:nvGrpSpPr>
          <p:cNvPr id="4135" name="群組 4134"/>
          <p:cNvGrpSpPr/>
          <p:nvPr/>
        </p:nvGrpSpPr>
        <p:grpSpPr>
          <a:xfrm>
            <a:off x="3909235" y="4619761"/>
            <a:ext cx="590757" cy="852587"/>
            <a:chOff x="3842288" y="4619761"/>
            <a:chExt cx="590757" cy="852587"/>
          </a:xfrm>
        </p:grpSpPr>
        <p:sp>
          <p:nvSpPr>
            <p:cNvPr id="177" name="雲朵形圖說文字 176"/>
            <p:cNvSpPr/>
            <p:nvPr/>
          </p:nvSpPr>
          <p:spPr>
            <a:xfrm>
              <a:off x="3842288" y="4619761"/>
              <a:ext cx="582372" cy="414665"/>
            </a:xfrm>
            <a:prstGeom prst="cloudCallout">
              <a:avLst>
                <a:gd name="adj1" fmla="val 70467"/>
                <a:gd name="adj2" fmla="val 4163"/>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sp>
          <p:nvSpPr>
            <p:cNvPr id="178" name="雲朵形圖說文字 177"/>
            <p:cNvSpPr/>
            <p:nvPr/>
          </p:nvSpPr>
          <p:spPr>
            <a:xfrm>
              <a:off x="3850673" y="5057683"/>
              <a:ext cx="582372" cy="414665"/>
            </a:xfrm>
            <a:prstGeom prst="cloudCallout">
              <a:avLst>
                <a:gd name="adj1" fmla="val 67196"/>
                <a:gd name="adj2" fmla="val -5785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grpSp>
      <p:sp>
        <p:nvSpPr>
          <p:cNvPr id="136" name="文字方塊 135"/>
          <p:cNvSpPr txBox="1"/>
          <p:nvPr/>
        </p:nvSpPr>
        <p:spPr>
          <a:xfrm>
            <a:off x="3691806" y="6237312"/>
            <a:ext cx="1168226" cy="369332"/>
          </a:xfrm>
          <a:prstGeom prst="rect">
            <a:avLst/>
          </a:prstGeom>
          <a:solidFill>
            <a:schemeClr val="accent6">
              <a:lumMod val="40000"/>
              <a:lumOff val="60000"/>
            </a:schemeClr>
          </a:solidFill>
        </p:spPr>
        <p:txBody>
          <a:bodyPr wrap="square" rtlCol="0">
            <a:spAutoFit/>
          </a:bodyPr>
          <a:lstStyle/>
          <a:p>
            <a:pPr algn="ctr"/>
            <a:r>
              <a:rPr lang="zh-TW" altLang="en-US" b="1" dirty="0" smtClean="0">
                <a:solidFill>
                  <a:srgbClr val="002060"/>
                </a:solidFill>
                <a:latin typeface="標楷體" panose="03000509000000000000" pitchFamily="65" charset="-120"/>
                <a:ea typeface="標楷體" panose="03000509000000000000" pitchFamily="65" charset="-120"/>
              </a:rPr>
              <a:t>群眾外包</a:t>
            </a:r>
            <a:endParaRPr lang="en-US" b="1" dirty="0">
              <a:solidFill>
                <a:srgbClr val="002060"/>
              </a:solidFill>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3086688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130"/>
                                        </p:tgtEl>
                                        <p:attrNameLst>
                                          <p:attrName>style.visibility</p:attrName>
                                        </p:attrNameLst>
                                      </p:cBhvr>
                                      <p:to>
                                        <p:strVal val="visible"/>
                                      </p:to>
                                    </p:set>
                                    <p:animEffect transition="in" filter="wipe(down)">
                                      <p:cBhvr>
                                        <p:cTn id="7" dur="500"/>
                                        <p:tgtEl>
                                          <p:spTgt spid="413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097"/>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4126"/>
                                        </p:tgtEl>
                                        <p:attrNameLst>
                                          <p:attrName>style.visibility</p:attrName>
                                        </p:attrNameLst>
                                      </p:cBhvr>
                                      <p:to>
                                        <p:strVal val="visible"/>
                                      </p:to>
                                    </p:set>
                                  </p:childTnLst>
                                </p:cTn>
                              </p:par>
                              <p:par>
                                <p:cTn id="20" presetID="1" presetClass="exit" presetSubtype="0" fill="hold" nodeType="withEffect">
                                  <p:stCondLst>
                                    <p:cond delay="0"/>
                                  </p:stCondLst>
                                  <p:childTnLst>
                                    <p:set>
                                      <p:cBhvr>
                                        <p:cTn id="21" dur="1" fill="hold">
                                          <p:stCondLst>
                                            <p:cond delay="0"/>
                                          </p:stCondLst>
                                        </p:cTn>
                                        <p:tgtEl>
                                          <p:spTgt spid="4097"/>
                                        </p:tgtEl>
                                        <p:attrNameLst>
                                          <p:attrName>style.visibility</p:attrName>
                                        </p:attrNameLst>
                                      </p:cBhvr>
                                      <p:to>
                                        <p:strVal val="hidden"/>
                                      </p:to>
                                    </p:set>
                                  </p:childTnLst>
                                </p:cTn>
                              </p:par>
                              <p:par>
                                <p:cTn id="22" presetID="1" presetClass="exit" presetSubtype="0" fill="hold" grpId="1" nodeType="withEffect">
                                  <p:stCondLst>
                                    <p:cond delay="0"/>
                                  </p:stCondLst>
                                  <p:childTnLst>
                                    <p:set>
                                      <p:cBhvr>
                                        <p:cTn id="23" dur="1" fill="hold">
                                          <p:stCondLst>
                                            <p:cond delay="0"/>
                                          </p:stCondLst>
                                        </p:cTn>
                                        <p:tgtEl>
                                          <p:spTgt spid="43"/>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nodeType="clickEffect">
                                  <p:stCondLst>
                                    <p:cond delay="0"/>
                                  </p:stCondLst>
                                  <p:childTnLst>
                                    <p:set>
                                      <p:cBhvr>
                                        <p:cTn id="27" dur="1" fill="hold">
                                          <p:stCondLst>
                                            <p:cond delay="0"/>
                                          </p:stCondLst>
                                        </p:cTn>
                                        <p:tgtEl>
                                          <p:spTgt spid="4129"/>
                                        </p:tgtEl>
                                        <p:attrNameLst>
                                          <p:attrName>style.visibility</p:attrName>
                                        </p:attrNameLst>
                                      </p:cBhvr>
                                      <p:to>
                                        <p:strVal val="visible"/>
                                      </p:to>
                                    </p:set>
                                    <p:animEffect transition="in" filter="wipe(right)">
                                      <p:cBhvr>
                                        <p:cTn id="28" dur="500"/>
                                        <p:tgtEl>
                                          <p:spTgt spid="4129"/>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12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13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3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nodeType="clickEffect">
                                  <p:stCondLst>
                                    <p:cond delay="0"/>
                                  </p:stCondLst>
                                  <p:childTnLst>
                                    <p:set>
                                      <p:cBhvr>
                                        <p:cTn id="44" dur="1" fill="hold">
                                          <p:stCondLst>
                                            <p:cond delay="0"/>
                                          </p:stCondLst>
                                        </p:cTn>
                                        <p:tgtEl>
                                          <p:spTgt spid="4135"/>
                                        </p:tgtEl>
                                        <p:attrNameLst>
                                          <p:attrName>style.visibility</p:attrName>
                                        </p:attrNameLst>
                                      </p:cBhvr>
                                      <p:to>
                                        <p:strVal val="visible"/>
                                      </p:to>
                                    </p:set>
                                    <p:animEffect transition="in" filter="wipe(right)">
                                      <p:cBhvr>
                                        <p:cTn id="45" dur="500"/>
                                        <p:tgtEl>
                                          <p:spTgt spid="4135"/>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4136"/>
                                        </p:tgtEl>
                                        <p:attrNameLst>
                                          <p:attrName>style.visibility</p:attrName>
                                        </p:attrNameLst>
                                      </p:cBhvr>
                                      <p:to>
                                        <p:strVal val="visible"/>
                                      </p:to>
                                    </p:set>
                                    <p:animEffect transition="in" filter="wipe(up)">
                                      <p:cBhvr>
                                        <p:cTn id="50" dur="500"/>
                                        <p:tgtEl>
                                          <p:spTgt spid="413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4137"/>
                                        </p:tgtEl>
                                        <p:attrNameLst>
                                          <p:attrName>style.visibility</p:attrName>
                                        </p:attrNameLst>
                                      </p:cBhvr>
                                      <p:to>
                                        <p:strVal val="visible"/>
                                      </p:to>
                                    </p:set>
                                    <p:animEffect transition="in" filter="wipe(up)">
                                      <p:cBhvr>
                                        <p:cTn id="55" dur="500"/>
                                        <p:tgtEl>
                                          <p:spTgt spid="4137"/>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4138"/>
                                        </p:tgtEl>
                                        <p:attrNameLst>
                                          <p:attrName>style.visibility</p:attrName>
                                        </p:attrNameLst>
                                      </p:cBhvr>
                                      <p:to>
                                        <p:strVal val="visible"/>
                                      </p:to>
                                    </p:set>
                                    <p:animEffect transition="in" filter="wipe(up)">
                                      <p:cBhvr>
                                        <p:cTn id="60" dur="500"/>
                                        <p:tgtEl>
                                          <p:spTgt spid="4138"/>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4139"/>
                                        </p:tgtEl>
                                        <p:attrNameLst>
                                          <p:attrName>style.visibility</p:attrName>
                                        </p:attrNameLst>
                                      </p:cBhvr>
                                      <p:to>
                                        <p:strVal val="visible"/>
                                      </p:to>
                                    </p:set>
                                    <p:animEffect transition="in" filter="wipe(up)">
                                      <p:cBhvr>
                                        <p:cTn id="65" dur="500"/>
                                        <p:tgtEl>
                                          <p:spTgt spid="4139"/>
                                        </p:tgtEl>
                                      </p:cBhvr>
                                    </p:animEffec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4124"/>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4125"/>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145"/>
                                        </p:tgtEl>
                                        <p:attrNameLst>
                                          <p:attrName>style.visibility</p:attrName>
                                        </p:attrNameLst>
                                      </p:cBhvr>
                                      <p:to>
                                        <p:strVal val="visible"/>
                                      </p:to>
                                    </p:set>
                                    <p:animEffect transition="in" filter="wipe(down)">
                                      <p:cBhvr>
                                        <p:cTn id="76"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3" grpId="1"/>
      <p:bldP spid="145" grpId="0" animBg="1"/>
      <p:bldP spid="4124" grpId="0" animBg="1"/>
      <p:bldP spid="41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練習題關係舉例</a:t>
            </a:r>
            <a:endParaRPr lang="zh-TW" altLang="en-US" dirty="0"/>
          </a:p>
        </p:txBody>
      </p:sp>
      <p:sp>
        <p:nvSpPr>
          <p:cNvPr id="6" name="投影片編號版面配置區 5"/>
          <p:cNvSpPr>
            <a:spLocks noGrp="1"/>
          </p:cNvSpPr>
          <p:nvPr>
            <p:ph type="sldNum" sz="quarter" idx="12"/>
          </p:nvPr>
        </p:nvSpPr>
        <p:spPr/>
        <p:txBody>
          <a:bodyPr/>
          <a:lstStyle/>
          <a:p>
            <a:fld id="{ED97C7B1-679B-41CD-964D-385158F54399}" type="slidenum">
              <a:rPr lang="zh-TW" altLang="en-US" smtClean="0"/>
              <a:t>19</a:t>
            </a:fld>
            <a:endParaRPr lang="zh-TW" altLang="en-US"/>
          </a:p>
        </p:txBody>
      </p:sp>
      <p:sp>
        <p:nvSpPr>
          <p:cNvPr id="3" name="內容版面配置區 2"/>
          <p:cNvSpPr>
            <a:spLocks noGrp="1"/>
          </p:cNvSpPr>
          <p:nvPr>
            <p:ph sz="quarter" idx="1"/>
          </p:nvPr>
        </p:nvSpPr>
        <p:spPr>
          <a:xfrm>
            <a:off x="5580112" y="2178030"/>
            <a:ext cx="2647205" cy="3722811"/>
          </a:xfrm>
        </p:spPr>
        <p:txBody>
          <a:bodyPr>
            <a:normAutofit fontScale="92500" lnSpcReduction="10000"/>
          </a:bodyPr>
          <a:lstStyle/>
          <a:p>
            <a:r>
              <a:rPr lang="zh-TW" altLang="en-US" dirty="0" smtClean="0"/>
              <a:t>相關性</a:t>
            </a:r>
            <a:r>
              <a:rPr lang="en-US" altLang="zh-TW" dirty="0" smtClean="0"/>
              <a:t>: 8.71</a:t>
            </a:r>
          </a:p>
          <a:p>
            <a:pPr lvl="1"/>
            <a:r>
              <a:rPr lang="en-US" dirty="0"/>
              <a:t>8 9 9 8 9 9 </a:t>
            </a:r>
            <a:r>
              <a:rPr lang="en-US" dirty="0" smtClean="0"/>
              <a:t>9</a:t>
            </a:r>
          </a:p>
          <a:p>
            <a:pPr lvl="1"/>
            <a:endParaRPr lang="en-US" dirty="0" smtClean="0"/>
          </a:p>
          <a:p>
            <a:r>
              <a:rPr lang="zh-TW" altLang="en-US" dirty="0" smtClean="0"/>
              <a:t>難度</a:t>
            </a:r>
            <a:r>
              <a:rPr lang="en-US" altLang="zh-TW" dirty="0" smtClean="0"/>
              <a:t>:</a:t>
            </a:r>
            <a:r>
              <a:rPr lang="zh-TW" altLang="en-US" dirty="0" smtClean="0"/>
              <a:t> </a:t>
            </a:r>
            <a:r>
              <a:rPr lang="en-US" altLang="zh-TW" dirty="0" smtClean="0"/>
              <a:t>3.14</a:t>
            </a:r>
            <a:endParaRPr lang="en-US" altLang="zh-TW" dirty="0"/>
          </a:p>
          <a:p>
            <a:pPr lvl="1"/>
            <a:r>
              <a:rPr lang="en-US" dirty="0"/>
              <a:t>1 1 5 4 5 1 </a:t>
            </a:r>
            <a:r>
              <a:rPr lang="en-US" dirty="0" smtClean="0"/>
              <a:t>5</a:t>
            </a:r>
          </a:p>
          <a:p>
            <a:pPr lvl="1"/>
            <a:r>
              <a:rPr lang="en-US" altLang="zh-TW" dirty="0" smtClean="0"/>
              <a:t>(1: </a:t>
            </a:r>
            <a:r>
              <a:rPr lang="zh-TW" altLang="en-US" dirty="0" smtClean="0"/>
              <a:t>左邊簡單</a:t>
            </a:r>
            <a:r>
              <a:rPr lang="en-US" altLang="zh-TW" dirty="0" smtClean="0"/>
              <a:t>)</a:t>
            </a:r>
          </a:p>
          <a:p>
            <a:pPr lvl="1"/>
            <a:endParaRPr lang="en-US" dirty="0" smtClean="0"/>
          </a:p>
          <a:p>
            <a:r>
              <a:rPr lang="zh-TW" altLang="en-US" dirty="0" smtClean="0"/>
              <a:t>順序性</a:t>
            </a:r>
            <a:r>
              <a:rPr lang="en-US" altLang="zh-TW" dirty="0" smtClean="0"/>
              <a:t>: 8.14</a:t>
            </a:r>
          </a:p>
          <a:p>
            <a:pPr lvl="1"/>
            <a:r>
              <a:rPr lang="en-US" dirty="0"/>
              <a:t>8 9 5 9 9 9 </a:t>
            </a:r>
            <a:r>
              <a:rPr lang="en-US" dirty="0" smtClean="0"/>
              <a:t>8</a:t>
            </a:r>
          </a:p>
          <a:p>
            <a:pPr lvl="1"/>
            <a:r>
              <a:rPr lang="en-US" altLang="zh-TW" dirty="0" smtClean="0"/>
              <a:t>(9: </a:t>
            </a:r>
            <a:r>
              <a:rPr lang="zh-TW" altLang="en-US" dirty="0" smtClean="0"/>
              <a:t>左邊</a:t>
            </a:r>
            <a:r>
              <a:rPr lang="zh-TW" altLang="en-US" dirty="0"/>
              <a:t>→</a:t>
            </a:r>
            <a:r>
              <a:rPr lang="zh-TW" altLang="en-US" dirty="0" smtClean="0"/>
              <a:t>右邊</a:t>
            </a:r>
            <a:r>
              <a:rPr lang="en-US" altLang="zh-TW" dirty="0" smtClean="0"/>
              <a:t>)</a:t>
            </a:r>
            <a:endParaRPr lang="en-US" dirty="0" smtClean="0"/>
          </a:p>
          <a:p>
            <a:endParaRPr lang="en-US" altLang="zh-TW" dirty="0" smtClean="0"/>
          </a:p>
        </p:txBody>
      </p:sp>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576" y="1916832"/>
            <a:ext cx="4707858" cy="3862790"/>
          </a:xfrm>
          <a:prstGeom prst="rect">
            <a:avLst/>
          </a:prstGeom>
        </p:spPr>
      </p:pic>
      <p:sp>
        <p:nvSpPr>
          <p:cNvPr id="5" name="矩形 4"/>
          <p:cNvSpPr/>
          <p:nvPr/>
        </p:nvSpPr>
        <p:spPr>
          <a:xfrm>
            <a:off x="1331640" y="1643040"/>
            <a:ext cx="3888432" cy="369332"/>
          </a:xfrm>
          <a:prstGeom prst="rect">
            <a:avLst/>
          </a:prstGeom>
        </p:spPr>
        <p:txBody>
          <a:bodyPr wrap="square">
            <a:spAutoFit/>
          </a:bodyPr>
          <a:lstStyle/>
          <a:p>
            <a:pPr algn="just"/>
            <a:r>
              <a:rPr lang="zh-TW" altLang="en-US" dirty="0">
                <a:latin typeface="標楷體" panose="03000509000000000000" pitchFamily="65" charset="-120"/>
                <a:ea typeface="標楷體" panose="03000509000000000000" pitchFamily="65" charset="-120"/>
              </a:rPr>
              <a:t>點的</a:t>
            </a:r>
            <a:r>
              <a:rPr lang="zh-TW" altLang="en-US" dirty="0" smtClean="0">
                <a:latin typeface="標楷體" panose="03000509000000000000" pitchFamily="65" charset="-120"/>
                <a:ea typeface="標楷體" panose="03000509000000000000" pitchFamily="65" charset="-120"/>
              </a:rPr>
              <a:t>繪製     </a:t>
            </a:r>
            <a:r>
              <a:rPr lang="en-US" altLang="zh-TW" dirty="0" smtClean="0">
                <a:latin typeface="標楷體" panose="03000509000000000000" pitchFamily="65" charset="-120"/>
                <a:ea typeface="標楷體" panose="03000509000000000000" pitchFamily="65" charset="-120"/>
              </a:rPr>
              <a:t>vs     </a:t>
            </a:r>
            <a:r>
              <a:rPr lang="zh-TW" altLang="en-US" dirty="0" smtClean="0">
                <a:latin typeface="標楷體" panose="03000509000000000000" pitchFamily="65" charset="-120"/>
                <a:ea typeface="標楷體" panose="03000509000000000000" pitchFamily="65" charset="-120"/>
              </a:rPr>
              <a:t>辨識</a:t>
            </a:r>
            <a:r>
              <a:rPr lang="zh-TW" altLang="en-US" dirty="0">
                <a:latin typeface="標楷體" panose="03000509000000000000" pitchFamily="65" charset="-120"/>
                <a:ea typeface="標楷體" panose="03000509000000000000" pitchFamily="65" charset="-120"/>
              </a:rPr>
              <a:t>座標</a:t>
            </a:r>
            <a:r>
              <a:rPr lang="en-US" altLang="zh-TW" dirty="0">
                <a:latin typeface="標楷體" panose="03000509000000000000" pitchFamily="65" charset="-120"/>
                <a:ea typeface="標楷體" panose="03000509000000000000" pitchFamily="65" charset="-120"/>
              </a:rPr>
              <a:t>1</a:t>
            </a:r>
          </a:p>
        </p:txBody>
      </p:sp>
      <p:sp>
        <p:nvSpPr>
          <p:cNvPr id="7" name="文字方塊 6"/>
          <p:cNvSpPr txBox="1"/>
          <p:nvPr/>
        </p:nvSpPr>
        <p:spPr>
          <a:xfrm>
            <a:off x="8100392" y="3393105"/>
            <a:ext cx="838033" cy="646331"/>
          </a:xfrm>
          <a:prstGeom prst="rect">
            <a:avLst/>
          </a:prstGeom>
          <a:noFill/>
        </p:spPr>
        <p:txBody>
          <a:bodyPr wrap="square" rtlCol="0">
            <a:spAutoFit/>
          </a:bodyPr>
          <a:lstStyle/>
          <a:p>
            <a:r>
              <a:rPr lang="zh-TW" altLang="en-US" dirty="0" smtClean="0">
                <a:solidFill>
                  <a:srgbClr val="FF0000"/>
                </a:solidFill>
                <a:latin typeface="標楷體" panose="03000509000000000000" pitchFamily="65" charset="-120"/>
                <a:ea typeface="標楷體" panose="03000509000000000000" pitchFamily="65" charset="-120"/>
              </a:rPr>
              <a:t>預測目標</a:t>
            </a:r>
            <a:endParaRPr lang="en-US" dirty="0">
              <a:solidFill>
                <a:srgbClr val="FF0000"/>
              </a:solidFill>
              <a:latin typeface="標楷體" panose="03000509000000000000" pitchFamily="65" charset="-120"/>
              <a:ea typeface="標楷體" panose="03000509000000000000" pitchFamily="65" charset="-120"/>
            </a:endParaRPr>
          </a:p>
        </p:txBody>
      </p:sp>
      <p:cxnSp>
        <p:nvCxnSpPr>
          <p:cNvPr id="8" name="直線單箭頭接點 7"/>
          <p:cNvCxnSpPr>
            <a:stCxn id="7" idx="0"/>
          </p:cNvCxnSpPr>
          <p:nvPr/>
        </p:nvCxnSpPr>
        <p:spPr>
          <a:xfrm flipH="1" flipV="1">
            <a:off x="7524328" y="2348880"/>
            <a:ext cx="995081" cy="104422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線單箭頭接點 8"/>
          <p:cNvCxnSpPr>
            <a:stCxn id="7" idx="1"/>
          </p:cNvCxnSpPr>
          <p:nvPr/>
        </p:nvCxnSpPr>
        <p:spPr>
          <a:xfrm flipH="1" flipV="1">
            <a:off x="7308304" y="3500627"/>
            <a:ext cx="792088" cy="21564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線單箭頭接點 9"/>
          <p:cNvCxnSpPr>
            <a:stCxn id="7" idx="2"/>
          </p:cNvCxnSpPr>
          <p:nvPr/>
        </p:nvCxnSpPr>
        <p:spPr>
          <a:xfrm flipH="1">
            <a:off x="7524328" y="4039436"/>
            <a:ext cx="995081" cy="75771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文字方塊 10"/>
          <p:cNvSpPr txBox="1"/>
          <p:nvPr/>
        </p:nvSpPr>
        <p:spPr>
          <a:xfrm>
            <a:off x="6228184" y="6146411"/>
            <a:ext cx="2524340" cy="646331"/>
          </a:xfrm>
          <a:prstGeom prst="rect">
            <a:avLst/>
          </a:prstGeom>
          <a:noFill/>
        </p:spPr>
        <p:txBody>
          <a:bodyPr wrap="square" rtlCol="0">
            <a:spAutoFit/>
          </a:bodyPr>
          <a:lstStyle/>
          <a:p>
            <a:r>
              <a:rPr lang="zh-TW" altLang="en-US" dirty="0" smtClean="0">
                <a:hlinkClick r:id="rId3" action="ppaction://hlinksldjump"/>
              </a:rPr>
              <a:t>如果想知道使用者評分的分佈情況可以點這裡</a:t>
            </a:r>
            <a:endParaRPr lang="en-US" dirty="0"/>
          </a:p>
        </p:txBody>
      </p:sp>
      <p:sp>
        <p:nvSpPr>
          <p:cNvPr id="12" name="矩形 11"/>
          <p:cNvSpPr/>
          <p:nvPr/>
        </p:nvSpPr>
        <p:spPr>
          <a:xfrm>
            <a:off x="780795" y="5961744"/>
            <a:ext cx="3877985" cy="646331"/>
          </a:xfrm>
          <a:prstGeom prst="rect">
            <a:avLst/>
          </a:prstGeom>
        </p:spPr>
        <p:txBody>
          <a:bodyPr wrap="none">
            <a:spAutoFit/>
          </a:bodyPr>
          <a:lstStyle/>
          <a:p>
            <a:r>
              <a:rPr lang="zh-TW" altLang="en-US" dirty="0" smtClean="0">
                <a:hlinkClick r:id="rId4" action="ppaction://hlinksldjump"/>
              </a:rPr>
              <a:t>如果對這種主觀評分有疑問，想了解</a:t>
            </a:r>
            <a:endParaRPr lang="en-US" altLang="zh-TW" dirty="0" smtClean="0">
              <a:hlinkClick r:id="rId4" action="ppaction://hlinksldjump"/>
            </a:endParaRPr>
          </a:p>
          <a:p>
            <a:r>
              <a:rPr lang="zh-TW" altLang="en-US" dirty="0" smtClean="0">
                <a:hlinkClick r:id="rId4" action="ppaction://hlinksldjump"/>
              </a:rPr>
              <a:t>客觀的</a:t>
            </a:r>
            <a:r>
              <a:rPr lang="zh-TW" altLang="en-US" dirty="0">
                <a:hlinkClick r:id="rId4" action="ppaction://hlinksldjump"/>
              </a:rPr>
              <a:t>評</a:t>
            </a:r>
            <a:r>
              <a:rPr lang="zh-TW" altLang="en-US" dirty="0" smtClean="0">
                <a:hlinkClick r:id="rId4" action="ppaction://hlinksldjump"/>
              </a:rPr>
              <a:t>量的替代方案</a:t>
            </a:r>
            <a:r>
              <a:rPr lang="zh-TW" altLang="en-US" dirty="0">
                <a:hlinkClick r:id="rId4" action="ppaction://hlinksldjump"/>
              </a:rPr>
              <a:t>請</a:t>
            </a:r>
            <a:r>
              <a:rPr lang="zh-TW" altLang="en-US" dirty="0" smtClean="0">
                <a:hlinkClick r:id="rId4" action="ppaction://hlinksldjump"/>
              </a:rPr>
              <a:t>點選此</a:t>
            </a:r>
            <a:endParaRPr lang="en-US" altLang="zh-TW" dirty="0"/>
          </a:p>
        </p:txBody>
      </p:sp>
    </p:spTree>
    <p:extLst>
      <p:ext uri="{BB962C8B-B14F-4D97-AF65-F5344CB8AC3E}">
        <p14:creationId xmlns:p14="http://schemas.microsoft.com/office/powerpoint/2010/main" val="34907733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投影片編號版面配置區 8"/>
          <p:cNvSpPr>
            <a:spLocks noGrp="1"/>
          </p:cNvSpPr>
          <p:nvPr>
            <p:ph type="sldNum" sz="quarter" idx="12"/>
          </p:nvPr>
        </p:nvSpPr>
        <p:spPr/>
        <p:txBody>
          <a:bodyPr/>
          <a:lstStyle/>
          <a:p>
            <a:fld id="{ED97C7B1-679B-41CD-964D-385158F54399}" type="slidenum">
              <a:rPr lang="zh-TW" altLang="en-US" smtClean="0"/>
              <a:t>2</a:t>
            </a:fld>
            <a:endParaRPr lang="zh-TW" altLang="en-US"/>
          </a:p>
        </p:txBody>
      </p:sp>
      <p:sp>
        <p:nvSpPr>
          <p:cNvPr id="3" name="內容版面配置區 2"/>
          <p:cNvSpPr>
            <a:spLocks noGrp="1"/>
          </p:cNvSpPr>
          <p:nvPr>
            <p:ph sz="quarter" idx="1"/>
          </p:nvPr>
        </p:nvSpPr>
        <p:spPr>
          <a:xfrm>
            <a:off x="457200" y="1600200"/>
            <a:ext cx="4690864" cy="4525963"/>
          </a:xfrm>
        </p:spPr>
        <p:txBody>
          <a:bodyPr>
            <a:normAutofit fontScale="92500" lnSpcReduction="20000"/>
          </a:bodyPr>
          <a:lstStyle/>
          <a:p>
            <a:r>
              <a:rPr lang="en-US" dirty="0"/>
              <a:t>Khan</a:t>
            </a:r>
            <a:r>
              <a:rPr lang="zh-TW" altLang="en-US" dirty="0" smtClean="0"/>
              <a:t>學院將適性測驗與</a:t>
            </a:r>
            <a:r>
              <a:rPr lang="zh-TW" altLang="en-US" dirty="0"/>
              <a:t>練習</a:t>
            </a:r>
            <a:r>
              <a:rPr lang="zh-TW" altLang="en-US" dirty="0" smtClean="0"/>
              <a:t>樹融合在一起</a:t>
            </a:r>
            <a:endParaRPr lang="en-US" altLang="zh-TW" dirty="0"/>
          </a:p>
          <a:p>
            <a:pPr lvl="1"/>
            <a:r>
              <a:rPr lang="zh-TW" altLang="en-US" dirty="0"/>
              <a:t>優點：</a:t>
            </a:r>
            <a:endParaRPr lang="en-US" altLang="zh-TW" dirty="0"/>
          </a:p>
          <a:p>
            <a:pPr lvl="2"/>
            <a:r>
              <a:rPr lang="zh-TW" altLang="en-US" dirty="0" smtClean="0"/>
              <a:t>快速測出學</a:t>
            </a:r>
            <a:r>
              <a:rPr lang="zh-TW" altLang="en-US" dirty="0"/>
              <a:t>生</a:t>
            </a:r>
            <a:r>
              <a:rPr lang="zh-TW" altLang="en-US" dirty="0" smtClean="0"/>
              <a:t>的程度</a:t>
            </a:r>
            <a:endParaRPr lang="en-US" altLang="zh-TW" dirty="0" smtClean="0"/>
          </a:p>
          <a:p>
            <a:pPr lvl="2"/>
            <a:r>
              <a:rPr lang="zh-TW" altLang="en-US" dirty="0"/>
              <a:t>易於維護</a:t>
            </a:r>
            <a:endParaRPr lang="en-US" altLang="zh-TW" dirty="0"/>
          </a:p>
          <a:p>
            <a:pPr lvl="2"/>
            <a:r>
              <a:rPr lang="zh-TW" altLang="en-US" dirty="0" smtClean="0"/>
              <a:t>收集</a:t>
            </a:r>
            <a:r>
              <a:rPr lang="zh-TW" altLang="en-US" dirty="0"/>
              <a:t>更多樣化的</a:t>
            </a:r>
            <a:r>
              <a:rPr lang="en-US" altLang="zh-TW" dirty="0" smtClean="0"/>
              <a:t>data</a:t>
            </a:r>
          </a:p>
          <a:p>
            <a:pPr lvl="2"/>
            <a:r>
              <a:rPr lang="zh-TW" altLang="en-US" dirty="0" smtClean="0"/>
              <a:t>版面</a:t>
            </a:r>
            <a:r>
              <a:rPr lang="zh-TW" altLang="en-US" dirty="0"/>
              <a:t>乾淨</a:t>
            </a:r>
            <a:endParaRPr lang="en-US" altLang="zh-TW" dirty="0"/>
          </a:p>
          <a:p>
            <a:pPr lvl="3"/>
            <a:r>
              <a:rPr lang="zh-TW" altLang="en-US" dirty="0"/>
              <a:t>適合手機顯示</a:t>
            </a:r>
            <a:endParaRPr lang="en-US" altLang="zh-TW" dirty="0"/>
          </a:p>
          <a:p>
            <a:pPr lvl="1"/>
            <a:r>
              <a:rPr lang="zh-TW" altLang="en-US" dirty="0" smtClean="0"/>
              <a:t>缺點</a:t>
            </a:r>
            <a:r>
              <a:rPr lang="zh-TW" altLang="en-US" dirty="0"/>
              <a:t>：</a:t>
            </a:r>
            <a:endParaRPr lang="en-US" altLang="zh-TW" dirty="0"/>
          </a:p>
          <a:p>
            <a:pPr lvl="2"/>
            <a:r>
              <a:rPr lang="zh-TW" altLang="en-US" dirty="0" smtClean="0"/>
              <a:t>顯示方式較像教科書排版</a:t>
            </a:r>
            <a:endParaRPr lang="en-US" altLang="zh-TW" dirty="0" smtClean="0"/>
          </a:p>
          <a:p>
            <a:pPr lvl="3"/>
            <a:r>
              <a:rPr lang="zh-TW" altLang="en-US" dirty="0"/>
              <a:t>可能</a:t>
            </a:r>
            <a:r>
              <a:rPr lang="zh-TW" altLang="en-US" dirty="0" smtClean="0"/>
              <a:t>會影響學生做練習的動機</a:t>
            </a:r>
            <a:endParaRPr lang="en-US" altLang="zh-TW" dirty="0"/>
          </a:p>
          <a:p>
            <a:pPr lvl="2"/>
            <a:r>
              <a:rPr lang="zh-TW" altLang="en-US" dirty="0" smtClean="0"/>
              <a:t>題目的</a:t>
            </a:r>
            <a:r>
              <a:rPr lang="en-US" altLang="zh-TW" dirty="0" smtClean="0"/>
              <a:t>list</a:t>
            </a:r>
            <a:r>
              <a:rPr lang="zh-TW" altLang="en-US" dirty="0" smtClean="0"/>
              <a:t>會拉的較長，不用搜尋難找到想找的題目。</a:t>
            </a:r>
            <a:endParaRPr lang="en-US" altLang="zh-TW" dirty="0" smtClean="0"/>
          </a:p>
          <a:p>
            <a:pPr lvl="2"/>
            <a:r>
              <a:rPr lang="zh-TW" altLang="en-US" dirty="0" smtClean="0"/>
              <a:t>題目間不能有較複雜的相關性</a:t>
            </a:r>
            <a:endParaRPr lang="en-US" altLang="zh-TW" dirty="0" smtClean="0"/>
          </a:p>
          <a:p>
            <a:pPr lvl="3"/>
            <a:r>
              <a:rPr lang="zh-TW" altLang="en-US" dirty="0" smtClean="0"/>
              <a:t>因為使用完全</a:t>
            </a:r>
            <a:r>
              <a:rPr lang="zh-TW" altLang="en-US" dirty="0"/>
              <a:t>階層化</a:t>
            </a:r>
            <a:r>
              <a:rPr lang="zh-TW" altLang="en-US" dirty="0" smtClean="0"/>
              <a:t>架構</a:t>
            </a:r>
            <a:endParaRPr lang="en-US" altLang="zh-TW" dirty="0"/>
          </a:p>
        </p:txBody>
      </p:sp>
      <p:pic>
        <p:nvPicPr>
          <p:cNvPr id="4" name="圖片 3"/>
          <p:cNvPicPr>
            <a:picLocks noChangeAspect="1"/>
          </p:cNvPicPr>
          <p:nvPr/>
        </p:nvPicPr>
        <p:blipFill>
          <a:blip r:embed="rId2"/>
          <a:stretch>
            <a:fillRect/>
          </a:stretch>
        </p:blipFill>
        <p:spPr>
          <a:xfrm>
            <a:off x="5436096" y="4293096"/>
            <a:ext cx="3336205" cy="2187537"/>
          </a:xfrm>
          <a:prstGeom prst="rect">
            <a:avLst/>
          </a:prstGeom>
        </p:spPr>
      </p:pic>
      <p:pic>
        <p:nvPicPr>
          <p:cNvPr id="5" name="Picture 2"/>
          <p:cNvPicPr>
            <a:picLocks noChangeAspect="1" noChangeArrowheads="1"/>
          </p:cNvPicPr>
          <p:nvPr/>
        </p:nvPicPr>
        <p:blipFill>
          <a:blip r:embed="rId3" cstate="print"/>
          <a:srcRect/>
          <a:stretch>
            <a:fillRect/>
          </a:stretch>
        </p:blipFill>
        <p:spPr bwMode="auto">
          <a:xfrm>
            <a:off x="5436096" y="282217"/>
            <a:ext cx="3039799" cy="1715433"/>
          </a:xfrm>
          <a:prstGeom prst="rect">
            <a:avLst/>
          </a:prstGeom>
          <a:noFill/>
          <a:ln w="9525">
            <a:noFill/>
            <a:miter lim="800000"/>
            <a:headEnd/>
            <a:tailEnd/>
          </a:ln>
        </p:spPr>
      </p:pic>
      <p:pic>
        <p:nvPicPr>
          <p:cNvPr id="6" name="圖片 5"/>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Layer>
                </a14:imgProps>
              </a:ext>
            </a:extLst>
          </a:blip>
          <a:stretch>
            <a:fillRect/>
          </a:stretch>
        </p:blipFill>
        <p:spPr>
          <a:xfrm>
            <a:off x="5868144" y="2933320"/>
            <a:ext cx="1944216" cy="1189836"/>
          </a:xfrm>
          <a:prstGeom prst="rect">
            <a:avLst/>
          </a:prstGeom>
        </p:spPr>
      </p:pic>
      <p:sp>
        <p:nvSpPr>
          <p:cNvPr id="7" name="向下箭號 6"/>
          <p:cNvSpPr/>
          <p:nvPr/>
        </p:nvSpPr>
        <p:spPr>
          <a:xfrm>
            <a:off x="6047380" y="2213457"/>
            <a:ext cx="504056" cy="504056"/>
          </a:xfrm>
          <a:prstGeom prst="downArrow">
            <a:avLst/>
          </a:pr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8" name="文字方塊 7"/>
          <p:cNvSpPr txBox="1"/>
          <p:nvPr/>
        </p:nvSpPr>
        <p:spPr>
          <a:xfrm>
            <a:off x="6588225" y="2037931"/>
            <a:ext cx="2448272" cy="830997"/>
          </a:xfrm>
          <a:prstGeom prst="rect">
            <a:avLst/>
          </a:prstGeom>
          <a:noFill/>
        </p:spPr>
        <p:txBody>
          <a:bodyPr wrap="square" rtlCol="0">
            <a:spAutoFit/>
          </a:bodyPr>
          <a:lstStyle/>
          <a:p>
            <a:r>
              <a:rPr lang="en-US" altLang="zh-TW" sz="2400" i="1" dirty="0" smtClean="0">
                <a:solidFill>
                  <a:srgbClr val="FF3300"/>
                </a:solidFill>
              </a:rPr>
              <a:t>How ?</a:t>
            </a:r>
          </a:p>
          <a:p>
            <a:r>
              <a:rPr lang="en-US" altLang="zh-TW" sz="2400" i="1" dirty="0" smtClean="0">
                <a:solidFill>
                  <a:srgbClr val="FF3300"/>
                </a:solidFill>
              </a:rPr>
              <a:t>Can we do better?</a:t>
            </a:r>
            <a:r>
              <a:rPr lang="zh-TW" altLang="en-US" sz="2400" i="1" dirty="0" smtClean="0">
                <a:solidFill>
                  <a:srgbClr val="FF3300"/>
                </a:solidFill>
              </a:rPr>
              <a:t> </a:t>
            </a:r>
            <a:endParaRPr lang="en-US" sz="2400" i="1" dirty="0">
              <a:solidFill>
                <a:srgbClr val="FF3300"/>
              </a:solidFill>
            </a:endParaRPr>
          </a:p>
        </p:txBody>
      </p:sp>
      <p:sp>
        <p:nvSpPr>
          <p:cNvPr id="12" name="標題 1"/>
          <p:cNvSpPr>
            <a:spLocks noGrp="1"/>
          </p:cNvSpPr>
          <p:nvPr>
            <p:ph type="title"/>
          </p:nvPr>
        </p:nvSpPr>
        <p:spPr>
          <a:xfrm>
            <a:off x="914400" y="274638"/>
            <a:ext cx="7772400" cy="1143000"/>
          </a:xfrm>
        </p:spPr>
        <p:txBody>
          <a:bodyPr/>
          <a:lstStyle/>
          <a:p>
            <a:r>
              <a:rPr lang="zh-TW" altLang="en-US" dirty="0" smtClean="0"/>
              <a:t>研究動機</a:t>
            </a:r>
            <a:endParaRPr lang="en-US" dirty="0"/>
          </a:p>
        </p:txBody>
      </p:sp>
    </p:spTree>
    <p:extLst>
      <p:ext uri="{BB962C8B-B14F-4D97-AF65-F5344CB8AC3E}">
        <p14:creationId xmlns:p14="http://schemas.microsoft.com/office/powerpoint/2010/main" val="6242507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5050904" cy="1143000"/>
          </a:xfrm>
        </p:spPr>
        <p:txBody>
          <a:bodyPr/>
          <a:lstStyle/>
          <a:p>
            <a:r>
              <a:rPr lang="zh-TW" altLang="en-US" dirty="0" smtClean="0"/>
              <a:t>資料收集</a:t>
            </a:r>
            <a:endParaRPr lang="en-US" dirty="0"/>
          </a:p>
        </p:txBody>
      </p:sp>
      <p:sp>
        <p:nvSpPr>
          <p:cNvPr id="4" name="投影片編號版面配置區 3"/>
          <p:cNvSpPr>
            <a:spLocks noGrp="1"/>
          </p:cNvSpPr>
          <p:nvPr>
            <p:ph type="sldNum" sz="quarter" idx="12"/>
          </p:nvPr>
        </p:nvSpPr>
        <p:spPr/>
        <p:txBody>
          <a:bodyPr/>
          <a:lstStyle/>
          <a:p>
            <a:fld id="{ED97C7B1-679B-41CD-964D-385158F54399}" type="slidenum">
              <a:rPr lang="zh-TW" altLang="en-US" smtClean="0"/>
              <a:t>20</a:t>
            </a:fld>
            <a:endParaRPr lang="zh-TW" altLang="en-US"/>
          </a:p>
        </p:txBody>
      </p:sp>
      <p:sp>
        <p:nvSpPr>
          <p:cNvPr id="3" name="內容版面配置區 2"/>
          <p:cNvSpPr>
            <a:spLocks noGrp="1"/>
          </p:cNvSpPr>
          <p:nvPr>
            <p:ph sz="quarter" idx="1"/>
          </p:nvPr>
        </p:nvSpPr>
        <p:spPr>
          <a:xfrm>
            <a:off x="457200" y="1340768"/>
            <a:ext cx="5122912" cy="4785395"/>
          </a:xfrm>
        </p:spPr>
        <p:txBody>
          <a:bodyPr>
            <a:normAutofit fontScale="85000" lnSpcReduction="20000"/>
          </a:bodyPr>
          <a:lstStyle/>
          <a:p>
            <a:r>
              <a:rPr lang="en-US" dirty="0" smtClean="0"/>
              <a:t>370</a:t>
            </a:r>
            <a:r>
              <a:rPr lang="zh-TW" altLang="en-US" dirty="0"/>
              <a:t>知識點</a:t>
            </a:r>
            <a:endParaRPr lang="en-US" altLang="zh-TW" dirty="0" smtClean="0"/>
          </a:p>
          <a:p>
            <a:pPr lvl="1"/>
            <a:r>
              <a:rPr lang="zh-TW" altLang="en-US" dirty="0" smtClean="0"/>
              <a:t>從</a:t>
            </a:r>
            <a:r>
              <a:rPr lang="en-US" altLang="zh-TW" dirty="0" smtClean="0"/>
              <a:t>493</a:t>
            </a:r>
            <a:r>
              <a:rPr lang="zh-TW" altLang="en-US" dirty="0" smtClean="0"/>
              <a:t>題中刪掉做答不足</a:t>
            </a:r>
            <a:r>
              <a:rPr lang="en-US" altLang="zh-TW" dirty="0" smtClean="0"/>
              <a:t>100</a:t>
            </a:r>
            <a:r>
              <a:rPr lang="zh-TW" altLang="en-US" dirty="0" smtClean="0"/>
              <a:t>次</a:t>
            </a:r>
            <a:endParaRPr lang="en-US" altLang="zh-TW" dirty="0" smtClean="0"/>
          </a:p>
          <a:p>
            <a:r>
              <a:rPr lang="zh-TW" altLang="en-US" dirty="0" smtClean="0"/>
              <a:t>每個知識點挑選</a:t>
            </a:r>
            <a:r>
              <a:rPr lang="en-US" altLang="zh-TW" dirty="0"/>
              <a:t>1</a:t>
            </a:r>
            <a:r>
              <a:rPr lang="en-US" altLang="zh-TW" dirty="0" smtClean="0"/>
              <a:t>~7</a:t>
            </a:r>
            <a:r>
              <a:rPr lang="zh-TW" altLang="en-US" dirty="0" smtClean="0"/>
              <a:t>個</a:t>
            </a:r>
            <a:r>
              <a:rPr lang="en-US" altLang="zh-TW" dirty="0" smtClean="0"/>
              <a:t>pair</a:t>
            </a:r>
            <a:r>
              <a:rPr lang="zh-TW" altLang="en-US" dirty="0" smtClean="0"/>
              <a:t>做成問卷</a:t>
            </a:r>
            <a:endParaRPr lang="en-US" altLang="zh-TW" dirty="0" smtClean="0"/>
          </a:p>
          <a:p>
            <a:pPr lvl="1"/>
            <a:r>
              <a:rPr lang="zh-TW" altLang="en-US" dirty="0" smtClean="0"/>
              <a:t>訓練知識點 </a:t>
            </a:r>
            <a:r>
              <a:rPr lang="en-US" altLang="zh-TW" dirty="0"/>
              <a:t>(240</a:t>
            </a:r>
            <a:r>
              <a:rPr lang="zh-TW" altLang="en-US" dirty="0"/>
              <a:t>知識</a:t>
            </a:r>
            <a:r>
              <a:rPr lang="zh-TW" altLang="en-US" dirty="0" smtClean="0"/>
              <a:t>點</a:t>
            </a:r>
            <a:r>
              <a:rPr lang="en-US" altLang="zh-TW" dirty="0" smtClean="0"/>
              <a:t>, </a:t>
            </a:r>
            <a:r>
              <a:rPr lang="zh-TW" altLang="en-US" dirty="0" smtClean="0"/>
              <a:t>約</a:t>
            </a:r>
            <a:r>
              <a:rPr lang="zh-TW" altLang="en-US" dirty="0"/>
              <a:t>有</a:t>
            </a:r>
            <a:r>
              <a:rPr lang="en-US" altLang="zh-TW" dirty="0"/>
              <a:t> 1100</a:t>
            </a:r>
            <a:r>
              <a:rPr lang="zh-TW" altLang="en-US" dirty="0"/>
              <a:t> </a:t>
            </a:r>
            <a:r>
              <a:rPr lang="en-US" altLang="zh-TW" dirty="0" smtClean="0"/>
              <a:t>pair)</a:t>
            </a:r>
          </a:p>
          <a:p>
            <a:pPr lvl="2"/>
            <a:r>
              <a:rPr lang="zh-TW" altLang="en-US" dirty="0" smtClean="0"/>
              <a:t>臨時</a:t>
            </a:r>
            <a:r>
              <a:rPr lang="zh-TW" altLang="en-US" dirty="0"/>
              <a:t>聘雇</a:t>
            </a:r>
            <a:r>
              <a:rPr lang="en-US" altLang="zh-TW" dirty="0"/>
              <a:t>51</a:t>
            </a:r>
            <a:r>
              <a:rPr lang="zh-TW" altLang="en-US" dirty="0"/>
              <a:t>位</a:t>
            </a:r>
            <a:r>
              <a:rPr lang="zh-TW" altLang="en-US" dirty="0" smtClean="0"/>
              <a:t>工人</a:t>
            </a:r>
            <a:r>
              <a:rPr lang="en-US" altLang="zh-TW" dirty="0" smtClean="0"/>
              <a:t>, </a:t>
            </a:r>
            <a:r>
              <a:rPr lang="en-US" altLang="zh-TW" dirty="0"/>
              <a:t>2</a:t>
            </a:r>
            <a:r>
              <a:rPr lang="zh-TW" altLang="en-US" dirty="0"/>
              <a:t>位老師</a:t>
            </a:r>
            <a:endParaRPr lang="en-US" altLang="zh-TW" dirty="0" smtClean="0"/>
          </a:p>
          <a:p>
            <a:pPr lvl="3"/>
            <a:r>
              <a:rPr lang="zh-TW" altLang="en-US" dirty="0" smtClean="0"/>
              <a:t>每個</a:t>
            </a:r>
            <a:r>
              <a:rPr lang="en-US" altLang="zh-TW" dirty="0" smtClean="0"/>
              <a:t>pair</a:t>
            </a:r>
            <a:r>
              <a:rPr lang="zh-TW" altLang="en-US" dirty="0" smtClean="0"/>
              <a:t>平均被</a:t>
            </a:r>
            <a:r>
              <a:rPr lang="en-US" altLang="zh-TW" dirty="0"/>
              <a:t>6</a:t>
            </a:r>
            <a:r>
              <a:rPr lang="zh-TW" altLang="en-US" dirty="0" smtClean="0"/>
              <a:t>個工人和</a:t>
            </a:r>
            <a:r>
              <a:rPr lang="en-US" altLang="zh-TW" dirty="0" smtClean="0"/>
              <a:t>2</a:t>
            </a:r>
            <a:r>
              <a:rPr lang="zh-TW" altLang="en-US" dirty="0" smtClean="0"/>
              <a:t>位老師回答</a:t>
            </a:r>
            <a:endParaRPr lang="en-US" altLang="zh-TW" dirty="0" smtClean="0"/>
          </a:p>
          <a:p>
            <a:pPr lvl="3"/>
            <a:r>
              <a:rPr lang="zh-TW" altLang="en-US" dirty="0" smtClean="0"/>
              <a:t>群眾答案</a:t>
            </a:r>
            <a:r>
              <a:rPr lang="zh-TW" altLang="en-US" dirty="0"/>
              <a:t>與老師</a:t>
            </a:r>
            <a:r>
              <a:rPr lang="zh-TW" altLang="en-US" dirty="0" smtClean="0"/>
              <a:t>答案的相關係數</a:t>
            </a:r>
            <a:endParaRPr lang="en-US" altLang="zh-TW" dirty="0" smtClean="0"/>
          </a:p>
          <a:p>
            <a:pPr lvl="4"/>
            <a:r>
              <a:rPr lang="zh-TW" altLang="en-US" dirty="0" smtClean="0"/>
              <a:t>相關性：</a:t>
            </a:r>
            <a:r>
              <a:rPr lang="en-US" altLang="zh-TW" dirty="0" smtClean="0"/>
              <a:t>0.85</a:t>
            </a:r>
            <a:endParaRPr lang="en-US" altLang="zh-TW" dirty="0"/>
          </a:p>
          <a:p>
            <a:pPr lvl="4"/>
            <a:r>
              <a:rPr lang="zh-TW" altLang="en-US" dirty="0" smtClean="0"/>
              <a:t>困難度：</a:t>
            </a:r>
            <a:r>
              <a:rPr lang="en-US" altLang="zh-TW" dirty="0" smtClean="0"/>
              <a:t>0.70</a:t>
            </a:r>
            <a:endParaRPr lang="en-US" altLang="zh-TW" dirty="0"/>
          </a:p>
          <a:p>
            <a:pPr lvl="4"/>
            <a:r>
              <a:rPr lang="zh-TW" altLang="en-US" dirty="0" smtClean="0"/>
              <a:t>順序性：</a:t>
            </a:r>
            <a:r>
              <a:rPr lang="en-US" altLang="zh-TW" dirty="0" smtClean="0"/>
              <a:t>0.74</a:t>
            </a:r>
          </a:p>
          <a:p>
            <a:pPr lvl="1"/>
            <a:r>
              <a:rPr lang="zh-TW" altLang="en-US" dirty="0" smtClean="0"/>
              <a:t>測試知識點 </a:t>
            </a:r>
            <a:r>
              <a:rPr lang="en-US" altLang="zh-TW" dirty="0"/>
              <a:t>(130</a:t>
            </a:r>
            <a:r>
              <a:rPr lang="zh-TW" altLang="en-US" dirty="0"/>
              <a:t>知識</a:t>
            </a:r>
            <a:r>
              <a:rPr lang="zh-TW" altLang="en-US" dirty="0" smtClean="0"/>
              <a:t>點</a:t>
            </a:r>
            <a:r>
              <a:rPr lang="en-US" altLang="zh-TW" dirty="0" smtClean="0"/>
              <a:t>, </a:t>
            </a:r>
            <a:r>
              <a:rPr lang="zh-TW" altLang="en-US" dirty="0" smtClean="0"/>
              <a:t>約</a:t>
            </a:r>
            <a:r>
              <a:rPr lang="zh-TW" altLang="en-US" dirty="0"/>
              <a:t>有</a:t>
            </a:r>
            <a:r>
              <a:rPr lang="en-US" altLang="zh-TW" dirty="0"/>
              <a:t> </a:t>
            </a:r>
            <a:r>
              <a:rPr lang="en-US" altLang="zh-TW" dirty="0" smtClean="0"/>
              <a:t>800</a:t>
            </a:r>
            <a:r>
              <a:rPr lang="zh-TW" altLang="en-US" dirty="0" smtClean="0"/>
              <a:t> </a:t>
            </a:r>
            <a:r>
              <a:rPr lang="en-US" altLang="zh-TW" dirty="0" smtClean="0"/>
              <a:t>pair)</a:t>
            </a:r>
          </a:p>
          <a:p>
            <a:pPr lvl="2"/>
            <a:r>
              <a:rPr lang="zh-TW" altLang="en-US" dirty="0" smtClean="0"/>
              <a:t>臨時聘用</a:t>
            </a:r>
            <a:r>
              <a:rPr lang="en-US" altLang="zh-TW" dirty="0" smtClean="0"/>
              <a:t>3</a:t>
            </a:r>
            <a:r>
              <a:rPr lang="zh-TW" altLang="en-US" dirty="0" smtClean="0"/>
              <a:t>位老師全部回答</a:t>
            </a:r>
            <a:endParaRPr lang="en-US" altLang="zh-TW" dirty="0" smtClean="0"/>
          </a:p>
          <a:p>
            <a:r>
              <a:rPr lang="zh-TW" altLang="en-US" dirty="0" smtClean="0"/>
              <a:t>總共研究花費</a:t>
            </a:r>
            <a:r>
              <a:rPr lang="en-US" altLang="zh-TW" dirty="0" smtClean="0"/>
              <a:t>(</a:t>
            </a:r>
            <a:r>
              <a:rPr lang="zh-TW" altLang="en-US" dirty="0" smtClean="0"/>
              <a:t>新台幣</a:t>
            </a:r>
            <a:r>
              <a:rPr lang="en-US" altLang="zh-TW" dirty="0" smtClean="0"/>
              <a:t>)</a:t>
            </a:r>
          </a:p>
          <a:p>
            <a:pPr lvl="1"/>
            <a:r>
              <a:rPr lang="zh-TW" altLang="en-US" dirty="0" smtClean="0"/>
              <a:t>實驗室</a:t>
            </a:r>
            <a:r>
              <a:rPr lang="en-US" altLang="zh-TW" dirty="0" smtClean="0"/>
              <a:t>: ~16000</a:t>
            </a:r>
            <a:endParaRPr lang="en-US" altLang="zh-TW" dirty="0"/>
          </a:p>
          <a:p>
            <a:pPr lvl="1"/>
            <a:r>
              <a:rPr lang="zh-TW" altLang="en-US" dirty="0" smtClean="0"/>
              <a:t>網路</a:t>
            </a:r>
            <a:r>
              <a:rPr lang="en-US" altLang="zh-TW" dirty="0" smtClean="0"/>
              <a:t>: ~6000</a:t>
            </a:r>
            <a:endParaRPr lang="en-US" altLang="zh-TW" dirty="0"/>
          </a:p>
          <a:p>
            <a:pPr lvl="1"/>
            <a:r>
              <a:rPr lang="zh-TW" altLang="en-US" dirty="0" smtClean="0"/>
              <a:t>老師</a:t>
            </a:r>
            <a:r>
              <a:rPr lang="en-US" altLang="zh-TW" dirty="0" smtClean="0"/>
              <a:t>:</a:t>
            </a:r>
            <a:r>
              <a:rPr lang="zh-TW" altLang="en-US" dirty="0" smtClean="0"/>
              <a:t> </a:t>
            </a:r>
            <a:r>
              <a:rPr lang="en-US" altLang="zh-TW" dirty="0" smtClean="0"/>
              <a:t>~10000</a:t>
            </a:r>
          </a:p>
        </p:txBody>
      </p:sp>
      <p:pic>
        <p:nvPicPr>
          <p:cNvPr id="5" name="圖片 4"/>
          <p:cNvPicPr>
            <a:picLocks noChangeAspect="1"/>
          </p:cNvPicPr>
          <p:nvPr/>
        </p:nvPicPr>
        <p:blipFill>
          <a:blip r:embed="rId3"/>
          <a:stretch>
            <a:fillRect/>
          </a:stretch>
        </p:blipFill>
        <p:spPr>
          <a:xfrm>
            <a:off x="5580112" y="332656"/>
            <a:ext cx="3024336" cy="6341349"/>
          </a:xfrm>
          <a:prstGeom prst="rect">
            <a:avLst/>
          </a:prstGeom>
        </p:spPr>
      </p:pic>
    </p:spTree>
    <p:extLst>
      <p:ext uri="{BB962C8B-B14F-4D97-AF65-F5344CB8AC3E}">
        <p14:creationId xmlns:p14="http://schemas.microsoft.com/office/powerpoint/2010/main" val="800753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4881" y="1882138"/>
            <a:ext cx="3312368" cy="16652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標題 1"/>
          <p:cNvSpPr>
            <a:spLocks noGrp="1"/>
          </p:cNvSpPr>
          <p:nvPr>
            <p:ph type="title"/>
          </p:nvPr>
        </p:nvSpPr>
        <p:spPr/>
        <p:txBody>
          <a:bodyPr/>
          <a:lstStyle/>
          <a:p>
            <a:r>
              <a:rPr lang="zh-TW" altLang="en-US" dirty="0" smtClean="0"/>
              <a:t>機器依據什麼特徵預測</a:t>
            </a:r>
            <a:r>
              <a:rPr lang="en-US" altLang="zh-TW" dirty="0" smtClean="0"/>
              <a:t>?</a:t>
            </a:r>
            <a:endParaRPr lang="en-US" dirty="0"/>
          </a:p>
        </p:txBody>
      </p:sp>
      <p:sp>
        <p:nvSpPr>
          <p:cNvPr id="8" name="文字方塊 7"/>
          <p:cNvSpPr txBox="1"/>
          <p:nvPr/>
        </p:nvSpPr>
        <p:spPr>
          <a:xfrm>
            <a:off x="609713" y="4503987"/>
            <a:ext cx="2772356" cy="2308324"/>
          </a:xfrm>
          <a:prstGeom prst="rect">
            <a:avLst/>
          </a:prstGeom>
          <a:noFill/>
        </p:spPr>
        <p:txBody>
          <a:bodyPr wrap="square" rtlCol="0">
            <a:spAutoFit/>
          </a:bodyPr>
          <a:lstStyle/>
          <a:p>
            <a:pPr algn="ctr"/>
            <a:r>
              <a:rPr lang="zh-TW" altLang="en-US" sz="2400" dirty="0" smtClean="0"/>
              <a:t>多少人做題</a:t>
            </a:r>
            <a:endParaRPr lang="en-US" sz="2400" dirty="0" smtClean="0"/>
          </a:p>
          <a:p>
            <a:pPr algn="ctr"/>
            <a:r>
              <a:rPr lang="zh-TW" altLang="en-US" sz="2400" dirty="0" smtClean="0"/>
              <a:t>使用者做題順序</a:t>
            </a:r>
            <a:endParaRPr lang="en-US" altLang="zh-TW" sz="2400" dirty="0" smtClean="0"/>
          </a:p>
          <a:p>
            <a:pPr algn="ctr"/>
            <a:r>
              <a:rPr lang="zh-TW" altLang="en-US" sz="2400" dirty="0" smtClean="0"/>
              <a:t>題目平均正確率</a:t>
            </a:r>
            <a:endParaRPr lang="en-US" altLang="zh-TW" sz="2400" dirty="0" smtClean="0"/>
          </a:p>
          <a:p>
            <a:pPr algn="ctr"/>
            <a:r>
              <a:rPr lang="zh-TW" altLang="en-US" sz="2400" dirty="0" smtClean="0"/>
              <a:t>題目做幾次？</a:t>
            </a:r>
            <a:endParaRPr lang="en-US" altLang="zh-TW" sz="2400" dirty="0" smtClean="0"/>
          </a:p>
          <a:p>
            <a:pPr algn="ctr"/>
            <a:r>
              <a:rPr lang="zh-TW" altLang="en-US" sz="2400" dirty="0" smtClean="0"/>
              <a:t>做題花多少時間？</a:t>
            </a:r>
            <a:endParaRPr lang="en-US" altLang="zh-TW" sz="2400" dirty="0" smtClean="0"/>
          </a:p>
          <a:p>
            <a:pPr algn="ctr"/>
            <a:r>
              <a:rPr lang="zh-TW" altLang="en-US" sz="2400" dirty="0"/>
              <a:t>預測依賴性</a:t>
            </a:r>
            <a:endParaRPr lang="en-US" sz="2400" dirty="0"/>
          </a:p>
        </p:txBody>
      </p:sp>
      <p:cxnSp>
        <p:nvCxnSpPr>
          <p:cNvPr id="11" name="直線單箭頭接點 10"/>
          <p:cNvCxnSpPr/>
          <p:nvPr/>
        </p:nvCxnSpPr>
        <p:spPr>
          <a:xfrm flipV="1">
            <a:off x="5652120" y="2974440"/>
            <a:ext cx="288032" cy="18616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直線單箭頭接點 11"/>
          <p:cNvCxnSpPr/>
          <p:nvPr/>
        </p:nvCxnSpPr>
        <p:spPr>
          <a:xfrm flipV="1">
            <a:off x="6012160" y="2345440"/>
            <a:ext cx="2448272" cy="609461"/>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文字方塊 12"/>
          <p:cNvSpPr txBox="1"/>
          <p:nvPr/>
        </p:nvSpPr>
        <p:spPr>
          <a:xfrm>
            <a:off x="6161349" y="2354736"/>
            <a:ext cx="740701" cy="369332"/>
          </a:xfrm>
          <a:prstGeom prst="rect">
            <a:avLst/>
          </a:prstGeom>
          <a:noFill/>
        </p:spPr>
        <p:txBody>
          <a:bodyPr wrap="square" rtlCol="0">
            <a:spAutoFit/>
          </a:bodyPr>
          <a:lstStyle/>
          <a:p>
            <a:r>
              <a:rPr lang="zh-TW" altLang="en-US" dirty="0" smtClean="0">
                <a:solidFill>
                  <a:srgbClr val="FF0000"/>
                </a:solidFill>
              </a:rPr>
              <a:t>距離</a:t>
            </a:r>
            <a:endParaRPr lang="en-US" dirty="0">
              <a:solidFill>
                <a:srgbClr val="FF0000"/>
              </a:solidFill>
            </a:endParaRPr>
          </a:p>
        </p:txBody>
      </p:sp>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840" y="1954269"/>
            <a:ext cx="3645977" cy="24828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3" name="直線接點 22"/>
          <p:cNvCxnSpPr/>
          <p:nvPr/>
        </p:nvCxnSpPr>
        <p:spPr>
          <a:xfrm>
            <a:off x="3995936" y="1366895"/>
            <a:ext cx="0" cy="538609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4" name="直線接點 23"/>
          <p:cNvCxnSpPr/>
          <p:nvPr/>
        </p:nvCxnSpPr>
        <p:spPr>
          <a:xfrm>
            <a:off x="4004645" y="4437112"/>
            <a:ext cx="50760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6180085" y="4790845"/>
            <a:ext cx="1723549" cy="461665"/>
          </a:xfrm>
          <a:prstGeom prst="rect">
            <a:avLst/>
          </a:prstGeom>
          <a:ln>
            <a:solidFill>
              <a:srgbClr val="FF0000"/>
            </a:solidFill>
          </a:ln>
        </p:spPr>
        <p:txBody>
          <a:bodyPr wrap="none">
            <a:spAutoFit/>
          </a:bodyPr>
          <a:lstStyle/>
          <a:p>
            <a:pPr fontAlgn="b"/>
            <a:r>
              <a:rPr lang="zh-TW" altLang="en-US" sz="2400" dirty="0">
                <a:solidFill>
                  <a:srgbClr val="000000"/>
                </a:solidFill>
                <a:latin typeface="Calibri" panose="020F0502020204030204" pitchFamily="34" charset="0"/>
              </a:rPr>
              <a:t>三角型種類</a:t>
            </a:r>
            <a:endParaRPr lang="en-US" sz="2400" dirty="0">
              <a:solidFill>
                <a:srgbClr val="000000"/>
              </a:solidFill>
              <a:latin typeface="Calibri" panose="020F0502020204030204" pitchFamily="34" charset="0"/>
            </a:endParaRPr>
          </a:p>
        </p:txBody>
      </p:sp>
      <p:sp>
        <p:nvSpPr>
          <p:cNvPr id="17" name="矩形 16"/>
          <p:cNvSpPr/>
          <p:nvPr/>
        </p:nvSpPr>
        <p:spPr>
          <a:xfrm>
            <a:off x="5872223" y="5703639"/>
            <a:ext cx="2339102" cy="461665"/>
          </a:xfrm>
          <a:prstGeom prst="rect">
            <a:avLst/>
          </a:prstGeom>
          <a:ln>
            <a:solidFill>
              <a:srgbClr val="FF0000"/>
            </a:solidFill>
          </a:ln>
        </p:spPr>
        <p:txBody>
          <a:bodyPr wrap="none">
            <a:spAutoFit/>
          </a:bodyPr>
          <a:lstStyle/>
          <a:p>
            <a:pPr fontAlgn="b"/>
            <a:r>
              <a:rPr lang="zh-TW" altLang="en-US" sz="2400" dirty="0">
                <a:solidFill>
                  <a:srgbClr val="000000"/>
                </a:solidFill>
                <a:latin typeface="Calibri" panose="020F0502020204030204" pitchFamily="34" charset="0"/>
              </a:rPr>
              <a:t>三角形的內角和</a:t>
            </a:r>
            <a:endParaRPr lang="en-US" sz="2400" dirty="0">
              <a:solidFill>
                <a:srgbClr val="000000"/>
              </a:solidFill>
              <a:latin typeface="Calibri" panose="020F0502020204030204" pitchFamily="34" charset="0"/>
            </a:endParaRPr>
          </a:p>
        </p:txBody>
      </p:sp>
      <p:sp>
        <p:nvSpPr>
          <p:cNvPr id="18" name="矩形 17"/>
          <p:cNvSpPr/>
          <p:nvPr/>
        </p:nvSpPr>
        <p:spPr>
          <a:xfrm>
            <a:off x="6758880" y="5241974"/>
            <a:ext cx="623569" cy="461665"/>
          </a:xfrm>
          <a:prstGeom prst="rect">
            <a:avLst/>
          </a:prstGeom>
        </p:spPr>
        <p:txBody>
          <a:bodyPr wrap="none">
            <a:spAutoFit/>
          </a:bodyPr>
          <a:lstStyle/>
          <a:p>
            <a:pPr fontAlgn="b"/>
            <a:r>
              <a:rPr lang="en-US" altLang="zh-TW" sz="2400" dirty="0" smtClean="0">
                <a:solidFill>
                  <a:srgbClr val="000000"/>
                </a:solidFill>
                <a:latin typeface="Calibri" panose="020F0502020204030204" pitchFamily="34" charset="0"/>
              </a:rPr>
              <a:t>V.S.</a:t>
            </a:r>
            <a:endParaRPr lang="en-US" sz="2400" dirty="0">
              <a:solidFill>
                <a:srgbClr val="000000"/>
              </a:solidFill>
              <a:latin typeface="Calibri" panose="020F0502020204030204" pitchFamily="34" charset="0"/>
            </a:endParaRPr>
          </a:p>
        </p:txBody>
      </p:sp>
      <p:sp>
        <p:nvSpPr>
          <p:cNvPr id="3" name="文字方塊 2"/>
          <p:cNvSpPr txBox="1"/>
          <p:nvPr/>
        </p:nvSpPr>
        <p:spPr>
          <a:xfrm>
            <a:off x="5652120" y="3861048"/>
            <a:ext cx="2999918" cy="369332"/>
          </a:xfrm>
          <a:prstGeom prst="rect">
            <a:avLst/>
          </a:prstGeom>
          <a:noFill/>
        </p:spPr>
        <p:txBody>
          <a:bodyPr wrap="square" rtlCol="0">
            <a:spAutoFit/>
          </a:bodyPr>
          <a:lstStyle/>
          <a:p>
            <a:pPr algn="ctr"/>
            <a:r>
              <a:rPr lang="zh-TW" altLang="en-US" dirty="0" smtClean="0"/>
              <a:t>資料備份非常的重</a:t>
            </a:r>
            <a:r>
              <a:rPr lang="zh-TW" altLang="en-US" dirty="0"/>
              <a:t>要</a:t>
            </a:r>
            <a:endParaRPr lang="en-US" dirty="0"/>
          </a:p>
        </p:txBody>
      </p:sp>
      <p:sp>
        <p:nvSpPr>
          <p:cNvPr id="19" name="文字方塊 18"/>
          <p:cNvSpPr txBox="1"/>
          <p:nvPr/>
        </p:nvSpPr>
        <p:spPr>
          <a:xfrm>
            <a:off x="1244084" y="1382287"/>
            <a:ext cx="1503614" cy="461665"/>
          </a:xfrm>
          <a:prstGeom prst="rect">
            <a:avLst/>
          </a:prstGeom>
          <a:solidFill>
            <a:schemeClr val="accent6">
              <a:lumMod val="40000"/>
              <a:lumOff val="60000"/>
            </a:schemeClr>
          </a:solidFill>
        </p:spPr>
        <p:txBody>
          <a:bodyPr wrap="square" rtlCol="0">
            <a:spAutoFit/>
          </a:bodyPr>
          <a:lstStyle/>
          <a:p>
            <a:pPr algn="ctr"/>
            <a:r>
              <a:rPr lang="zh-TW" altLang="en-US" sz="2400" b="1" dirty="0" smtClean="0">
                <a:solidFill>
                  <a:srgbClr val="002060"/>
                </a:solidFill>
                <a:latin typeface="標楷體" panose="03000509000000000000" pitchFamily="65" charset="-120"/>
                <a:ea typeface="標楷體" panose="03000509000000000000" pitchFamily="65" charset="-120"/>
              </a:rPr>
              <a:t>做題記錄</a:t>
            </a:r>
            <a:endParaRPr lang="en-US" sz="2400" b="1" dirty="0">
              <a:solidFill>
                <a:srgbClr val="002060"/>
              </a:solidFill>
              <a:latin typeface="標楷體" panose="03000509000000000000" pitchFamily="65" charset="-120"/>
              <a:ea typeface="標楷體" panose="03000509000000000000" pitchFamily="65" charset="-120"/>
            </a:endParaRPr>
          </a:p>
        </p:txBody>
      </p:sp>
      <p:sp>
        <p:nvSpPr>
          <p:cNvPr id="21" name="文字方塊 20"/>
          <p:cNvSpPr txBox="1"/>
          <p:nvPr/>
        </p:nvSpPr>
        <p:spPr>
          <a:xfrm>
            <a:off x="4079355" y="2276872"/>
            <a:ext cx="1356741" cy="830997"/>
          </a:xfrm>
          <a:prstGeom prst="rect">
            <a:avLst/>
          </a:prstGeom>
          <a:solidFill>
            <a:schemeClr val="accent6">
              <a:lumMod val="40000"/>
              <a:lumOff val="60000"/>
            </a:schemeClr>
          </a:solidFill>
        </p:spPr>
        <p:txBody>
          <a:bodyPr wrap="square" rtlCol="0">
            <a:spAutoFit/>
          </a:bodyPr>
          <a:lstStyle/>
          <a:p>
            <a:pPr algn="ctr"/>
            <a:r>
              <a:rPr lang="zh-TW" altLang="en-US" sz="2400" b="1" dirty="0" smtClean="0">
                <a:solidFill>
                  <a:srgbClr val="002060"/>
                </a:solidFill>
                <a:latin typeface="標楷體" panose="03000509000000000000" pitchFamily="65" charset="-120"/>
                <a:ea typeface="標楷體" panose="03000509000000000000" pitchFamily="65" charset="-120"/>
              </a:rPr>
              <a:t>結構與</a:t>
            </a:r>
            <a:endParaRPr lang="en-US" altLang="zh-TW" sz="2400" b="1" dirty="0" smtClean="0">
              <a:solidFill>
                <a:srgbClr val="002060"/>
              </a:solidFill>
              <a:latin typeface="標楷體" panose="03000509000000000000" pitchFamily="65" charset="-120"/>
              <a:ea typeface="標楷體" panose="03000509000000000000" pitchFamily="65" charset="-120"/>
            </a:endParaRPr>
          </a:p>
          <a:p>
            <a:pPr algn="ctr"/>
            <a:r>
              <a:rPr lang="zh-TW" altLang="en-US" sz="2400" b="1" dirty="0" smtClean="0">
                <a:solidFill>
                  <a:srgbClr val="002060"/>
                </a:solidFill>
                <a:latin typeface="標楷體" panose="03000509000000000000" pitchFamily="65" charset="-120"/>
                <a:ea typeface="標楷體" panose="03000509000000000000" pitchFamily="65" charset="-120"/>
              </a:rPr>
              <a:t>位置</a:t>
            </a:r>
            <a:endParaRPr lang="en-US" sz="2400" b="1" dirty="0">
              <a:solidFill>
                <a:srgbClr val="002060"/>
              </a:solidFill>
              <a:latin typeface="標楷體" panose="03000509000000000000" pitchFamily="65" charset="-120"/>
              <a:ea typeface="標楷體" panose="03000509000000000000" pitchFamily="65" charset="-120"/>
            </a:endParaRPr>
          </a:p>
        </p:txBody>
      </p:sp>
      <p:sp>
        <p:nvSpPr>
          <p:cNvPr id="22" name="文字方塊 21"/>
          <p:cNvSpPr txBox="1"/>
          <p:nvPr/>
        </p:nvSpPr>
        <p:spPr>
          <a:xfrm>
            <a:off x="4146790" y="5301208"/>
            <a:ext cx="1469394" cy="461665"/>
          </a:xfrm>
          <a:prstGeom prst="rect">
            <a:avLst/>
          </a:prstGeom>
          <a:solidFill>
            <a:schemeClr val="accent6">
              <a:lumMod val="40000"/>
              <a:lumOff val="60000"/>
            </a:schemeClr>
          </a:solidFill>
        </p:spPr>
        <p:txBody>
          <a:bodyPr wrap="square" rtlCol="0">
            <a:spAutoFit/>
          </a:bodyPr>
          <a:lstStyle/>
          <a:p>
            <a:pPr algn="ctr"/>
            <a:r>
              <a:rPr lang="zh-TW" altLang="en-US" sz="2400" b="1" dirty="0" smtClean="0">
                <a:solidFill>
                  <a:srgbClr val="002060"/>
                </a:solidFill>
                <a:latin typeface="標楷體" panose="03000509000000000000" pitchFamily="65" charset="-120"/>
                <a:ea typeface="標楷體" panose="03000509000000000000" pitchFamily="65" charset="-120"/>
              </a:rPr>
              <a:t>題目標題</a:t>
            </a:r>
            <a:endParaRPr lang="en-US" sz="2400" b="1" dirty="0">
              <a:solidFill>
                <a:srgbClr val="002060"/>
              </a:solidFill>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183940106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相關性重要特徵</a:t>
            </a:r>
            <a:endParaRPr lang="zh-TW" alt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22</a:t>
            </a:fld>
            <a:endParaRPr lang="zh-TW"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772816"/>
            <a:ext cx="7535548" cy="4255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文字方塊 4"/>
          <p:cNvSpPr txBox="1"/>
          <p:nvPr/>
        </p:nvSpPr>
        <p:spPr>
          <a:xfrm>
            <a:off x="107504" y="4437112"/>
            <a:ext cx="1800200" cy="369332"/>
          </a:xfrm>
          <a:prstGeom prst="rect">
            <a:avLst/>
          </a:prstGeom>
          <a:noFill/>
        </p:spPr>
        <p:txBody>
          <a:bodyPr wrap="square" rtlCol="0">
            <a:spAutoFit/>
          </a:bodyPr>
          <a:lstStyle/>
          <a:p>
            <a:r>
              <a:rPr lang="zh-TW" altLang="en-US" dirty="0" smtClean="0">
                <a:solidFill>
                  <a:srgbClr val="FF0000"/>
                </a:solidFill>
              </a:rPr>
              <a:t>原來的</a:t>
            </a:r>
            <a:r>
              <a:rPr lang="zh-TW" altLang="en-US" dirty="0">
                <a:solidFill>
                  <a:srgbClr val="FF0000"/>
                </a:solidFill>
              </a:rPr>
              <a:t>知識樹</a:t>
            </a:r>
          </a:p>
        </p:txBody>
      </p:sp>
      <p:sp>
        <p:nvSpPr>
          <p:cNvPr id="7" name="文字方塊 6"/>
          <p:cNvSpPr txBox="1"/>
          <p:nvPr/>
        </p:nvSpPr>
        <p:spPr>
          <a:xfrm>
            <a:off x="107504" y="4840591"/>
            <a:ext cx="1800200" cy="369332"/>
          </a:xfrm>
          <a:prstGeom prst="rect">
            <a:avLst/>
          </a:prstGeom>
          <a:noFill/>
        </p:spPr>
        <p:txBody>
          <a:bodyPr wrap="square" rtlCol="0">
            <a:spAutoFit/>
          </a:bodyPr>
          <a:lstStyle/>
          <a:p>
            <a:r>
              <a:rPr lang="zh-TW" altLang="en-US" dirty="0">
                <a:solidFill>
                  <a:srgbClr val="FF0000"/>
                </a:solidFill>
              </a:rPr>
              <a:t>練習題標題</a:t>
            </a:r>
          </a:p>
        </p:txBody>
      </p:sp>
      <p:sp>
        <p:nvSpPr>
          <p:cNvPr id="8" name="文字方塊 7"/>
          <p:cNvSpPr txBox="1"/>
          <p:nvPr/>
        </p:nvSpPr>
        <p:spPr>
          <a:xfrm>
            <a:off x="107504" y="5220829"/>
            <a:ext cx="1440160" cy="369332"/>
          </a:xfrm>
          <a:prstGeom prst="rect">
            <a:avLst/>
          </a:prstGeom>
          <a:noFill/>
        </p:spPr>
        <p:txBody>
          <a:bodyPr wrap="square" rtlCol="0">
            <a:spAutoFit/>
          </a:bodyPr>
          <a:lstStyle/>
          <a:p>
            <a:r>
              <a:rPr lang="zh-TW" altLang="en-US" dirty="0" smtClean="0">
                <a:solidFill>
                  <a:srgbClr val="FF0000"/>
                </a:solidFill>
              </a:rPr>
              <a:t>知識地圖</a:t>
            </a:r>
            <a:endParaRPr lang="zh-TW" altLang="en-US" dirty="0">
              <a:solidFill>
                <a:srgbClr val="FF0000"/>
              </a:solidFill>
            </a:endParaRPr>
          </a:p>
        </p:txBody>
      </p:sp>
      <p:sp>
        <p:nvSpPr>
          <p:cNvPr id="9" name="文字方塊 8"/>
          <p:cNvSpPr txBox="1"/>
          <p:nvPr/>
        </p:nvSpPr>
        <p:spPr>
          <a:xfrm>
            <a:off x="107504" y="4067780"/>
            <a:ext cx="1800200" cy="369332"/>
          </a:xfrm>
          <a:prstGeom prst="rect">
            <a:avLst/>
          </a:prstGeom>
          <a:noFill/>
        </p:spPr>
        <p:txBody>
          <a:bodyPr wrap="square" rtlCol="0">
            <a:spAutoFit/>
          </a:bodyPr>
          <a:lstStyle/>
          <a:p>
            <a:r>
              <a:rPr lang="zh-TW" altLang="en-US" dirty="0" smtClean="0">
                <a:solidFill>
                  <a:srgbClr val="FF0000"/>
                </a:solidFill>
              </a:rPr>
              <a:t>使用者建模</a:t>
            </a:r>
            <a:endParaRPr lang="zh-TW" altLang="en-US" dirty="0">
              <a:solidFill>
                <a:srgbClr val="FF0000"/>
              </a:solidFill>
            </a:endParaRPr>
          </a:p>
        </p:txBody>
      </p:sp>
      <p:sp>
        <p:nvSpPr>
          <p:cNvPr id="10" name="文字方塊 9"/>
          <p:cNvSpPr txBox="1"/>
          <p:nvPr/>
        </p:nvSpPr>
        <p:spPr>
          <a:xfrm>
            <a:off x="107504" y="3698448"/>
            <a:ext cx="1800200" cy="369332"/>
          </a:xfrm>
          <a:prstGeom prst="rect">
            <a:avLst/>
          </a:prstGeom>
          <a:noFill/>
        </p:spPr>
        <p:txBody>
          <a:bodyPr wrap="square" rtlCol="0">
            <a:spAutoFit/>
          </a:bodyPr>
          <a:lstStyle/>
          <a:p>
            <a:r>
              <a:rPr lang="zh-TW" altLang="en-US" dirty="0"/>
              <a:t>使用者回答順序</a:t>
            </a:r>
          </a:p>
        </p:txBody>
      </p:sp>
      <p:sp>
        <p:nvSpPr>
          <p:cNvPr id="11" name="文字方塊 10"/>
          <p:cNvSpPr txBox="1"/>
          <p:nvPr/>
        </p:nvSpPr>
        <p:spPr>
          <a:xfrm>
            <a:off x="107504" y="3309004"/>
            <a:ext cx="1296144" cy="369332"/>
          </a:xfrm>
          <a:prstGeom prst="rect">
            <a:avLst/>
          </a:prstGeom>
          <a:noFill/>
        </p:spPr>
        <p:txBody>
          <a:bodyPr wrap="square" rtlCol="0">
            <a:spAutoFit/>
          </a:bodyPr>
          <a:lstStyle/>
          <a:p>
            <a:r>
              <a:rPr lang="zh-TW" altLang="en-US" dirty="0" smtClean="0"/>
              <a:t>做題數量</a:t>
            </a:r>
            <a:endParaRPr lang="zh-TW" altLang="en-US" dirty="0"/>
          </a:p>
        </p:txBody>
      </p:sp>
      <p:sp>
        <p:nvSpPr>
          <p:cNvPr id="12" name="文字方塊 11"/>
          <p:cNvSpPr txBox="1"/>
          <p:nvPr/>
        </p:nvSpPr>
        <p:spPr>
          <a:xfrm>
            <a:off x="104393" y="2939672"/>
            <a:ext cx="1296144" cy="369332"/>
          </a:xfrm>
          <a:prstGeom prst="rect">
            <a:avLst/>
          </a:prstGeom>
          <a:noFill/>
        </p:spPr>
        <p:txBody>
          <a:bodyPr wrap="square" rtlCol="0">
            <a:spAutoFit/>
          </a:bodyPr>
          <a:lstStyle/>
          <a:p>
            <a:r>
              <a:rPr lang="zh-TW" altLang="en-US" dirty="0" smtClean="0"/>
              <a:t>做題人數</a:t>
            </a:r>
            <a:endParaRPr lang="zh-TW" altLang="en-US" dirty="0"/>
          </a:p>
        </p:txBody>
      </p:sp>
      <p:sp>
        <p:nvSpPr>
          <p:cNvPr id="13" name="文字方塊 12"/>
          <p:cNvSpPr txBox="1"/>
          <p:nvPr/>
        </p:nvSpPr>
        <p:spPr>
          <a:xfrm>
            <a:off x="107504" y="2570340"/>
            <a:ext cx="1440160" cy="369332"/>
          </a:xfrm>
          <a:prstGeom prst="rect">
            <a:avLst/>
          </a:prstGeom>
          <a:noFill/>
        </p:spPr>
        <p:txBody>
          <a:bodyPr wrap="square" rtlCol="0">
            <a:spAutoFit/>
          </a:bodyPr>
          <a:lstStyle/>
          <a:p>
            <a:r>
              <a:rPr lang="zh-TW" altLang="en-US" dirty="0" smtClean="0"/>
              <a:t>做題正確率</a:t>
            </a:r>
            <a:endParaRPr lang="zh-TW" altLang="en-US" dirty="0"/>
          </a:p>
        </p:txBody>
      </p:sp>
      <p:sp>
        <p:nvSpPr>
          <p:cNvPr id="14" name="文字方塊 13"/>
          <p:cNvSpPr txBox="1"/>
          <p:nvPr/>
        </p:nvSpPr>
        <p:spPr>
          <a:xfrm>
            <a:off x="107504" y="2132856"/>
            <a:ext cx="1440160" cy="369332"/>
          </a:xfrm>
          <a:prstGeom prst="rect">
            <a:avLst/>
          </a:prstGeom>
          <a:noFill/>
        </p:spPr>
        <p:txBody>
          <a:bodyPr wrap="square" rtlCol="0">
            <a:spAutoFit/>
          </a:bodyPr>
          <a:lstStyle/>
          <a:p>
            <a:r>
              <a:rPr lang="zh-TW" altLang="en-US" dirty="0" smtClean="0"/>
              <a:t>做題時間</a:t>
            </a:r>
            <a:endParaRPr lang="zh-TW" altLang="en-US" dirty="0"/>
          </a:p>
        </p:txBody>
      </p:sp>
    </p:spTree>
    <p:extLst>
      <p:ext uri="{BB962C8B-B14F-4D97-AF65-F5344CB8AC3E}">
        <p14:creationId xmlns:p14="http://schemas.microsoft.com/office/powerpoint/2010/main" val="428826223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03648" y="1813050"/>
            <a:ext cx="7535548" cy="4174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標題 1"/>
          <p:cNvSpPr>
            <a:spLocks noGrp="1"/>
          </p:cNvSpPr>
          <p:nvPr>
            <p:ph type="title"/>
          </p:nvPr>
        </p:nvSpPr>
        <p:spPr/>
        <p:txBody>
          <a:bodyPr/>
          <a:lstStyle/>
          <a:p>
            <a:r>
              <a:rPr lang="zh-TW" altLang="en-US" dirty="0" smtClean="0"/>
              <a:t>困難</a:t>
            </a:r>
            <a:r>
              <a:rPr lang="zh-TW" altLang="en-US" dirty="0"/>
              <a:t>度</a:t>
            </a:r>
            <a:r>
              <a:rPr lang="zh-TW" altLang="en-US" dirty="0" smtClean="0"/>
              <a:t>重要特徵</a:t>
            </a:r>
            <a:endParaRPr lang="zh-TW" alt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23</a:t>
            </a:fld>
            <a:endParaRPr lang="zh-TW" altLang="en-US"/>
          </a:p>
        </p:txBody>
      </p:sp>
      <p:sp>
        <p:nvSpPr>
          <p:cNvPr id="5" name="文字方塊 4"/>
          <p:cNvSpPr txBox="1"/>
          <p:nvPr/>
        </p:nvSpPr>
        <p:spPr>
          <a:xfrm>
            <a:off x="107504" y="2132856"/>
            <a:ext cx="1800200" cy="369332"/>
          </a:xfrm>
          <a:prstGeom prst="rect">
            <a:avLst/>
          </a:prstGeom>
          <a:noFill/>
        </p:spPr>
        <p:txBody>
          <a:bodyPr wrap="square" rtlCol="0">
            <a:spAutoFit/>
          </a:bodyPr>
          <a:lstStyle/>
          <a:p>
            <a:r>
              <a:rPr lang="zh-TW" altLang="en-US" dirty="0" smtClean="0"/>
              <a:t>原來的</a:t>
            </a:r>
            <a:r>
              <a:rPr lang="zh-TW" altLang="en-US" dirty="0"/>
              <a:t>知識樹</a:t>
            </a:r>
          </a:p>
        </p:txBody>
      </p:sp>
      <p:sp>
        <p:nvSpPr>
          <p:cNvPr id="7" name="文字方塊 6"/>
          <p:cNvSpPr txBox="1"/>
          <p:nvPr/>
        </p:nvSpPr>
        <p:spPr>
          <a:xfrm>
            <a:off x="107504" y="2555612"/>
            <a:ext cx="1800200" cy="369332"/>
          </a:xfrm>
          <a:prstGeom prst="rect">
            <a:avLst/>
          </a:prstGeom>
          <a:noFill/>
        </p:spPr>
        <p:txBody>
          <a:bodyPr wrap="square" rtlCol="0">
            <a:spAutoFit/>
          </a:bodyPr>
          <a:lstStyle/>
          <a:p>
            <a:r>
              <a:rPr lang="zh-TW" altLang="en-US" dirty="0"/>
              <a:t>練習題標題</a:t>
            </a:r>
          </a:p>
        </p:txBody>
      </p:sp>
      <p:sp>
        <p:nvSpPr>
          <p:cNvPr id="8" name="文字方塊 7"/>
          <p:cNvSpPr txBox="1"/>
          <p:nvPr/>
        </p:nvSpPr>
        <p:spPr>
          <a:xfrm>
            <a:off x="107504" y="3707740"/>
            <a:ext cx="1440160" cy="369332"/>
          </a:xfrm>
          <a:prstGeom prst="rect">
            <a:avLst/>
          </a:prstGeom>
          <a:noFill/>
        </p:spPr>
        <p:txBody>
          <a:bodyPr wrap="square" rtlCol="0">
            <a:spAutoFit/>
          </a:bodyPr>
          <a:lstStyle/>
          <a:p>
            <a:r>
              <a:rPr lang="zh-TW" altLang="en-US" dirty="0" smtClean="0"/>
              <a:t>知識地圖</a:t>
            </a:r>
            <a:endParaRPr lang="zh-TW" altLang="en-US" dirty="0"/>
          </a:p>
        </p:txBody>
      </p:sp>
      <p:sp>
        <p:nvSpPr>
          <p:cNvPr id="9" name="文字方塊 8"/>
          <p:cNvSpPr txBox="1"/>
          <p:nvPr/>
        </p:nvSpPr>
        <p:spPr>
          <a:xfrm>
            <a:off x="107504" y="2915652"/>
            <a:ext cx="1800200" cy="369332"/>
          </a:xfrm>
          <a:prstGeom prst="rect">
            <a:avLst/>
          </a:prstGeom>
          <a:noFill/>
        </p:spPr>
        <p:txBody>
          <a:bodyPr wrap="square" rtlCol="0">
            <a:spAutoFit/>
          </a:bodyPr>
          <a:lstStyle/>
          <a:p>
            <a:r>
              <a:rPr lang="zh-TW" altLang="en-US" dirty="0" smtClean="0"/>
              <a:t>使用者建模</a:t>
            </a:r>
            <a:endParaRPr lang="zh-TW" altLang="en-US" dirty="0"/>
          </a:p>
        </p:txBody>
      </p:sp>
      <p:sp>
        <p:nvSpPr>
          <p:cNvPr id="10" name="文字方塊 9"/>
          <p:cNvSpPr txBox="1"/>
          <p:nvPr/>
        </p:nvSpPr>
        <p:spPr>
          <a:xfrm>
            <a:off x="107504" y="4437112"/>
            <a:ext cx="1800200" cy="369332"/>
          </a:xfrm>
          <a:prstGeom prst="rect">
            <a:avLst/>
          </a:prstGeom>
          <a:noFill/>
        </p:spPr>
        <p:txBody>
          <a:bodyPr wrap="square" rtlCol="0">
            <a:spAutoFit/>
          </a:bodyPr>
          <a:lstStyle/>
          <a:p>
            <a:r>
              <a:rPr lang="zh-TW" altLang="en-US" dirty="0">
                <a:solidFill>
                  <a:srgbClr val="FF0000"/>
                </a:solidFill>
              </a:rPr>
              <a:t>使用者回答順序</a:t>
            </a:r>
          </a:p>
        </p:txBody>
      </p:sp>
      <p:sp>
        <p:nvSpPr>
          <p:cNvPr id="11" name="文字方塊 10"/>
          <p:cNvSpPr txBox="1"/>
          <p:nvPr/>
        </p:nvSpPr>
        <p:spPr>
          <a:xfrm>
            <a:off x="107504" y="3309004"/>
            <a:ext cx="1296144" cy="369332"/>
          </a:xfrm>
          <a:prstGeom prst="rect">
            <a:avLst/>
          </a:prstGeom>
          <a:noFill/>
        </p:spPr>
        <p:txBody>
          <a:bodyPr wrap="square" rtlCol="0">
            <a:spAutoFit/>
          </a:bodyPr>
          <a:lstStyle/>
          <a:p>
            <a:r>
              <a:rPr lang="zh-TW" altLang="en-US" dirty="0" smtClean="0"/>
              <a:t>做題數量</a:t>
            </a:r>
            <a:endParaRPr lang="zh-TW" altLang="en-US" dirty="0"/>
          </a:p>
        </p:txBody>
      </p:sp>
      <p:sp>
        <p:nvSpPr>
          <p:cNvPr id="12" name="文字方塊 11"/>
          <p:cNvSpPr txBox="1"/>
          <p:nvPr/>
        </p:nvSpPr>
        <p:spPr>
          <a:xfrm>
            <a:off x="104393" y="5157192"/>
            <a:ext cx="1296144" cy="369332"/>
          </a:xfrm>
          <a:prstGeom prst="rect">
            <a:avLst/>
          </a:prstGeom>
          <a:noFill/>
        </p:spPr>
        <p:txBody>
          <a:bodyPr wrap="square" rtlCol="0">
            <a:spAutoFit/>
          </a:bodyPr>
          <a:lstStyle/>
          <a:p>
            <a:r>
              <a:rPr lang="zh-TW" altLang="en-US" dirty="0" smtClean="0">
                <a:solidFill>
                  <a:srgbClr val="FF0000"/>
                </a:solidFill>
              </a:rPr>
              <a:t>做題人數</a:t>
            </a:r>
            <a:endParaRPr lang="zh-TW" altLang="en-US" dirty="0">
              <a:solidFill>
                <a:srgbClr val="FF0000"/>
              </a:solidFill>
            </a:endParaRPr>
          </a:p>
        </p:txBody>
      </p:sp>
      <p:sp>
        <p:nvSpPr>
          <p:cNvPr id="13" name="文字方塊 12"/>
          <p:cNvSpPr txBox="1"/>
          <p:nvPr/>
        </p:nvSpPr>
        <p:spPr>
          <a:xfrm>
            <a:off x="107504" y="4077072"/>
            <a:ext cx="1440160" cy="369332"/>
          </a:xfrm>
          <a:prstGeom prst="rect">
            <a:avLst/>
          </a:prstGeom>
          <a:noFill/>
        </p:spPr>
        <p:txBody>
          <a:bodyPr wrap="square" rtlCol="0">
            <a:spAutoFit/>
          </a:bodyPr>
          <a:lstStyle/>
          <a:p>
            <a:r>
              <a:rPr lang="zh-TW" altLang="en-US" dirty="0" smtClean="0">
                <a:solidFill>
                  <a:srgbClr val="FF0000"/>
                </a:solidFill>
              </a:rPr>
              <a:t>做題正確率</a:t>
            </a:r>
            <a:endParaRPr lang="zh-TW" altLang="en-US" dirty="0">
              <a:solidFill>
                <a:srgbClr val="FF0000"/>
              </a:solidFill>
            </a:endParaRPr>
          </a:p>
        </p:txBody>
      </p:sp>
      <p:sp>
        <p:nvSpPr>
          <p:cNvPr id="14" name="文字方塊 13"/>
          <p:cNvSpPr txBox="1"/>
          <p:nvPr/>
        </p:nvSpPr>
        <p:spPr>
          <a:xfrm>
            <a:off x="107504" y="4797152"/>
            <a:ext cx="1440160" cy="369332"/>
          </a:xfrm>
          <a:prstGeom prst="rect">
            <a:avLst/>
          </a:prstGeom>
          <a:noFill/>
        </p:spPr>
        <p:txBody>
          <a:bodyPr wrap="square" rtlCol="0">
            <a:spAutoFit/>
          </a:bodyPr>
          <a:lstStyle/>
          <a:p>
            <a:r>
              <a:rPr lang="zh-TW" altLang="en-US" dirty="0" smtClean="0">
                <a:solidFill>
                  <a:srgbClr val="FF0000"/>
                </a:solidFill>
              </a:rPr>
              <a:t>做題時間</a:t>
            </a:r>
            <a:endParaRPr lang="zh-TW" altLang="en-US" dirty="0">
              <a:solidFill>
                <a:srgbClr val="FF0000"/>
              </a:solidFill>
            </a:endParaRPr>
          </a:p>
        </p:txBody>
      </p:sp>
    </p:spTree>
    <p:extLst>
      <p:ext uri="{BB962C8B-B14F-4D97-AF65-F5344CB8AC3E}">
        <p14:creationId xmlns:p14="http://schemas.microsoft.com/office/powerpoint/2010/main" val="383614795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順序</a:t>
            </a:r>
            <a:r>
              <a:rPr lang="zh-TW" altLang="en-US" dirty="0" smtClean="0"/>
              <a:t>性重要特徵</a:t>
            </a:r>
            <a:endParaRPr lang="zh-TW" alt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24</a:t>
            </a:fld>
            <a:endParaRPr lang="zh-TW"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03648" y="1795744"/>
            <a:ext cx="7535548" cy="4209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文字方塊 4"/>
          <p:cNvSpPr txBox="1"/>
          <p:nvPr/>
        </p:nvSpPr>
        <p:spPr>
          <a:xfrm>
            <a:off x="107504" y="2924944"/>
            <a:ext cx="1800200" cy="369332"/>
          </a:xfrm>
          <a:prstGeom prst="rect">
            <a:avLst/>
          </a:prstGeom>
          <a:noFill/>
        </p:spPr>
        <p:txBody>
          <a:bodyPr wrap="square" rtlCol="0">
            <a:spAutoFit/>
          </a:bodyPr>
          <a:lstStyle/>
          <a:p>
            <a:r>
              <a:rPr lang="zh-TW" altLang="en-US" dirty="0" smtClean="0"/>
              <a:t>原來的</a:t>
            </a:r>
            <a:r>
              <a:rPr lang="zh-TW" altLang="en-US" dirty="0"/>
              <a:t>知識樹</a:t>
            </a:r>
          </a:p>
        </p:txBody>
      </p:sp>
      <p:sp>
        <p:nvSpPr>
          <p:cNvPr id="7" name="文字方塊 6"/>
          <p:cNvSpPr txBox="1"/>
          <p:nvPr/>
        </p:nvSpPr>
        <p:spPr>
          <a:xfrm>
            <a:off x="107504" y="4840591"/>
            <a:ext cx="1800200" cy="369332"/>
          </a:xfrm>
          <a:prstGeom prst="rect">
            <a:avLst/>
          </a:prstGeom>
          <a:noFill/>
        </p:spPr>
        <p:txBody>
          <a:bodyPr wrap="square" rtlCol="0">
            <a:spAutoFit/>
          </a:bodyPr>
          <a:lstStyle/>
          <a:p>
            <a:r>
              <a:rPr lang="zh-TW" altLang="en-US" dirty="0">
                <a:solidFill>
                  <a:srgbClr val="FF0000"/>
                </a:solidFill>
              </a:rPr>
              <a:t>練習題標題</a:t>
            </a:r>
          </a:p>
        </p:txBody>
      </p:sp>
      <p:sp>
        <p:nvSpPr>
          <p:cNvPr id="8" name="文字方塊 7"/>
          <p:cNvSpPr txBox="1"/>
          <p:nvPr/>
        </p:nvSpPr>
        <p:spPr>
          <a:xfrm>
            <a:off x="107504" y="5220829"/>
            <a:ext cx="1440160" cy="369332"/>
          </a:xfrm>
          <a:prstGeom prst="rect">
            <a:avLst/>
          </a:prstGeom>
          <a:noFill/>
        </p:spPr>
        <p:txBody>
          <a:bodyPr wrap="square" rtlCol="0">
            <a:spAutoFit/>
          </a:bodyPr>
          <a:lstStyle/>
          <a:p>
            <a:r>
              <a:rPr lang="zh-TW" altLang="en-US" dirty="0" smtClean="0">
                <a:solidFill>
                  <a:srgbClr val="FF0000"/>
                </a:solidFill>
              </a:rPr>
              <a:t>知識地圖</a:t>
            </a:r>
            <a:endParaRPr lang="zh-TW" altLang="en-US" dirty="0">
              <a:solidFill>
                <a:srgbClr val="FF0000"/>
              </a:solidFill>
            </a:endParaRPr>
          </a:p>
        </p:txBody>
      </p:sp>
      <p:sp>
        <p:nvSpPr>
          <p:cNvPr id="9" name="文字方塊 8"/>
          <p:cNvSpPr txBox="1"/>
          <p:nvPr/>
        </p:nvSpPr>
        <p:spPr>
          <a:xfrm>
            <a:off x="107504" y="3284984"/>
            <a:ext cx="1800200" cy="369332"/>
          </a:xfrm>
          <a:prstGeom prst="rect">
            <a:avLst/>
          </a:prstGeom>
          <a:noFill/>
        </p:spPr>
        <p:txBody>
          <a:bodyPr wrap="square" rtlCol="0">
            <a:spAutoFit/>
          </a:bodyPr>
          <a:lstStyle/>
          <a:p>
            <a:r>
              <a:rPr lang="zh-TW" altLang="en-US" dirty="0" smtClean="0"/>
              <a:t>使用者建模</a:t>
            </a:r>
            <a:endParaRPr lang="zh-TW" altLang="en-US" dirty="0"/>
          </a:p>
        </p:txBody>
      </p:sp>
      <p:sp>
        <p:nvSpPr>
          <p:cNvPr id="10" name="文字方塊 9"/>
          <p:cNvSpPr txBox="1"/>
          <p:nvPr/>
        </p:nvSpPr>
        <p:spPr>
          <a:xfrm>
            <a:off x="107504" y="4437112"/>
            <a:ext cx="1800200" cy="369332"/>
          </a:xfrm>
          <a:prstGeom prst="rect">
            <a:avLst/>
          </a:prstGeom>
          <a:noFill/>
        </p:spPr>
        <p:txBody>
          <a:bodyPr wrap="square" rtlCol="0">
            <a:spAutoFit/>
          </a:bodyPr>
          <a:lstStyle/>
          <a:p>
            <a:r>
              <a:rPr lang="zh-TW" altLang="en-US" dirty="0">
                <a:solidFill>
                  <a:srgbClr val="FF0000"/>
                </a:solidFill>
              </a:rPr>
              <a:t>使用者回答順序</a:t>
            </a:r>
          </a:p>
        </p:txBody>
      </p:sp>
      <p:sp>
        <p:nvSpPr>
          <p:cNvPr id="11" name="文字方塊 10"/>
          <p:cNvSpPr txBox="1"/>
          <p:nvPr/>
        </p:nvSpPr>
        <p:spPr>
          <a:xfrm>
            <a:off x="107504" y="2492896"/>
            <a:ext cx="1296144" cy="369332"/>
          </a:xfrm>
          <a:prstGeom prst="rect">
            <a:avLst/>
          </a:prstGeom>
          <a:noFill/>
        </p:spPr>
        <p:txBody>
          <a:bodyPr wrap="square" rtlCol="0">
            <a:spAutoFit/>
          </a:bodyPr>
          <a:lstStyle/>
          <a:p>
            <a:r>
              <a:rPr lang="zh-TW" altLang="en-US" dirty="0" smtClean="0"/>
              <a:t>做題數量</a:t>
            </a:r>
            <a:endParaRPr lang="zh-TW" altLang="en-US" dirty="0"/>
          </a:p>
        </p:txBody>
      </p:sp>
      <p:sp>
        <p:nvSpPr>
          <p:cNvPr id="12" name="文字方塊 11"/>
          <p:cNvSpPr txBox="1"/>
          <p:nvPr/>
        </p:nvSpPr>
        <p:spPr>
          <a:xfrm>
            <a:off x="104393" y="4077072"/>
            <a:ext cx="1296144" cy="369332"/>
          </a:xfrm>
          <a:prstGeom prst="rect">
            <a:avLst/>
          </a:prstGeom>
          <a:noFill/>
        </p:spPr>
        <p:txBody>
          <a:bodyPr wrap="square" rtlCol="0">
            <a:spAutoFit/>
          </a:bodyPr>
          <a:lstStyle/>
          <a:p>
            <a:r>
              <a:rPr lang="zh-TW" altLang="en-US" dirty="0" smtClean="0">
                <a:solidFill>
                  <a:srgbClr val="FF0000"/>
                </a:solidFill>
              </a:rPr>
              <a:t>做題人數</a:t>
            </a:r>
            <a:endParaRPr lang="zh-TW" altLang="en-US" dirty="0">
              <a:solidFill>
                <a:srgbClr val="FF0000"/>
              </a:solidFill>
            </a:endParaRPr>
          </a:p>
        </p:txBody>
      </p:sp>
      <p:sp>
        <p:nvSpPr>
          <p:cNvPr id="13" name="文字方塊 12"/>
          <p:cNvSpPr txBox="1"/>
          <p:nvPr/>
        </p:nvSpPr>
        <p:spPr>
          <a:xfrm>
            <a:off x="107504" y="2123564"/>
            <a:ext cx="1440160" cy="369332"/>
          </a:xfrm>
          <a:prstGeom prst="rect">
            <a:avLst/>
          </a:prstGeom>
          <a:noFill/>
        </p:spPr>
        <p:txBody>
          <a:bodyPr wrap="square" rtlCol="0">
            <a:spAutoFit/>
          </a:bodyPr>
          <a:lstStyle/>
          <a:p>
            <a:r>
              <a:rPr lang="zh-TW" altLang="en-US" dirty="0" smtClean="0"/>
              <a:t>做題正確率</a:t>
            </a:r>
            <a:endParaRPr lang="zh-TW" altLang="en-US" dirty="0"/>
          </a:p>
        </p:txBody>
      </p:sp>
      <p:sp>
        <p:nvSpPr>
          <p:cNvPr id="14" name="文字方塊 13"/>
          <p:cNvSpPr txBox="1"/>
          <p:nvPr/>
        </p:nvSpPr>
        <p:spPr>
          <a:xfrm>
            <a:off x="107504" y="3707740"/>
            <a:ext cx="1440160" cy="369332"/>
          </a:xfrm>
          <a:prstGeom prst="rect">
            <a:avLst/>
          </a:prstGeom>
          <a:noFill/>
        </p:spPr>
        <p:txBody>
          <a:bodyPr wrap="square" rtlCol="0">
            <a:spAutoFit/>
          </a:bodyPr>
          <a:lstStyle/>
          <a:p>
            <a:r>
              <a:rPr lang="zh-TW" altLang="en-US" dirty="0" smtClean="0"/>
              <a:t>做題時間</a:t>
            </a:r>
            <a:endParaRPr lang="zh-TW" altLang="en-US" dirty="0"/>
          </a:p>
        </p:txBody>
      </p:sp>
    </p:spTree>
    <p:extLst>
      <p:ext uri="{BB962C8B-B14F-4D97-AF65-F5344CB8AC3E}">
        <p14:creationId xmlns:p14="http://schemas.microsoft.com/office/powerpoint/2010/main" val="38361479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圓角矩形 2"/>
          <p:cNvSpPr/>
          <p:nvPr/>
        </p:nvSpPr>
        <p:spPr>
          <a:xfrm>
            <a:off x="3419872" y="1772816"/>
            <a:ext cx="2088232" cy="22189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 name="標題 1"/>
          <p:cNvSpPr>
            <a:spLocks noGrp="1"/>
          </p:cNvSpPr>
          <p:nvPr>
            <p:ph type="title"/>
          </p:nvPr>
        </p:nvSpPr>
        <p:spPr/>
        <p:txBody>
          <a:bodyPr/>
          <a:lstStyle/>
          <a:p>
            <a:r>
              <a:rPr lang="zh-TW" altLang="en-US" dirty="0" smtClean="0"/>
              <a:t>順序性預測</a:t>
            </a:r>
            <a:endParaRPr lang="en-US" dirty="0"/>
          </a:p>
        </p:txBody>
      </p:sp>
      <p:sp>
        <p:nvSpPr>
          <p:cNvPr id="4" name="投影片編號版面配置區 3"/>
          <p:cNvSpPr>
            <a:spLocks noGrp="1"/>
          </p:cNvSpPr>
          <p:nvPr>
            <p:ph type="sldNum" sz="quarter" idx="12"/>
          </p:nvPr>
        </p:nvSpPr>
        <p:spPr/>
        <p:txBody>
          <a:bodyPr/>
          <a:lstStyle/>
          <a:p>
            <a:fld id="{ED97C7B1-679B-41CD-964D-385158F54399}" type="slidenum">
              <a:rPr lang="zh-TW" altLang="en-US" smtClean="0">
                <a:latin typeface="標楷體" panose="03000509000000000000" pitchFamily="65" charset="-120"/>
                <a:ea typeface="標楷體" panose="03000509000000000000" pitchFamily="65" charset="-120"/>
              </a:rPr>
              <a:t>25</a:t>
            </a:fld>
            <a:endParaRPr lang="zh-TW" altLang="en-US">
              <a:latin typeface="標楷體" panose="03000509000000000000" pitchFamily="65" charset="-120"/>
              <a:ea typeface="標楷體" panose="03000509000000000000" pitchFamily="65" charset="-120"/>
            </a:endParaRPr>
          </a:p>
        </p:txBody>
      </p:sp>
      <p:pic>
        <p:nvPicPr>
          <p:cNvPr id="9" name="圖片 8"/>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529180" y="1189107"/>
            <a:ext cx="2976814" cy="2671941"/>
          </a:xfrm>
          <a:prstGeom prst="rect">
            <a:avLst/>
          </a:prstGeom>
        </p:spPr>
      </p:pic>
      <p:sp>
        <p:nvSpPr>
          <p:cNvPr id="10" name="向右箭號 9"/>
          <p:cNvSpPr/>
          <p:nvPr/>
        </p:nvSpPr>
        <p:spPr>
          <a:xfrm>
            <a:off x="3419872" y="4916328"/>
            <a:ext cx="2304256" cy="504056"/>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sp>
        <p:nvSpPr>
          <p:cNvPr id="11" name="文字方塊 10"/>
          <p:cNvSpPr txBox="1"/>
          <p:nvPr/>
        </p:nvSpPr>
        <p:spPr>
          <a:xfrm>
            <a:off x="6177252" y="3601868"/>
            <a:ext cx="1800200" cy="369332"/>
          </a:xfrm>
          <a:prstGeom prst="rect">
            <a:avLst/>
          </a:prstGeom>
          <a:noFill/>
        </p:spPr>
        <p:txBody>
          <a:bodyPr wrap="square" rtlCol="0">
            <a:spAutoFit/>
          </a:bodyPr>
          <a:lstStyle/>
          <a:p>
            <a:r>
              <a:rPr lang="zh-TW" altLang="en-US" dirty="0" smtClean="0">
                <a:latin typeface="標楷體" panose="03000509000000000000" pitchFamily="65" charset="-120"/>
                <a:ea typeface="標楷體" panose="03000509000000000000" pitchFamily="65" charset="-120"/>
              </a:rPr>
              <a:t>原本順序性</a:t>
            </a:r>
            <a:r>
              <a:rPr lang="zh-TW" altLang="en-US" dirty="0">
                <a:latin typeface="標楷體" panose="03000509000000000000" pitchFamily="65" charset="-120"/>
                <a:ea typeface="標楷體" panose="03000509000000000000" pitchFamily="65" charset="-120"/>
              </a:rPr>
              <a:t>關係</a:t>
            </a:r>
            <a:endParaRPr lang="en-US" dirty="0">
              <a:latin typeface="標楷體" panose="03000509000000000000" pitchFamily="65" charset="-120"/>
              <a:ea typeface="標楷體" panose="03000509000000000000" pitchFamily="65" charset="-120"/>
            </a:endParaRPr>
          </a:p>
        </p:txBody>
      </p:sp>
      <p:sp>
        <p:nvSpPr>
          <p:cNvPr id="12" name="文字方塊 11"/>
          <p:cNvSpPr txBox="1"/>
          <p:nvPr/>
        </p:nvSpPr>
        <p:spPr>
          <a:xfrm>
            <a:off x="1359804" y="6309320"/>
            <a:ext cx="1628020" cy="369332"/>
          </a:xfrm>
          <a:prstGeom prst="rect">
            <a:avLst/>
          </a:prstGeom>
          <a:noFill/>
        </p:spPr>
        <p:txBody>
          <a:bodyPr wrap="square" rtlCol="0">
            <a:spAutoFit/>
          </a:bodyPr>
          <a:lstStyle/>
          <a:p>
            <a:r>
              <a:rPr lang="zh-TW" altLang="en-US" dirty="0" smtClean="0">
                <a:latin typeface="標楷體" panose="03000509000000000000" pitchFamily="65" charset="-120"/>
                <a:ea typeface="標楷體" panose="03000509000000000000" pitchFamily="65" charset="-120"/>
              </a:rPr>
              <a:t>工人標記關係</a:t>
            </a:r>
            <a:endParaRPr lang="en-US" dirty="0">
              <a:latin typeface="標楷體" panose="03000509000000000000" pitchFamily="65" charset="-120"/>
              <a:ea typeface="標楷體" panose="03000509000000000000" pitchFamily="65" charset="-120"/>
            </a:endParaRPr>
          </a:p>
        </p:txBody>
      </p:sp>
      <p:sp>
        <p:nvSpPr>
          <p:cNvPr id="13" name="文字方塊 12"/>
          <p:cNvSpPr txBox="1"/>
          <p:nvPr/>
        </p:nvSpPr>
        <p:spPr>
          <a:xfrm>
            <a:off x="6804248" y="6309320"/>
            <a:ext cx="1173204" cy="369332"/>
          </a:xfrm>
          <a:prstGeom prst="rect">
            <a:avLst/>
          </a:prstGeom>
          <a:noFill/>
        </p:spPr>
        <p:txBody>
          <a:bodyPr wrap="square" rtlCol="0">
            <a:spAutoFit/>
          </a:bodyPr>
          <a:lstStyle/>
          <a:p>
            <a:r>
              <a:rPr lang="zh-TW" altLang="en-US" dirty="0" smtClean="0">
                <a:latin typeface="標楷體" panose="03000509000000000000" pitchFamily="65" charset="-120"/>
                <a:ea typeface="標楷體" panose="03000509000000000000" pitchFamily="65" charset="-120"/>
              </a:rPr>
              <a:t>預測關係</a:t>
            </a:r>
            <a:endParaRPr lang="en-US" dirty="0">
              <a:latin typeface="標楷體" panose="03000509000000000000" pitchFamily="65" charset="-120"/>
              <a:ea typeface="標楷體" panose="03000509000000000000" pitchFamily="65" charset="-120"/>
            </a:endParaRPr>
          </a:p>
        </p:txBody>
      </p:sp>
      <p:pic>
        <p:nvPicPr>
          <p:cNvPr id="14" name="Picture 8" descr="http://www.onelement.com/wp-content/uploads/2012/12/Technology-Together-With-Your-Compute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90841" y="4635438"/>
            <a:ext cx="1565262" cy="1043508"/>
          </a:xfrm>
          <a:prstGeom prst="rect">
            <a:avLst/>
          </a:prstGeom>
          <a:noFill/>
          <a:extLst>
            <a:ext uri="{909E8E84-426E-40DD-AFC4-6F175D3DCCD1}">
              <a14:hiddenFill xmlns:a14="http://schemas.microsoft.com/office/drawing/2010/main">
                <a:solidFill>
                  <a:srgbClr val="FFFFFF"/>
                </a:solidFill>
              </a14:hiddenFill>
            </a:ext>
          </a:extLst>
        </p:spPr>
      </p:pic>
      <p:sp>
        <p:nvSpPr>
          <p:cNvPr id="16" name="文字方塊 15"/>
          <p:cNvSpPr txBox="1"/>
          <p:nvPr/>
        </p:nvSpPr>
        <p:spPr>
          <a:xfrm>
            <a:off x="4096283" y="2931156"/>
            <a:ext cx="715500" cy="369332"/>
          </a:xfrm>
          <a:prstGeom prst="rect">
            <a:avLst/>
          </a:prstGeom>
          <a:solidFill>
            <a:srgbClr val="92D050"/>
          </a:solidFill>
        </p:spPr>
        <p:txBody>
          <a:bodyPr wrap="square" rtlCol="0">
            <a:spAutoFit/>
          </a:bodyPr>
          <a:lstStyle/>
          <a:p>
            <a:pPr algn="ctr"/>
            <a:r>
              <a:rPr lang="zh-TW" altLang="en-US" dirty="0" smtClean="0">
                <a:latin typeface="標楷體" panose="03000509000000000000" pitchFamily="65" charset="-120"/>
                <a:ea typeface="標楷體" panose="03000509000000000000" pitchFamily="65" charset="-120"/>
              </a:rPr>
              <a:t>結構</a:t>
            </a:r>
            <a:endParaRPr lang="en-US" dirty="0">
              <a:latin typeface="標楷體" panose="03000509000000000000" pitchFamily="65" charset="-120"/>
              <a:ea typeface="標楷體" panose="03000509000000000000" pitchFamily="65" charset="-120"/>
            </a:endParaRPr>
          </a:p>
        </p:txBody>
      </p:sp>
      <p:sp>
        <p:nvSpPr>
          <p:cNvPr id="17" name="文字方塊 16"/>
          <p:cNvSpPr txBox="1"/>
          <p:nvPr/>
        </p:nvSpPr>
        <p:spPr>
          <a:xfrm>
            <a:off x="3890237" y="3376856"/>
            <a:ext cx="1127592" cy="369332"/>
          </a:xfrm>
          <a:prstGeom prst="rect">
            <a:avLst/>
          </a:prstGeom>
          <a:solidFill>
            <a:srgbClr val="92D050"/>
          </a:solidFill>
        </p:spPr>
        <p:txBody>
          <a:bodyPr wrap="square" rtlCol="0">
            <a:spAutoFit/>
          </a:bodyPr>
          <a:lstStyle/>
          <a:p>
            <a:pPr algn="ctr"/>
            <a:r>
              <a:rPr lang="zh-TW" altLang="en-US" dirty="0" smtClean="0">
                <a:latin typeface="標楷體" panose="03000509000000000000" pitchFamily="65" charset="-120"/>
                <a:ea typeface="標楷體" panose="03000509000000000000" pitchFamily="65" charset="-120"/>
              </a:rPr>
              <a:t>題目標</a:t>
            </a:r>
            <a:r>
              <a:rPr lang="zh-TW" altLang="en-US" dirty="0">
                <a:latin typeface="標楷體" panose="03000509000000000000" pitchFamily="65" charset="-120"/>
                <a:ea typeface="標楷體" panose="03000509000000000000" pitchFamily="65" charset="-120"/>
              </a:rPr>
              <a:t>題</a:t>
            </a:r>
            <a:endParaRPr lang="en-US" altLang="zh-TW" dirty="0" smtClean="0">
              <a:latin typeface="標楷體" panose="03000509000000000000" pitchFamily="65" charset="-120"/>
              <a:ea typeface="標楷體" panose="03000509000000000000" pitchFamily="65" charset="-120"/>
            </a:endParaRPr>
          </a:p>
        </p:txBody>
      </p:sp>
      <p:sp>
        <p:nvSpPr>
          <p:cNvPr id="18" name="文字方塊 17"/>
          <p:cNvSpPr txBox="1"/>
          <p:nvPr/>
        </p:nvSpPr>
        <p:spPr>
          <a:xfrm>
            <a:off x="3863510" y="2473899"/>
            <a:ext cx="1175345" cy="369332"/>
          </a:xfrm>
          <a:prstGeom prst="rect">
            <a:avLst/>
          </a:prstGeom>
          <a:solidFill>
            <a:srgbClr val="92D050"/>
          </a:solidFill>
        </p:spPr>
        <p:txBody>
          <a:bodyPr wrap="square" rtlCol="0">
            <a:spAutoFit/>
          </a:bodyPr>
          <a:lstStyle/>
          <a:p>
            <a:pPr algn="ctr"/>
            <a:r>
              <a:rPr lang="zh-TW" altLang="en-US" dirty="0" smtClean="0">
                <a:latin typeface="標楷體" panose="03000509000000000000" pitchFamily="65" charset="-120"/>
                <a:ea typeface="標楷體" panose="03000509000000000000" pitchFamily="65" charset="-120"/>
              </a:rPr>
              <a:t>做題記錄</a:t>
            </a:r>
            <a:endParaRPr lang="en-US" dirty="0">
              <a:latin typeface="標楷體" panose="03000509000000000000" pitchFamily="65" charset="-120"/>
              <a:ea typeface="標楷體" panose="03000509000000000000" pitchFamily="65" charset="-120"/>
            </a:endParaRPr>
          </a:p>
        </p:txBody>
      </p:sp>
      <p:sp>
        <p:nvSpPr>
          <p:cNvPr id="19" name="文字方塊 18"/>
          <p:cNvSpPr txBox="1"/>
          <p:nvPr/>
        </p:nvSpPr>
        <p:spPr>
          <a:xfrm>
            <a:off x="3585066" y="1916832"/>
            <a:ext cx="1734937" cy="461665"/>
          </a:xfrm>
          <a:prstGeom prst="rect">
            <a:avLst/>
          </a:prstGeom>
          <a:noFill/>
        </p:spPr>
        <p:txBody>
          <a:bodyPr wrap="square" rtlCol="0">
            <a:spAutoFit/>
          </a:bodyPr>
          <a:lstStyle/>
          <a:p>
            <a:r>
              <a:rPr lang="zh-TW" altLang="en-US" sz="2400" dirty="0" smtClean="0">
                <a:latin typeface="標楷體" panose="03000509000000000000" pitchFamily="65" charset="-120"/>
                <a:ea typeface="標楷體" panose="03000509000000000000" pitchFamily="65" charset="-120"/>
              </a:rPr>
              <a:t>知識點特徵</a:t>
            </a:r>
            <a:endParaRPr lang="en-US" sz="2400" dirty="0">
              <a:latin typeface="標楷體" panose="03000509000000000000" pitchFamily="65" charset="-120"/>
              <a:ea typeface="標楷體" panose="03000509000000000000" pitchFamily="65" charset="-120"/>
            </a:endParaRPr>
          </a:p>
        </p:txBody>
      </p:sp>
      <p:sp>
        <p:nvSpPr>
          <p:cNvPr id="21" name="向下箭號 20"/>
          <p:cNvSpPr/>
          <p:nvPr/>
        </p:nvSpPr>
        <p:spPr>
          <a:xfrm>
            <a:off x="4295422" y="4207805"/>
            <a:ext cx="360040" cy="288032"/>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標楷體" panose="03000509000000000000" pitchFamily="65" charset="-120"/>
              <a:ea typeface="標楷體" panose="03000509000000000000" pitchFamily="65" charset="-120"/>
            </a:endParaRPr>
          </a:p>
        </p:txBody>
      </p:sp>
      <p:sp>
        <p:nvSpPr>
          <p:cNvPr id="24" name="橢圓 23"/>
          <p:cNvSpPr/>
          <p:nvPr/>
        </p:nvSpPr>
        <p:spPr>
          <a:xfrm>
            <a:off x="381671" y="2169045"/>
            <a:ext cx="716258" cy="683891"/>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smtClean="0">
                <a:solidFill>
                  <a:schemeClr val="tx1"/>
                </a:solidFill>
                <a:latin typeface="標楷體" panose="03000509000000000000" pitchFamily="65" charset="-120"/>
                <a:ea typeface="標楷體" panose="03000509000000000000" pitchFamily="65" charset="-120"/>
              </a:rPr>
              <a:t>知識點</a:t>
            </a:r>
            <a:r>
              <a:rPr lang="en-US" altLang="zh-TW" sz="1200" dirty="0" smtClean="0">
                <a:solidFill>
                  <a:schemeClr val="tx1"/>
                </a:solidFill>
                <a:latin typeface="標楷體" panose="03000509000000000000" pitchFamily="65" charset="-120"/>
                <a:ea typeface="標楷體" panose="03000509000000000000" pitchFamily="65" charset="-120"/>
              </a:rPr>
              <a:t>2</a:t>
            </a:r>
            <a:endParaRPr lang="zh-TW" altLang="en-US" sz="1200" dirty="0">
              <a:solidFill>
                <a:schemeClr val="tx1"/>
              </a:solidFill>
              <a:latin typeface="標楷體" panose="03000509000000000000" pitchFamily="65" charset="-120"/>
              <a:ea typeface="標楷體" panose="03000509000000000000" pitchFamily="65" charset="-120"/>
            </a:endParaRPr>
          </a:p>
        </p:txBody>
      </p:sp>
      <p:sp>
        <p:nvSpPr>
          <p:cNvPr id="25" name="橢圓 24"/>
          <p:cNvSpPr/>
          <p:nvPr/>
        </p:nvSpPr>
        <p:spPr>
          <a:xfrm>
            <a:off x="1273205" y="1483015"/>
            <a:ext cx="716258" cy="683891"/>
          </a:xfrm>
          <a:prstGeom prst="ellipse">
            <a:avLst/>
          </a:prstGeom>
          <a:solidFill>
            <a:schemeClr val="accent1">
              <a:lumMod val="60000"/>
              <a:lumOff val="4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smtClean="0">
                <a:solidFill>
                  <a:schemeClr val="tx1"/>
                </a:solidFill>
                <a:latin typeface="標楷體" panose="03000509000000000000" pitchFamily="65" charset="-120"/>
                <a:ea typeface="標楷體" panose="03000509000000000000" pitchFamily="65" charset="-120"/>
              </a:rPr>
              <a:t>知識點</a:t>
            </a:r>
            <a:r>
              <a:rPr lang="en-US" altLang="zh-TW" sz="1200" dirty="0" smtClean="0">
                <a:solidFill>
                  <a:schemeClr val="tx1"/>
                </a:solidFill>
                <a:latin typeface="標楷體" panose="03000509000000000000" pitchFamily="65" charset="-120"/>
                <a:ea typeface="標楷體" panose="03000509000000000000" pitchFamily="65" charset="-120"/>
              </a:rPr>
              <a:t>1</a:t>
            </a:r>
            <a:endParaRPr lang="zh-TW" altLang="en-US" sz="1200" dirty="0">
              <a:solidFill>
                <a:schemeClr val="tx1"/>
              </a:solidFill>
              <a:latin typeface="標楷體" panose="03000509000000000000" pitchFamily="65" charset="-120"/>
              <a:ea typeface="標楷體" panose="03000509000000000000" pitchFamily="65" charset="-120"/>
            </a:endParaRPr>
          </a:p>
        </p:txBody>
      </p:sp>
      <p:sp>
        <p:nvSpPr>
          <p:cNvPr id="20" name="矩形 19"/>
          <p:cNvSpPr/>
          <p:nvPr/>
        </p:nvSpPr>
        <p:spPr>
          <a:xfrm>
            <a:off x="3302109" y="5847655"/>
            <a:ext cx="2520280" cy="646331"/>
          </a:xfrm>
          <a:prstGeom prst="rect">
            <a:avLst/>
          </a:prstGeom>
        </p:spPr>
        <p:txBody>
          <a:bodyPr wrap="square">
            <a:spAutoFit/>
          </a:bodyPr>
          <a:lstStyle/>
          <a:p>
            <a:r>
              <a:rPr lang="zh-TW" altLang="en-US" dirty="0"/>
              <a:t>跟原本順序性關係大致相符，但是更全面精確</a:t>
            </a:r>
          </a:p>
        </p:txBody>
      </p:sp>
      <p:sp>
        <p:nvSpPr>
          <p:cNvPr id="28" name="橢圓 27"/>
          <p:cNvSpPr/>
          <p:nvPr/>
        </p:nvSpPr>
        <p:spPr>
          <a:xfrm>
            <a:off x="381671" y="3034910"/>
            <a:ext cx="716258" cy="683891"/>
          </a:xfrm>
          <a:prstGeom prst="ellipse">
            <a:avLst/>
          </a:prstGeom>
          <a:solidFill>
            <a:schemeClr val="accent1">
              <a:lumMod val="60000"/>
              <a:lumOff val="4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smtClean="0">
                <a:solidFill>
                  <a:schemeClr val="tx1"/>
                </a:solidFill>
                <a:latin typeface="標楷體" panose="03000509000000000000" pitchFamily="65" charset="-120"/>
                <a:ea typeface="標楷體" panose="03000509000000000000" pitchFamily="65" charset="-120"/>
              </a:rPr>
              <a:t>知識點</a:t>
            </a:r>
            <a:r>
              <a:rPr lang="en-US" altLang="zh-TW" sz="1200" dirty="0" smtClean="0">
                <a:solidFill>
                  <a:schemeClr val="tx1"/>
                </a:solidFill>
                <a:latin typeface="標楷體" panose="03000509000000000000" pitchFamily="65" charset="-120"/>
                <a:ea typeface="標楷體" panose="03000509000000000000" pitchFamily="65" charset="-120"/>
              </a:rPr>
              <a:t>1</a:t>
            </a:r>
            <a:endParaRPr lang="zh-TW" altLang="en-US" sz="1200" dirty="0">
              <a:solidFill>
                <a:schemeClr val="tx1"/>
              </a:solidFill>
              <a:latin typeface="標楷體" panose="03000509000000000000" pitchFamily="65" charset="-120"/>
              <a:ea typeface="標楷體" panose="03000509000000000000" pitchFamily="65" charset="-120"/>
            </a:endParaRPr>
          </a:p>
        </p:txBody>
      </p:sp>
      <p:sp>
        <p:nvSpPr>
          <p:cNvPr id="31" name="橢圓 30"/>
          <p:cNvSpPr/>
          <p:nvPr/>
        </p:nvSpPr>
        <p:spPr>
          <a:xfrm>
            <a:off x="2195736" y="1502690"/>
            <a:ext cx="716258" cy="683891"/>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1200" dirty="0" smtClean="0">
                <a:solidFill>
                  <a:schemeClr val="tx1"/>
                </a:solidFill>
                <a:latin typeface="標楷體" panose="03000509000000000000" pitchFamily="65" charset="-120"/>
                <a:ea typeface="標楷體" panose="03000509000000000000" pitchFamily="65" charset="-120"/>
              </a:rPr>
              <a:t>知識點</a:t>
            </a:r>
            <a:r>
              <a:rPr lang="en-US" altLang="zh-TW" sz="1200" dirty="0" smtClean="0">
                <a:solidFill>
                  <a:schemeClr val="tx1"/>
                </a:solidFill>
                <a:latin typeface="標楷體" panose="03000509000000000000" pitchFamily="65" charset="-120"/>
                <a:ea typeface="標楷體" panose="03000509000000000000" pitchFamily="65" charset="-120"/>
              </a:rPr>
              <a:t>2</a:t>
            </a:r>
            <a:endParaRPr lang="zh-TW" altLang="en-US" sz="1200" dirty="0">
              <a:solidFill>
                <a:schemeClr val="tx1"/>
              </a:solidFill>
              <a:latin typeface="標楷體" panose="03000509000000000000" pitchFamily="65" charset="-120"/>
              <a:ea typeface="標楷體" panose="03000509000000000000" pitchFamily="65" charset="-120"/>
            </a:endParaRPr>
          </a:p>
        </p:txBody>
      </p:sp>
      <p:cxnSp>
        <p:nvCxnSpPr>
          <p:cNvPr id="33" name="直線單箭頭接點 32"/>
          <p:cNvCxnSpPr>
            <a:stCxn id="24" idx="4"/>
            <a:endCxn id="28" idx="0"/>
          </p:cNvCxnSpPr>
          <p:nvPr/>
        </p:nvCxnSpPr>
        <p:spPr>
          <a:xfrm>
            <a:off x="739800" y="2852936"/>
            <a:ext cx="0" cy="181974"/>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1321889" y="2276871"/>
            <a:ext cx="1584176" cy="1441929"/>
          </a:xfrm>
          <a:prstGeom prst="rect">
            <a:avLst/>
          </a:prstGeom>
          <a:solidFill>
            <a:srgbClr val="000080"/>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TW" altLang="en-US"/>
          </a:p>
        </p:txBody>
      </p:sp>
      <p:sp>
        <p:nvSpPr>
          <p:cNvPr id="39" name="矩形 38"/>
          <p:cNvSpPr/>
          <p:nvPr/>
        </p:nvSpPr>
        <p:spPr>
          <a:xfrm>
            <a:off x="2113977" y="2997836"/>
            <a:ext cx="792088" cy="720966"/>
          </a:xfrm>
          <a:prstGeom prst="rect">
            <a:avLst/>
          </a:prstGeom>
          <a:solidFill>
            <a:srgbClr val="FF0000"/>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TW" altLang="en-US"/>
          </a:p>
        </p:txBody>
      </p:sp>
      <p:pic>
        <p:nvPicPr>
          <p:cNvPr id="3074" name="Picture 2" descr="D:\Dropbox\Captur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5845" y="3971200"/>
            <a:ext cx="2167945" cy="2266613"/>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D:\Dropbox\Capture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01966" y="3984296"/>
            <a:ext cx="2231242" cy="23250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95854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預測準確度的量化評估</a:t>
            </a:r>
            <a:endParaRPr 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26</a:t>
            </a:fld>
            <a:endParaRPr lang="zh-TW" altLang="en-US"/>
          </a:p>
        </p:txBody>
      </p:sp>
      <p:pic>
        <p:nvPicPr>
          <p:cNvPr id="7" name="Picture 4" descr="http://images.clipartpanda.com/person-clip-art-orange-person-clip-art.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3568" y="2600409"/>
            <a:ext cx="726752" cy="86518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http://www.clker.com/cliparts/v/5/Q/k/s/E/light-blue-person-m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568" y="3536513"/>
            <a:ext cx="736384" cy="86344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http://www.clker.com/cliparts/3/K/X/q/R/I/purple-person-m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8403" y="4472617"/>
            <a:ext cx="734997" cy="858937"/>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群組 17"/>
          <p:cNvGrpSpPr/>
          <p:nvPr/>
        </p:nvGrpSpPr>
        <p:grpSpPr>
          <a:xfrm>
            <a:off x="1577416" y="2015711"/>
            <a:ext cx="573531" cy="467536"/>
            <a:chOff x="7596336" y="4287225"/>
            <a:chExt cx="573531" cy="467536"/>
          </a:xfrm>
        </p:grpSpPr>
        <p:sp>
          <p:nvSpPr>
            <p:cNvPr id="19" name="橢圓 18"/>
            <p:cNvSpPr/>
            <p:nvPr/>
          </p:nvSpPr>
          <p:spPr>
            <a:xfrm>
              <a:off x="7645974" y="4287225"/>
              <a:ext cx="457797" cy="437110"/>
            </a:xfrm>
            <a:prstGeom prst="ellipse">
              <a:avLst/>
            </a:prstGeom>
            <a:solidFill>
              <a:schemeClr val="accent1">
                <a:lumMod val="60000"/>
                <a:lumOff val="4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dirty="0">
                <a:solidFill>
                  <a:schemeClr val="tx1"/>
                </a:solidFill>
                <a:latin typeface="標楷體" panose="03000509000000000000" pitchFamily="65" charset="-120"/>
                <a:ea typeface="標楷體" panose="03000509000000000000" pitchFamily="65" charset="-120"/>
              </a:endParaRPr>
            </a:p>
          </p:txBody>
        </p:sp>
        <p:sp>
          <p:nvSpPr>
            <p:cNvPr id="20" name="矩形 19"/>
            <p:cNvSpPr/>
            <p:nvPr/>
          </p:nvSpPr>
          <p:spPr>
            <a:xfrm>
              <a:off x="7596336" y="429309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a:t>
              </a:r>
              <a:r>
                <a:rPr lang="zh-TW" altLang="en-US" sz="1200" dirty="0" smtClean="0">
                  <a:latin typeface="標楷體" panose="03000509000000000000" pitchFamily="65" charset="-120"/>
                  <a:ea typeface="標楷體" panose="03000509000000000000" pitchFamily="65" charset="-120"/>
                </a:rPr>
                <a:t>點</a:t>
              </a:r>
              <a:r>
                <a:rPr lang="en-US" altLang="zh-TW" sz="1200" dirty="0" smtClean="0">
                  <a:latin typeface="標楷體" panose="03000509000000000000" pitchFamily="65" charset="-120"/>
                  <a:ea typeface="標楷體" panose="03000509000000000000" pitchFamily="65" charset="-120"/>
                </a:rPr>
                <a:t>1</a:t>
              </a:r>
              <a:endParaRPr lang="zh-TW" altLang="en-US" sz="1200" dirty="0"/>
            </a:p>
          </p:txBody>
        </p:sp>
      </p:grpSp>
      <p:grpSp>
        <p:nvGrpSpPr>
          <p:cNvPr id="21" name="群組 20"/>
          <p:cNvGrpSpPr/>
          <p:nvPr/>
        </p:nvGrpSpPr>
        <p:grpSpPr>
          <a:xfrm>
            <a:off x="2260145" y="2007002"/>
            <a:ext cx="573531" cy="461665"/>
            <a:chOff x="5726190" y="4784716"/>
            <a:chExt cx="573531" cy="461665"/>
          </a:xfrm>
        </p:grpSpPr>
        <p:sp>
          <p:nvSpPr>
            <p:cNvPr id="22" name="橢圓 21"/>
            <p:cNvSpPr/>
            <p:nvPr/>
          </p:nvSpPr>
          <p:spPr>
            <a:xfrm>
              <a:off x="5798669" y="4806746"/>
              <a:ext cx="433163" cy="413589"/>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000" dirty="0">
                <a:solidFill>
                  <a:schemeClr val="tx1"/>
                </a:solidFill>
                <a:latin typeface="標楷體" panose="03000509000000000000" pitchFamily="65" charset="-120"/>
                <a:ea typeface="標楷體" panose="03000509000000000000" pitchFamily="65" charset="-120"/>
              </a:endParaRPr>
            </a:p>
          </p:txBody>
        </p:sp>
        <p:sp>
          <p:nvSpPr>
            <p:cNvPr id="23" name="矩形 22"/>
            <p:cNvSpPr/>
            <p:nvPr/>
          </p:nvSpPr>
          <p:spPr>
            <a:xfrm>
              <a:off x="5726190" y="478471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知識點</a:t>
              </a:r>
              <a:r>
                <a:rPr lang="en-US" altLang="zh-TW" sz="1200" dirty="0">
                  <a:latin typeface="標楷體" panose="03000509000000000000" pitchFamily="65" charset="-120"/>
                  <a:ea typeface="標楷體" panose="03000509000000000000" pitchFamily="65" charset="-120"/>
                </a:rPr>
                <a:t>2</a:t>
              </a:r>
              <a:endParaRPr lang="zh-TW" altLang="en-US" sz="1200" dirty="0"/>
            </a:p>
          </p:txBody>
        </p:sp>
      </p:grpSp>
      <p:cxnSp>
        <p:nvCxnSpPr>
          <p:cNvPr id="24" name="直線單箭頭接點 23"/>
          <p:cNvCxnSpPr>
            <a:stCxn id="19" idx="6"/>
            <a:endCxn id="22" idx="2"/>
          </p:cNvCxnSpPr>
          <p:nvPr/>
        </p:nvCxnSpPr>
        <p:spPr>
          <a:xfrm>
            <a:off x="2084851" y="2234266"/>
            <a:ext cx="247773" cy="1561"/>
          </a:xfrm>
          <a:prstGeom prst="straightConnector1">
            <a:avLst/>
          </a:prstGeom>
          <a:ln>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29" name="群組 28"/>
          <p:cNvGrpSpPr/>
          <p:nvPr/>
        </p:nvGrpSpPr>
        <p:grpSpPr>
          <a:xfrm>
            <a:off x="3006735" y="2015711"/>
            <a:ext cx="573531" cy="467536"/>
            <a:chOff x="7596336" y="4287225"/>
            <a:chExt cx="573531" cy="467536"/>
          </a:xfrm>
        </p:grpSpPr>
        <p:sp>
          <p:nvSpPr>
            <p:cNvPr id="30" name="橢圓 29"/>
            <p:cNvSpPr/>
            <p:nvPr/>
          </p:nvSpPr>
          <p:spPr>
            <a:xfrm>
              <a:off x="7645974" y="4287225"/>
              <a:ext cx="457797" cy="437110"/>
            </a:xfrm>
            <a:prstGeom prst="ellipse">
              <a:avLst/>
            </a:prstGeom>
            <a:solidFill>
              <a:schemeClr val="accent1">
                <a:lumMod val="60000"/>
                <a:lumOff val="4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dirty="0">
                <a:solidFill>
                  <a:schemeClr val="tx1"/>
                </a:solidFill>
                <a:latin typeface="標楷體" panose="03000509000000000000" pitchFamily="65" charset="-120"/>
                <a:ea typeface="標楷體" panose="03000509000000000000" pitchFamily="65" charset="-120"/>
              </a:endParaRPr>
            </a:p>
          </p:txBody>
        </p:sp>
        <p:sp>
          <p:nvSpPr>
            <p:cNvPr id="31" name="矩形 30"/>
            <p:cNvSpPr/>
            <p:nvPr/>
          </p:nvSpPr>
          <p:spPr>
            <a:xfrm>
              <a:off x="7596336" y="429309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a:t>
              </a:r>
              <a:r>
                <a:rPr lang="zh-TW" altLang="en-US" sz="1200" dirty="0" smtClean="0">
                  <a:latin typeface="標楷體" panose="03000509000000000000" pitchFamily="65" charset="-120"/>
                  <a:ea typeface="標楷體" panose="03000509000000000000" pitchFamily="65" charset="-120"/>
                </a:rPr>
                <a:t>點</a:t>
              </a:r>
              <a:r>
                <a:rPr lang="en-US" altLang="zh-TW" sz="1200" dirty="0" smtClean="0">
                  <a:latin typeface="標楷體" panose="03000509000000000000" pitchFamily="65" charset="-120"/>
                  <a:ea typeface="標楷體" panose="03000509000000000000" pitchFamily="65" charset="-120"/>
                </a:rPr>
                <a:t>2</a:t>
              </a:r>
              <a:endParaRPr lang="zh-TW" altLang="en-US" sz="1200" dirty="0"/>
            </a:p>
          </p:txBody>
        </p:sp>
      </p:grpSp>
      <p:grpSp>
        <p:nvGrpSpPr>
          <p:cNvPr id="32" name="群組 31"/>
          <p:cNvGrpSpPr/>
          <p:nvPr/>
        </p:nvGrpSpPr>
        <p:grpSpPr>
          <a:xfrm>
            <a:off x="3689464" y="2007002"/>
            <a:ext cx="573531" cy="461665"/>
            <a:chOff x="5726190" y="4784716"/>
            <a:chExt cx="573531" cy="461665"/>
          </a:xfrm>
        </p:grpSpPr>
        <p:sp>
          <p:nvSpPr>
            <p:cNvPr id="33" name="橢圓 32"/>
            <p:cNvSpPr/>
            <p:nvPr/>
          </p:nvSpPr>
          <p:spPr>
            <a:xfrm>
              <a:off x="5798669" y="4806746"/>
              <a:ext cx="433163" cy="413589"/>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000" dirty="0">
                <a:solidFill>
                  <a:schemeClr val="tx1"/>
                </a:solidFill>
                <a:latin typeface="標楷體" panose="03000509000000000000" pitchFamily="65" charset="-120"/>
                <a:ea typeface="標楷體" panose="03000509000000000000" pitchFamily="65" charset="-120"/>
              </a:endParaRPr>
            </a:p>
          </p:txBody>
        </p:sp>
        <p:sp>
          <p:nvSpPr>
            <p:cNvPr id="34" name="矩形 33"/>
            <p:cNvSpPr/>
            <p:nvPr/>
          </p:nvSpPr>
          <p:spPr>
            <a:xfrm>
              <a:off x="5726190" y="478471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a:t>
              </a:r>
              <a:r>
                <a:rPr lang="zh-TW" altLang="en-US" sz="1200" dirty="0" smtClean="0">
                  <a:latin typeface="標楷體" panose="03000509000000000000" pitchFamily="65" charset="-120"/>
                  <a:ea typeface="標楷體" panose="03000509000000000000" pitchFamily="65" charset="-120"/>
                </a:rPr>
                <a:t>點</a:t>
              </a:r>
              <a:r>
                <a:rPr lang="en-US" altLang="zh-TW" sz="1200" dirty="0" smtClean="0">
                  <a:latin typeface="標楷體" panose="03000509000000000000" pitchFamily="65" charset="-120"/>
                  <a:ea typeface="標楷體" panose="03000509000000000000" pitchFamily="65" charset="-120"/>
                </a:rPr>
                <a:t>3</a:t>
              </a:r>
              <a:endParaRPr lang="zh-TW" altLang="en-US" sz="1200" dirty="0"/>
            </a:p>
          </p:txBody>
        </p:sp>
      </p:grpSp>
      <p:cxnSp>
        <p:nvCxnSpPr>
          <p:cNvPr id="35" name="直線單箭頭接點 34"/>
          <p:cNvCxnSpPr>
            <a:stCxn id="30" idx="6"/>
            <a:endCxn id="33" idx="2"/>
          </p:cNvCxnSpPr>
          <p:nvPr/>
        </p:nvCxnSpPr>
        <p:spPr>
          <a:xfrm>
            <a:off x="3514170" y="2234266"/>
            <a:ext cx="247773" cy="1561"/>
          </a:xfrm>
          <a:prstGeom prst="straightConnector1">
            <a:avLst/>
          </a:prstGeom>
          <a:ln>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0" name="直線接點 39"/>
          <p:cNvCxnSpPr/>
          <p:nvPr/>
        </p:nvCxnSpPr>
        <p:spPr>
          <a:xfrm flipH="1" flipV="1">
            <a:off x="683570" y="5431871"/>
            <a:ext cx="4104454" cy="10845"/>
          </a:xfrm>
          <a:prstGeom prst="line">
            <a:avLst/>
          </a:prstGeom>
        </p:spPr>
        <p:style>
          <a:lnRef idx="1">
            <a:schemeClr val="accent1"/>
          </a:lnRef>
          <a:fillRef idx="0">
            <a:schemeClr val="accent1"/>
          </a:fillRef>
          <a:effectRef idx="0">
            <a:schemeClr val="accent1"/>
          </a:effectRef>
          <a:fontRef idx="minor">
            <a:schemeClr val="tx1"/>
          </a:fontRef>
        </p:style>
      </p:cxnSp>
      <p:sp>
        <p:nvSpPr>
          <p:cNvPr id="44" name="文字方塊 43"/>
          <p:cNvSpPr txBox="1"/>
          <p:nvPr/>
        </p:nvSpPr>
        <p:spPr>
          <a:xfrm>
            <a:off x="48706" y="5511280"/>
            <a:ext cx="1613041" cy="646331"/>
          </a:xfrm>
          <a:prstGeom prst="rect">
            <a:avLst/>
          </a:prstGeom>
          <a:noFill/>
        </p:spPr>
        <p:txBody>
          <a:bodyPr wrap="square" rtlCol="0">
            <a:spAutoFit/>
          </a:bodyPr>
          <a:lstStyle/>
          <a:p>
            <a:pPr algn="ctr"/>
            <a:r>
              <a:rPr lang="en-US" dirty="0" smtClean="0"/>
              <a:t>Group truth</a:t>
            </a:r>
          </a:p>
          <a:p>
            <a:pPr algn="ctr"/>
            <a:r>
              <a:rPr lang="en-US" dirty="0" smtClean="0"/>
              <a:t>(Ground truth)</a:t>
            </a:r>
            <a:endParaRPr lang="en-US" dirty="0"/>
          </a:p>
        </p:txBody>
      </p:sp>
      <p:cxnSp>
        <p:nvCxnSpPr>
          <p:cNvPr id="46" name="直線接點 45"/>
          <p:cNvCxnSpPr/>
          <p:nvPr/>
        </p:nvCxnSpPr>
        <p:spPr>
          <a:xfrm flipH="1" flipV="1">
            <a:off x="774111" y="2527902"/>
            <a:ext cx="4119129" cy="499"/>
          </a:xfrm>
          <a:prstGeom prst="line">
            <a:avLst/>
          </a:prstGeom>
        </p:spPr>
        <p:style>
          <a:lnRef idx="1">
            <a:schemeClr val="accent1"/>
          </a:lnRef>
          <a:fillRef idx="0">
            <a:schemeClr val="accent1"/>
          </a:fillRef>
          <a:effectRef idx="0">
            <a:schemeClr val="accent1"/>
          </a:effectRef>
          <a:fontRef idx="minor">
            <a:schemeClr val="tx1"/>
          </a:fontRef>
        </p:style>
      </p:cxnSp>
      <p:pic>
        <p:nvPicPr>
          <p:cNvPr id="56" name="Picture 8" descr="http://www.onelement.com/wp-content/uploads/2012/12/Technology-Together-With-Your-Computer.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06885" y="5511280"/>
            <a:ext cx="1565262" cy="1043508"/>
          </a:xfrm>
          <a:prstGeom prst="rect">
            <a:avLst/>
          </a:prstGeom>
          <a:noFill/>
          <a:extLst>
            <a:ext uri="{909E8E84-426E-40DD-AFC4-6F175D3DCCD1}">
              <a14:hiddenFill xmlns:a14="http://schemas.microsoft.com/office/drawing/2010/main">
                <a:solidFill>
                  <a:srgbClr val="FFFFFF"/>
                </a:solidFill>
              </a14:hiddenFill>
            </a:ext>
          </a:extLst>
        </p:spPr>
      </p:pic>
      <p:sp>
        <p:nvSpPr>
          <p:cNvPr id="57" name="文字方塊 56"/>
          <p:cNvSpPr txBox="1"/>
          <p:nvPr/>
        </p:nvSpPr>
        <p:spPr>
          <a:xfrm>
            <a:off x="4312481" y="3605471"/>
            <a:ext cx="276516" cy="369332"/>
          </a:xfrm>
          <a:prstGeom prst="rect">
            <a:avLst/>
          </a:prstGeom>
          <a:noFill/>
        </p:spPr>
        <p:txBody>
          <a:bodyPr wrap="square" rtlCol="0">
            <a:spAutoFit/>
          </a:bodyPr>
          <a:lstStyle/>
          <a:p>
            <a:r>
              <a:rPr lang="en-US" dirty="0" smtClean="0"/>
              <a:t>…</a:t>
            </a:r>
            <a:endParaRPr lang="en-US" dirty="0"/>
          </a:p>
        </p:txBody>
      </p:sp>
      <p:cxnSp>
        <p:nvCxnSpPr>
          <p:cNvPr id="58" name="直線接點 57"/>
          <p:cNvCxnSpPr/>
          <p:nvPr/>
        </p:nvCxnSpPr>
        <p:spPr>
          <a:xfrm flipH="1" flipV="1">
            <a:off x="774110" y="1944316"/>
            <a:ext cx="4119129" cy="499"/>
          </a:xfrm>
          <a:prstGeom prst="line">
            <a:avLst/>
          </a:prstGeom>
        </p:spPr>
        <p:style>
          <a:lnRef idx="1">
            <a:schemeClr val="accent1"/>
          </a:lnRef>
          <a:fillRef idx="0">
            <a:schemeClr val="accent1"/>
          </a:fillRef>
          <a:effectRef idx="0">
            <a:schemeClr val="accent1"/>
          </a:effectRef>
          <a:fontRef idx="minor">
            <a:schemeClr val="tx1"/>
          </a:fontRef>
        </p:style>
      </p:cxnSp>
      <p:sp>
        <p:nvSpPr>
          <p:cNvPr id="59" name="文字方塊 58"/>
          <p:cNvSpPr txBox="1"/>
          <p:nvPr/>
        </p:nvSpPr>
        <p:spPr>
          <a:xfrm>
            <a:off x="1577416" y="1510997"/>
            <a:ext cx="1256258" cy="369332"/>
          </a:xfrm>
          <a:prstGeom prst="rect">
            <a:avLst/>
          </a:prstGeom>
          <a:noFill/>
        </p:spPr>
        <p:txBody>
          <a:bodyPr wrap="square" rtlCol="0">
            <a:spAutoFit/>
          </a:bodyPr>
          <a:lstStyle/>
          <a:p>
            <a:pPr algn="ctr"/>
            <a:r>
              <a:rPr lang="zh-TW" altLang="en-US" dirty="0" smtClean="0"/>
              <a:t>特徵</a:t>
            </a:r>
            <a:r>
              <a:rPr lang="en-US" altLang="zh-TW" baseline="-25000" dirty="0" smtClean="0"/>
              <a:t>(</a:t>
            </a:r>
            <a:r>
              <a:rPr lang="en-US" baseline="-25000" dirty="0"/>
              <a:t>1, </a:t>
            </a:r>
            <a:r>
              <a:rPr lang="en-US" baseline="-25000" dirty="0" smtClean="0"/>
              <a:t>2</a:t>
            </a:r>
            <a:r>
              <a:rPr lang="en-US" altLang="zh-TW" baseline="-25000" dirty="0" smtClean="0"/>
              <a:t>)</a:t>
            </a:r>
            <a:endParaRPr lang="en-US" baseline="-25000" dirty="0"/>
          </a:p>
        </p:txBody>
      </p:sp>
      <p:sp>
        <p:nvSpPr>
          <p:cNvPr id="60" name="文字方塊 59"/>
          <p:cNvSpPr txBox="1"/>
          <p:nvPr/>
        </p:nvSpPr>
        <p:spPr>
          <a:xfrm>
            <a:off x="2952137" y="1510997"/>
            <a:ext cx="1256258" cy="369332"/>
          </a:xfrm>
          <a:prstGeom prst="rect">
            <a:avLst/>
          </a:prstGeom>
          <a:noFill/>
        </p:spPr>
        <p:txBody>
          <a:bodyPr wrap="square" rtlCol="0">
            <a:spAutoFit/>
          </a:bodyPr>
          <a:lstStyle/>
          <a:p>
            <a:pPr algn="ctr"/>
            <a:r>
              <a:rPr lang="zh-TW" altLang="en-US" dirty="0" smtClean="0"/>
              <a:t>特徵</a:t>
            </a:r>
            <a:r>
              <a:rPr lang="en-US" altLang="zh-TW" baseline="-25000" dirty="0" smtClean="0"/>
              <a:t>(2,</a:t>
            </a:r>
            <a:r>
              <a:rPr lang="en-US" baseline="-25000" dirty="0" smtClean="0"/>
              <a:t> </a:t>
            </a:r>
            <a:r>
              <a:rPr lang="en-US" baseline="-25000" dirty="0"/>
              <a:t>3</a:t>
            </a:r>
            <a:r>
              <a:rPr lang="en-US" altLang="zh-TW" baseline="-25000" dirty="0" smtClean="0"/>
              <a:t>)</a:t>
            </a:r>
            <a:endParaRPr lang="en-US" baseline="-25000" dirty="0"/>
          </a:p>
        </p:txBody>
      </p:sp>
      <p:sp>
        <p:nvSpPr>
          <p:cNvPr id="61" name="矩形 60"/>
          <p:cNvSpPr/>
          <p:nvPr/>
        </p:nvSpPr>
        <p:spPr>
          <a:xfrm>
            <a:off x="1557326" y="2893023"/>
            <a:ext cx="755208" cy="216566"/>
          </a:xfrm>
          <a:prstGeom prst="rect">
            <a:avLst/>
          </a:prstGeom>
          <a:solidFill>
            <a:schemeClr val="accent1"/>
          </a:solidFill>
          <a:ln w="19050">
            <a:solidFill>
              <a:schemeClr val="tx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62" name="矩形 61"/>
          <p:cNvSpPr/>
          <p:nvPr/>
        </p:nvSpPr>
        <p:spPr>
          <a:xfrm>
            <a:off x="1539941" y="3877186"/>
            <a:ext cx="977814" cy="216566"/>
          </a:xfrm>
          <a:prstGeom prst="rect">
            <a:avLst/>
          </a:prstGeom>
          <a:solidFill>
            <a:schemeClr val="accent1"/>
          </a:solidFill>
          <a:ln w="19050">
            <a:solidFill>
              <a:schemeClr val="tx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cxnSp>
        <p:nvCxnSpPr>
          <p:cNvPr id="66" name="直線接點 65"/>
          <p:cNvCxnSpPr/>
          <p:nvPr/>
        </p:nvCxnSpPr>
        <p:spPr>
          <a:xfrm flipV="1">
            <a:off x="4583684" y="1520290"/>
            <a:ext cx="6003" cy="478903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直線接點 68"/>
          <p:cNvCxnSpPr/>
          <p:nvPr/>
        </p:nvCxnSpPr>
        <p:spPr>
          <a:xfrm flipV="1">
            <a:off x="4295192" y="1520290"/>
            <a:ext cx="6003" cy="4789030"/>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直線接點 69"/>
          <p:cNvCxnSpPr/>
          <p:nvPr/>
        </p:nvCxnSpPr>
        <p:spPr>
          <a:xfrm flipV="1">
            <a:off x="2875525" y="1520290"/>
            <a:ext cx="6003" cy="478903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直線接點 70"/>
          <p:cNvCxnSpPr/>
          <p:nvPr/>
        </p:nvCxnSpPr>
        <p:spPr>
          <a:xfrm flipV="1">
            <a:off x="1535173" y="1556792"/>
            <a:ext cx="6003" cy="4789030"/>
          </a:xfrm>
          <a:prstGeom prst="line">
            <a:avLst/>
          </a:prstGeom>
        </p:spPr>
        <p:style>
          <a:lnRef idx="1">
            <a:schemeClr val="accent1"/>
          </a:lnRef>
          <a:fillRef idx="0">
            <a:schemeClr val="accent1"/>
          </a:fillRef>
          <a:effectRef idx="0">
            <a:schemeClr val="accent1"/>
          </a:effectRef>
          <a:fontRef idx="minor">
            <a:schemeClr val="tx1"/>
          </a:fontRef>
        </p:style>
      </p:cxnSp>
      <p:sp>
        <p:nvSpPr>
          <p:cNvPr id="72" name="文字方塊 71"/>
          <p:cNvSpPr txBox="1"/>
          <p:nvPr/>
        </p:nvSpPr>
        <p:spPr>
          <a:xfrm>
            <a:off x="2289882" y="1151703"/>
            <a:ext cx="1614959" cy="369332"/>
          </a:xfrm>
          <a:prstGeom prst="rect">
            <a:avLst/>
          </a:prstGeom>
          <a:noFill/>
        </p:spPr>
        <p:txBody>
          <a:bodyPr wrap="square" rtlCol="0">
            <a:spAutoFit/>
          </a:bodyPr>
          <a:lstStyle/>
          <a:p>
            <a:r>
              <a:rPr lang="en-US" dirty="0" smtClean="0"/>
              <a:t>Training set 1</a:t>
            </a:r>
            <a:endParaRPr lang="en-US" dirty="0"/>
          </a:p>
        </p:txBody>
      </p:sp>
      <p:sp>
        <p:nvSpPr>
          <p:cNvPr id="73" name="矩形 72"/>
          <p:cNvSpPr/>
          <p:nvPr/>
        </p:nvSpPr>
        <p:spPr>
          <a:xfrm>
            <a:off x="1535173" y="4847337"/>
            <a:ext cx="613153" cy="216566"/>
          </a:xfrm>
          <a:prstGeom prst="rect">
            <a:avLst/>
          </a:prstGeom>
          <a:solidFill>
            <a:schemeClr val="accent1"/>
          </a:solidFill>
          <a:ln w="19050">
            <a:solidFill>
              <a:schemeClr val="tx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74" name="矩形 73"/>
          <p:cNvSpPr/>
          <p:nvPr/>
        </p:nvSpPr>
        <p:spPr>
          <a:xfrm>
            <a:off x="2903145" y="3877186"/>
            <a:ext cx="613153" cy="216566"/>
          </a:xfrm>
          <a:prstGeom prst="rect">
            <a:avLst/>
          </a:prstGeom>
          <a:solidFill>
            <a:schemeClr val="accent1"/>
          </a:solidFill>
          <a:ln w="19050">
            <a:solidFill>
              <a:schemeClr val="tx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75" name="矩形 74"/>
          <p:cNvSpPr/>
          <p:nvPr/>
        </p:nvSpPr>
        <p:spPr>
          <a:xfrm>
            <a:off x="2875525" y="2893023"/>
            <a:ext cx="1048403" cy="216566"/>
          </a:xfrm>
          <a:prstGeom prst="rect">
            <a:avLst/>
          </a:prstGeom>
          <a:solidFill>
            <a:schemeClr val="accent1"/>
          </a:solidFill>
          <a:ln w="19050">
            <a:solidFill>
              <a:schemeClr val="tx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76" name="矩形 75"/>
          <p:cNvSpPr/>
          <p:nvPr/>
        </p:nvSpPr>
        <p:spPr>
          <a:xfrm>
            <a:off x="2889326" y="4847337"/>
            <a:ext cx="872617" cy="216566"/>
          </a:xfrm>
          <a:prstGeom prst="rect">
            <a:avLst/>
          </a:prstGeom>
          <a:solidFill>
            <a:schemeClr val="accent1"/>
          </a:solidFill>
          <a:ln w="19050">
            <a:solidFill>
              <a:schemeClr val="tx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77" name="矩形 76"/>
          <p:cNvSpPr/>
          <p:nvPr/>
        </p:nvSpPr>
        <p:spPr>
          <a:xfrm>
            <a:off x="1542864" y="5726162"/>
            <a:ext cx="747019" cy="216566"/>
          </a:xfrm>
          <a:prstGeom prst="rect">
            <a:avLst/>
          </a:prstGeom>
          <a:solidFill>
            <a:srgbClr val="FF0000"/>
          </a:solidFill>
          <a:ln w="19050">
            <a:solidFill>
              <a:schemeClr val="tx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78" name="矩形 77"/>
          <p:cNvSpPr/>
          <p:nvPr/>
        </p:nvSpPr>
        <p:spPr>
          <a:xfrm>
            <a:off x="2875525" y="5726162"/>
            <a:ext cx="806890" cy="216566"/>
          </a:xfrm>
          <a:prstGeom prst="rect">
            <a:avLst/>
          </a:prstGeom>
          <a:solidFill>
            <a:srgbClr val="FF0000"/>
          </a:solidFill>
          <a:ln w="19050">
            <a:solidFill>
              <a:schemeClr val="tx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cxnSp>
        <p:nvCxnSpPr>
          <p:cNvPr id="80" name="肘形接點 79"/>
          <p:cNvCxnSpPr>
            <a:stCxn id="60" idx="3"/>
            <a:endCxn id="56" idx="0"/>
          </p:cNvCxnSpPr>
          <p:nvPr/>
        </p:nvCxnSpPr>
        <p:spPr>
          <a:xfrm>
            <a:off x="4208395" y="1695663"/>
            <a:ext cx="1381121" cy="3815617"/>
          </a:xfrm>
          <a:prstGeom prst="bentConnector2">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81" name="肘形接點 80"/>
          <p:cNvCxnSpPr>
            <a:stCxn id="78" idx="2"/>
            <a:endCxn id="56" idx="1"/>
          </p:cNvCxnSpPr>
          <p:nvPr/>
        </p:nvCxnSpPr>
        <p:spPr>
          <a:xfrm rot="16200000" flipH="1">
            <a:off x="3997774" y="5223923"/>
            <a:ext cx="90306" cy="1527915"/>
          </a:xfrm>
          <a:prstGeom prst="bentConnector2">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84" name="文字方塊 83"/>
          <p:cNvSpPr txBox="1"/>
          <p:nvPr/>
        </p:nvSpPr>
        <p:spPr>
          <a:xfrm>
            <a:off x="4907627" y="5088886"/>
            <a:ext cx="777783" cy="369332"/>
          </a:xfrm>
          <a:prstGeom prst="rect">
            <a:avLst/>
          </a:prstGeom>
          <a:noFill/>
        </p:spPr>
        <p:txBody>
          <a:bodyPr wrap="square" rtlCol="0">
            <a:spAutoFit/>
          </a:bodyPr>
          <a:lstStyle/>
          <a:p>
            <a:r>
              <a:rPr lang="zh-TW" altLang="en-US" dirty="0" smtClean="0"/>
              <a:t>訓練</a:t>
            </a:r>
            <a:endParaRPr lang="en-US" dirty="0"/>
          </a:p>
        </p:txBody>
      </p:sp>
      <p:sp>
        <p:nvSpPr>
          <p:cNvPr id="85" name="文字方塊 84"/>
          <p:cNvSpPr txBox="1"/>
          <p:nvPr/>
        </p:nvSpPr>
        <p:spPr>
          <a:xfrm>
            <a:off x="6741569" y="1205618"/>
            <a:ext cx="1490723" cy="369332"/>
          </a:xfrm>
          <a:prstGeom prst="rect">
            <a:avLst/>
          </a:prstGeom>
          <a:noFill/>
        </p:spPr>
        <p:txBody>
          <a:bodyPr wrap="square" rtlCol="0">
            <a:spAutoFit/>
          </a:bodyPr>
          <a:lstStyle/>
          <a:p>
            <a:r>
              <a:rPr lang="en-US" altLang="zh-TW" dirty="0" smtClean="0"/>
              <a:t>Validation</a:t>
            </a:r>
            <a:r>
              <a:rPr lang="en-US" dirty="0" smtClean="0"/>
              <a:t> set</a:t>
            </a:r>
            <a:endParaRPr lang="en-US" dirty="0"/>
          </a:p>
        </p:txBody>
      </p:sp>
      <p:grpSp>
        <p:nvGrpSpPr>
          <p:cNvPr id="97" name="群組 96"/>
          <p:cNvGrpSpPr/>
          <p:nvPr/>
        </p:nvGrpSpPr>
        <p:grpSpPr>
          <a:xfrm>
            <a:off x="6994311" y="2037212"/>
            <a:ext cx="573531" cy="467536"/>
            <a:chOff x="7596336" y="4287225"/>
            <a:chExt cx="573531" cy="467536"/>
          </a:xfrm>
        </p:grpSpPr>
        <p:sp>
          <p:nvSpPr>
            <p:cNvPr id="98" name="橢圓 97"/>
            <p:cNvSpPr/>
            <p:nvPr/>
          </p:nvSpPr>
          <p:spPr>
            <a:xfrm>
              <a:off x="7645974" y="4287225"/>
              <a:ext cx="457797" cy="437110"/>
            </a:xfrm>
            <a:prstGeom prst="ellipse">
              <a:avLst/>
            </a:prstGeom>
            <a:solidFill>
              <a:schemeClr val="accent1">
                <a:lumMod val="60000"/>
                <a:lumOff val="4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dirty="0">
                <a:solidFill>
                  <a:schemeClr val="tx1"/>
                </a:solidFill>
                <a:latin typeface="標楷體" panose="03000509000000000000" pitchFamily="65" charset="-120"/>
                <a:ea typeface="標楷體" panose="03000509000000000000" pitchFamily="65" charset="-120"/>
              </a:endParaRPr>
            </a:p>
          </p:txBody>
        </p:sp>
        <p:sp>
          <p:nvSpPr>
            <p:cNvPr id="99" name="矩形 98"/>
            <p:cNvSpPr/>
            <p:nvPr/>
          </p:nvSpPr>
          <p:spPr>
            <a:xfrm>
              <a:off x="7596336" y="429309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a:t>
              </a:r>
              <a:r>
                <a:rPr lang="zh-TW" altLang="en-US" sz="1200" dirty="0" smtClean="0">
                  <a:latin typeface="標楷體" panose="03000509000000000000" pitchFamily="65" charset="-120"/>
                  <a:ea typeface="標楷體" panose="03000509000000000000" pitchFamily="65" charset="-120"/>
                </a:rPr>
                <a:t>點</a:t>
              </a:r>
              <a:r>
                <a:rPr lang="en-US" altLang="zh-TW" sz="1200" dirty="0">
                  <a:latin typeface="標楷體" panose="03000509000000000000" pitchFamily="65" charset="-120"/>
                  <a:ea typeface="標楷體" panose="03000509000000000000" pitchFamily="65" charset="-120"/>
                </a:rPr>
                <a:t>1</a:t>
              </a:r>
              <a:endParaRPr lang="zh-TW" altLang="en-US" sz="1200" dirty="0"/>
            </a:p>
          </p:txBody>
        </p:sp>
      </p:grpSp>
      <p:grpSp>
        <p:nvGrpSpPr>
          <p:cNvPr id="100" name="群組 99"/>
          <p:cNvGrpSpPr/>
          <p:nvPr/>
        </p:nvGrpSpPr>
        <p:grpSpPr>
          <a:xfrm>
            <a:off x="7677040" y="2028503"/>
            <a:ext cx="573531" cy="461665"/>
            <a:chOff x="5726190" y="4784716"/>
            <a:chExt cx="573531" cy="461665"/>
          </a:xfrm>
        </p:grpSpPr>
        <p:sp>
          <p:nvSpPr>
            <p:cNvPr id="101" name="橢圓 100"/>
            <p:cNvSpPr/>
            <p:nvPr/>
          </p:nvSpPr>
          <p:spPr>
            <a:xfrm>
              <a:off x="5798669" y="4806746"/>
              <a:ext cx="433163" cy="413589"/>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000" dirty="0">
                <a:solidFill>
                  <a:schemeClr val="tx1"/>
                </a:solidFill>
                <a:latin typeface="標楷體" panose="03000509000000000000" pitchFamily="65" charset="-120"/>
                <a:ea typeface="標楷體" panose="03000509000000000000" pitchFamily="65" charset="-120"/>
              </a:endParaRPr>
            </a:p>
          </p:txBody>
        </p:sp>
        <p:sp>
          <p:nvSpPr>
            <p:cNvPr id="102" name="矩形 101"/>
            <p:cNvSpPr/>
            <p:nvPr/>
          </p:nvSpPr>
          <p:spPr>
            <a:xfrm>
              <a:off x="5726190" y="478471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a:t>
              </a:r>
              <a:r>
                <a:rPr lang="zh-TW" altLang="en-US" sz="1200" dirty="0" smtClean="0">
                  <a:latin typeface="標楷體" panose="03000509000000000000" pitchFamily="65" charset="-120"/>
                  <a:ea typeface="標楷體" panose="03000509000000000000" pitchFamily="65" charset="-120"/>
                </a:rPr>
                <a:t>點</a:t>
              </a:r>
              <a:r>
                <a:rPr lang="en-US" altLang="zh-TW" sz="1200" dirty="0" smtClean="0">
                  <a:latin typeface="標楷體" panose="03000509000000000000" pitchFamily="65" charset="-120"/>
                  <a:ea typeface="標楷體" panose="03000509000000000000" pitchFamily="65" charset="-120"/>
                </a:rPr>
                <a:t>3</a:t>
              </a:r>
              <a:endParaRPr lang="zh-TW" altLang="en-US" sz="1200" dirty="0"/>
            </a:p>
          </p:txBody>
        </p:sp>
      </p:grpSp>
      <p:cxnSp>
        <p:nvCxnSpPr>
          <p:cNvPr id="103" name="直線單箭頭接點 102"/>
          <p:cNvCxnSpPr>
            <a:stCxn id="98" idx="6"/>
            <a:endCxn id="101" idx="2"/>
          </p:cNvCxnSpPr>
          <p:nvPr/>
        </p:nvCxnSpPr>
        <p:spPr>
          <a:xfrm>
            <a:off x="7501746" y="2255767"/>
            <a:ext cx="247773" cy="1561"/>
          </a:xfrm>
          <a:prstGeom prst="straightConnector1">
            <a:avLst/>
          </a:prstGeom>
          <a:ln>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4" name="直線接點 103"/>
          <p:cNvCxnSpPr/>
          <p:nvPr/>
        </p:nvCxnSpPr>
        <p:spPr>
          <a:xfrm flipH="1" flipV="1">
            <a:off x="6505331" y="5458218"/>
            <a:ext cx="2270269" cy="6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5" name="直線接點 104"/>
          <p:cNvCxnSpPr/>
          <p:nvPr/>
        </p:nvCxnSpPr>
        <p:spPr>
          <a:xfrm flipH="1" flipV="1">
            <a:off x="6444208" y="2537731"/>
            <a:ext cx="2436609" cy="12173"/>
          </a:xfrm>
          <a:prstGeom prst="line">
            <a:avLst/>
          </a:prstGeom>
        </p:spPr>
        <p:style>
          <a:lnRef idx="1">
            <a:schemeClr val="accent1"/>
          </a:lnRef>
          <a:fillRef idx="0">
            <a:schemeClr val="accent1"/>
          </a:fillRef>
          <a:effectRef idx="0">
            <a:schemeClr val="accent1"/>
          </a:effectRef>
          <a:fontRef idx="minor">
            <a:schemeClr val="tx1"/>
          </a:fontRef>
        </p:style>
      </p:cxnSp>
      <p:cxnSp>
        <p:nvCxnSpPr>
          <p:cNvPr id="107" name="直線接點 106"/>
          <p:cNvCxnSpPr/>
          <p:nvPr/>
        </p:nvCxnSpPr>
        <p:spPr>
          <a:xfrm flipH="1" flipV="1">
            <a:off x="6444208" y="1966316"/>
            <a:ext cx="2436608" cy="1"/>
          </a:xfrm>
          <a:prstGeom prst="line">
            <a:avLst/>
          </a:prstGeom>
        </p:spPr>
        <p:style>
          <a:lnRef idx="1">
            <a:schemeClr val="accent1"/>
          </a:lnRef>
          <a:fillRef idx="0">
            <a:schemeClr val="accent1"/>
          </a:fillRef>
          <a:effectRef idx="0">
            <a:schemeClr val="accent1"/>
          </a:effectRef>
          <a:fontRef idx="minor">
            <a:schemeClr val="tx1"/>
          </a:fontRef>
        </p:style>
      </p:cxnSp>
      <p:sp>
        <p:nvSpPr>
          <p:cNvPr id="109" name="文字方塊 108"/>
          <p:cNvSpPr txBox="1"/>
          <p:nvPr/>
        </p:nvSpPr>
        <p:spPr>
          <a:xfrm>
            <a:off x="6939713" y="1532498"/>
            <a:ext cx="1256258" cy="369332"/>
          </a:xfrm>
          <a:prstGeom prst="rect">
            <a:avLst/>
          </a:prstGeom>
          <a:noFill/>
        </p:spPr>
        <p:txBody>
          <a:bodyPr wrap="square" rtlCol="0">
            <a:spAutoFit/>
          </a:bodyPr>
          <a:lstStyle/>
          <a:p>
            <a:pPr algn="ctr"/>
            <a:r>
              <a:rPr lang="zh-TW" altLang="en-US" dirty="0" smtClean="0"/>
              <a:t>特徵</a:t>
            </a:r>
            <a:r>
              <a:rPr lang="en-US" altLang="zh-TW" baseline="-25000" dirty="0" smtClean="0"/>
              <a:t>(1,</a:t>
            </a:r>
            <a:r>
              <a:rPr lang="en-US" baseline="-25000" dirty="0" smtClean="0"/>
              <a:t> </a:t>
            </a:r>
            <a:r>
              <a:rPr lang="en-US" baseline="-25000" dirty="0"/>
              <a:t>3</a:t>
            </a:r>
            <a:r>
              <a:rPr lang="en-US" altLang="zh-TW" baseline="-25000" dirty="0" smtClean="0"/>
              <a:t>)</a:t>
            </a:r>
            <a:endParaRPr lang="en-US" baseline="-25000" dirty="0"/>
          </a:p>
        </p:txBody>
      </p:sp>
      <p:cxnSp>
        <p:nvCxnSpPr>
          <p:cNvPr id="113" name="直線接點 112"/>
          <p:cNvCxnSpPr/>
          <p:nvPr/>
        </p:nvCxnSpPr>
        <p:spPr>
          <a:xfrm flipV="1">
            <a:off x="8282768" y="1541791"/>
            <a:ext cx="6003" cy="478903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4" name="直線接點 113"/>
          <p:cNvCxnSpPr/>
          <p:nvPr/>
        </p:nvCxnSpPr>
        <p:spPr>
          <a:xfrm flipV="1">
            <a:off x="6863101" y="1541791"/>
            <a:ext cx="6003" cy="4789030"/>
          </a:xfrm>
          <a:prstGeom prst="line">
            <a:avLst/>
          </a:prstGeom>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6890721" y="3898687"/>
            <a:ext cx="858798" cy="216566"/>
          </a:xfrm>
          <a:prstGeom prst="rect">
            <a:avLst/>
          </a:prstGeom>
          <a:solidFill>
            <a:schemeClr val="accent1"/>
          </a:solidFill>
          <a:ln w="19050">
            <a:solidFill>
              <a:schemeClr val="tx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18" name="矩形 117"/>
          <p:cNvSpPr/>
          <p:nvPr/>
        </p:nvSpPr>
        <p:spPr>
          <a:xfrm>
            <a:off x="6863101" y="2914524"/>
            <a:ext cx="1319581" cy="216566"/>
          </a:xfrm>
          <a:prstGeom prst="rect">
            <a:avLst/>
          </a:prstGeom>
          <a:solidFill>
            <a:schemeClr val="accent1"/>
          </a:solidFill>
          <a:ln w="19050">
            <a:solidFill>
              <a:schemeClr val="tx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19" name="矩形 118"/>
          <p:cNvSpPr/>
          <p:nvPr/>
        </p:nvSpPr>
        <p:spPr>
          <a:xfrm>
            <a:off x="6876902" y="4868838"/>
            <a:ext cx="986028" cy="216566"/>
          </a:xfrm>
          <a:prstGeom prst="rect">
            <a:avLst/>
          </a:prstGeom>
          <a:solidFill>
            <a:schemeClr val="accent1"/>
          </a:solidFill>
          <a:ln w="19050">
            <a:solidFill>
              <a:schemeClr val="tx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21" name="矩形 120"/>
          <p:cNvSpPr/>
          <p:nvPr/>
        </p:nvSpPr>
        <p:spPr>
          <a:xfrm>
            <a:off x="6863101" y="5747663"/>
            <a:ext cx="1211690" cy="216566"/>
          </a:xfrm>
          <a:prstGeom prst="rect">
            <a:avLst/>
          </a:prstGeom>
          <a:solidFill>
            <a:srgbClr val="FF0000"/>
          </a:solidFill>
          <a:ln w="19050">
            <a:solidFill>
              <a:schemeClr val="tx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27" name="矩形 126"/>
          <p:cNvSpPr/>
          <p:nvPr/>
        </p:nvSpPr>
        <p:spPr>
          <a:xfrm>
            <a:off x="6861009" y="6150154"/>
            <a:ext cx="1001921" cy="216566"/>
          </a:xfrm>
          <a:prstGeom prst="rect">
            <a:avLst/>
          </a:prstGeom>
          <a:noFill/>
          <a:ln w="19050">
            <a:solidFill>
              <a:srgbClr val="FF0000"/>
            </a:solidFill>
            <a:prstDash val="dash"/>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cxnSp>
        <p:nvCxnSpPr>
          <p:cNvPr id="128" name="肘形接點 127"/>
          <p:cNvCxnSpPr>
            <a:stCxn id="109" idx="1"/>
          </p:cNvCxnSpPr>
          <p:nvPr/>
        </p:nvCxnSpPr>
        <p:spPr>
          <a:xfrm rot="10800000" flipV="1">
            <a:off x="6076057" y="1717163"/>
            <a:ext cx="863657" cy="3767191"/>
          </a:xfrm>
          <a:prstGeom prst="bentConnector2">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1" name="肘形接點 130"/>
          <p:cNvCxnSpPr>
            <a:stCxn id="56" idx="3"/>
            <a:endCxn id="127" idx="1"/>
          </p:cNvCxnSpPr>
          <p:nvPr/>
        </p:nvCxnSpPr>
        <p:spPr>
          <a:xfrm>
            <a:off x="6372147" y="6033034"/>
            <a:ext cx="488862" cy="225403"/>
          </a:xfrm>
          <a:prstGeom prst="bentConnector3">
            <a:avLst>
              <a:gd name="adj1" fmla="val 50000"/>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5" name="文字方塊 134"/>
          <p:cNvSpPr txBox="1"/>
          <p:nvPr/>
        </p:nvSpPr>
        <p:spPr>
          <a:xfrm>
            <a:off x="6340554" y="6380624"/>
            <a:ext cx="1072695" cy="369332"/>
          </a:xfrm>
          <a:prstGeom prst="rect">
            <a:avLst/>
          </a:prstGeom>
          <a:noFill/>
        </p:spPr>
        <p:txBody>
          <a:bodyPr wrap="square" rtlCol="0">
            <a:spAutoFit/>
          </a:bodyPr>
          <a:lstStyle/>
          <a:p>
            <a:r>
              <a:rPr lang="zh-TW" altLang="en-US" dirty="0" smtClean="0"/>
              <a:t>預</a:t>
            </a:r>
            <a:r>
              <a:rPr lang="zh-TW" altLang="en-US" dirty="0"/>
              <a:t>測</a:t>
            </a:r>
            <a:endParaRPr lang="en-US" dirty="0"/>
          </a:p>
        </p:txBody>
      </p:sp>
      <p:cxnSp>
        <p:nvCxnSpPr>
          <p:cNvPr id="145" name="直線接點 144"/>
          <p:cNvCxnSpPr/>
          <p:nvPr/>
        </p:nvCxnSpPr>
        <p:spPr>
          <a:xfrm flipV="1">
            <a:off x="8074791" y="2708920"/>
            <a:ext cx="0" cy="385637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6" name="直線單箭頭接點 155"/>
          <p:cNvCxnSpPr>
            <a:stCxn id="117" idx="3"/>
          </p:cNvCxnSpPr>
          <p:nvPr/>
        </p:nvCxnSpPr>
        <p:spPr>
          <a:xfrm>
            <a:off x="7749519" y="4006970"/>
            <a:ext cx="325272"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7" name="直線單箭頭接點 156"/>
          <p:cNvCxnSpPr>
            <a:stCxn id="127" idx="3"/>
          </p:cNvCxnSpPr>
          <p:nvPr/>
        </p:nvCxnSpPr>
        <p:spPr>
          <a:xfrm>
            <a:off x="7862930" y="6258437"/>
            <a:ext cx="211861"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5" name="文字方塊 164"/>
          <p:cNvSpPr txBox="1"/>
          <p:nvPr/>
        </p:nvSpPr>
        <p:spPr>
          <a:xfrm>
            <a:off x="6963199" y="3519717"/>
            <a:ext cx="1656184" cy="369332"/>
          </a:xfrm>
          <a:prstGeom prst="rect">
            <a:avLst/>
          </a:prstGeom>
          <a:noFill/>
        </p:spPr>
        <p:txBody>
          <a:bodyPr wrap="square" rtlCol="0">
            <a:spAutoFit/>
          </a:bodyPr>
          <a:lstStyle/>
          <a:p>
            <a:r>
              <a:rPr lang="zh-TW" altLang="en-US" dirty="0" smtClean="0"/>
              <a:t>人類絕對</a:t>
            </a:r>
            <a:r>
              <a:rPr lang="en-US" altLang="zh-TW" dirty="0" smtClean="0"/>
              <a:t>erro</a:t>
            </a:r>
            <a:r>
              <a:rPr lang="en-US" altLang="zh-TW" dirty="0"/>
              <a:t>r</a:t>
            </a:r>
            <a:endParaRPr lang="en-US" dirty="0"/>
          </a:p>
        </p:txBody>
      </p:sp>
      <p:sp>
        <p:nvSpPr>
          <p:cNvPr id="166" name="文字方塊 165"/>
          <p:cNvSpPr txBox="1"/>
          <p:nvPr/>
        </p:nvSpPr>
        <p:spPr>
          <a:xfrm>
            <a:off x="7296064" y="6332080"/>
            <a:ext cx="1656184" cy="369332"/>
          </a:xfrm>
          <a:prstGeom prst="rect">
            <a:avLst/>
          </a:prstGeom>
          <a:noFill/>
        </p:spPr>
        <p:txBody>
          <a:bodyPr wrap="square" rtlCol="0">
            <a:spAutoFit/>
          </a:bodyPr>
          <a:lstStyle/>
          <a:p>
            <a:r>
              <a:rPr lang="zh-TW" altLang="en-US" dirty="0" smtClean="0"/>
              <a:t>電</a:t>
            </a:r>
            <a:r>
              <a:rPr lang="zh-TW" altLang="en-US" dirty="0"/>
              <a:t>腦</a:t>
            </a:r>
            <a:r>
              <a:rPr lang="zh-TW" altLang="en-US" dirty="0" smtClean="0"/>
              <a:t>絕對</a:t>
            </a:r>
            <a:r>
              <a:rPr lang="en-US" altLang="zh-TW" dirty="0" smtClean="0"/>
              <a:t>erro</a:t>
            </a:r>
            <a:r>
              <a:rPr lang="en-US" altLang="zh-TW" dirty="0"/>
              <a:t>r</a:t>
            </a:r>
            <a:endParaRPr lang="en-US" dirty="0"/>
          </a:p>
        </p:txBody>
      </p:sp>
    </p:spTree>
    <p:extLst>
      <p:ext uri="{BB962C8B-B14F-4D97-AF65-F5344CB8AC3E}">
        <p14:creationId xmlns:p14="http://schemas.microsoft.com/office/powerpoint/2010/main" val="9260315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圖片 3"/>
          <p:cNvPicPr>
            <a:picLocks noChangeAspect="1"/>
          </p:cNvPicPr>
          <p:nvPr/>
        </p:nvPicPr>
        <p:blipFill>
          <a:blip r:embed="rId3"/>
          <a:stretch>
            <a:fillRect/>
          </a:stretch>
        </p:blipFill>
        <p:spPr>
          <a:xfrm>
            <a:off x="4064080" y="3283087"/>
            <a:ext cx="4752528" cy="1466770"/>
          </a:xfrm>
          <a:prstGeom prst="rect">
            <a:avLst/>
          </a:prstGeom>
        </p:spPr>
      </p:pic>
      <p:sp>
        <p:nvSpPr>
          <p:cNvPr id="2" name="標題 1"/>
          <p:cNvSpPr>
            <a:spLocks noGrp="1"/>
          </p:cNvSpPr>
          <p:nvPr>
            <p:ph type="title"/>
          </p:nvPr>
        </p:nvSpPr>
        <p:spPr/>
        <p:txBody>
          <a:bodyPr/>
          <a:lstStyle/>
          <a:p>
            <a:r>
              <a:rPr lang="zh-TW" altLang="en-US" dirty="0" smtClean="0"/>
              <a:t>預測的準確度</a:t>
            </a:r>
            <a:endParaRPr lang="en-US" dirty="0"/>
          </a:p>
        </p:txBody>
      </p:sp>
      <p:sp>
        <p:nvSpPr>
          <p:cNvPr id="10" name="投影片編號版面配置區 9"/>
          <p:cNvSpPr>
            <a:spLocks noGrp="1"/>
          </p:cNvSpPr>
          <p:nvPr>
            <p:ph type="sldNum" sz="quarter" idx="12"/>
          </p:nvPr>
        </p:nvSpPr>
        <p:spPr/>
        <p:txBody>
          <a:bodyPr/>
          <a:lstStyle/>
          <a:p>
            <a:fld id="{ED97C7B1-679B-41CD-964D-385158F54399}" type="slidenum">
              <a:rPr lang="zh-TW" altLang="en-US" smtClean="0"/>
              <a:t>27</a:t>
            </a:fld>
            <a:endParaRPr lang="zh-TW" altLang="en-US"/>
          </a:p>
        </p:txBody>
      </p:sp>
      <p:sp>
        <p:nvSpPr>
          <p:cNvPr id="3" name="內容版面配置區 2"/>
          <p:cNvSpPr>
            <a:spLocks noGrp="1"/>
          </p:cNvSpPr>
          <p:nvPr>
            <p:ph sz="quarter" idx="1"/>
          </p:nvPr>
        </p:nvSpPr>
        <p:spPr>
          <a:xfrm>
            <a:off x="3793947" y="2838241"/>
            <a:ext cx="5327308" cy="444846"/>
          </a:xfrm>
        </p:spPr>
        <p:txBody>
          <a:bodyPr>
            <a:normAutofit/>
          </a:bodyPr>
          <a:lstStyle/>
          <a:p>
            <a:pPr lvl="1"/>
            <a:r>
              <a:rPr lang="fr-FR" sz="1600" dirty="0"/>
              <a:t>Kendall tau rank correlation </a:t>
            </a:r>
            <a:r>
              <a:rPr lang="fr-FR" sz="1600" dirty="0" smtClean="0"/>
              <a:t>coefficient</a:t>
            </a:r>
            <a:r>
              <a:rPr lang="en-US" sz="1600" dirty="0"/>
              <a:t>: [-1,1</a:t>
            </a:r>
            <a:r>
              <a:rPr lang="en-US" sz="1600" dirty="0" smtClean="0"/>
              <a:t>]</a:t>
            </a:r>
            <a:endParaRPr lang="fr-FR" sz="1600" dirty="0"/>
          </a:p>
        </p:txBody>
      </p:sp>
      <p:pic>
        <p:nvPicPr>
          <p:cNvPr id="5" name="圖片 4"/>
          <p:cNvPicPr>
            <a:picLocks noChangeAspect="1"/>
          </p:cNvPicPr>
          <p:nvPr/>
        </p:nvPicPr>
        <p:blipFill>
          <a:blip r:embed="rId4"/>
          <a:stretch>
            <a:fillRect/>
          </a:stretch>
        </p:blipFill>
        <p:spPr>
          <a:xfrm>
            <a:off x="4211960" y="2152592"/>
            <a:ext cx="2424725" cy="578356"/>
          </a:xfrm>
          <a:prstGeom prst="rect">
            <a:avLst/>
          </a:prstGeom>
        </p:spPr>
      </p:pic>
      <p:sp>
        <p:nvSpPr>
          <p:cNvPr id="6" name="內容版面配置區 2"/>
          <p:cNvSpPr txBox="1">
            <a:spLocks/>
          </p:cNvSpPr>
          <p:nvPr/>
        </p:nvSpPr>
        <p:spPr>
          <a:xfrm>
            <a:off x="3793947" y="1451176"/>
            <a:ext cx="5278334" cy="6353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800" dirty="0"/>
          </a:p>
        </p:txBody>
      </p:sp>
      <p:graphicFrame>
        <p:nvGraphicFramePr>
          <p:cNvPr id="11" name="表格 10"/>
          <p:cNvGraphicFramePr>
            <a:graphicFrameLocks noGrp="1"/>
          </p:cNvGraphicFramePr>
          <p:nvPr>
            <p:extLst>
              <p:ext uri="{D42A27DB-BD31-4B8C-83A1-F6EECF244321}">
                <p14:modId xmlns:p14="http://schemas.microsoft.com/office/powerpoint/2010/main" val="4258615277"/>
              </p:ext>
            </p:extLst>
          </p:nvPr>
        </p:nvGraphicFramePr>
        <p:xfrm>
          <a:off x="245426" y="2162833"/>
          <a:ext cx="3563888" cy="2020451"/>
        </p:xfrm>
        <a:graphic>
          <a:graphicData uri="http://schemas.openxmlformats.org/drawingml/2006/table">
            <a:tbl>
              <a:tblPr firstRow="1" bandRow="1">
                <a:tableStyleId>{5C22544A-7EE6-4342-B048-85BDC9FD1C3A}</a:tableStyleId>
              </a:tblPr>
              <a:tblGrid>
                <a:gridCol w="870887"/>
                <a:gridCol w="1176453"/>
                <a:gridCol w="834101"/>
                <a:gridCol w="682447"/>
              </a:tblGrid>
              <a:tr h="477141">
                <a:tc>
                  <a:txBody>
                    <a:bodyPr/>
                    <a:lstStyle/>
                    <a:p>
                      <a:pPr algn="ctr"/>
                      <a:r>
                        <a:rPr lang="zh-TW" altLang="en-US" sz="1600" dirty="0" smtClean="0"/>
                        <a:t>知識點</a:t>
                      </a:r>
                      <a:r>
                        <a:rPr lang="en-US" altLang="zh-TW" sz="1600" dirty="0" smtClean="0"/>
                        <a:t>1</a:t>
                      </a:r>
                      <a:endParaRPr lang="en-US" sz="1600" dirty="0"/>
                    </a:p>
                  </a:txBody>
                  <a:tcPr marL="71776" marR="71776" marT="47851" marB="47851" anchor="ctr"/>
                </a:tc>
                <a:tc>
                  <a:txBody>
                    <a:bodyPr/>
                    <a:lstStyle/>
                    <a:p>
                      <a:pPr algn="ctr"/>
                      <a:r>
                        <a:rPr lang="zh-TW" altLang="en-US" sz="1600" dirty="0" smtClean="0"/>
                        <a:t>知識點</a:t>
                      </a:r>
                      <a:r>
                        <a:rPr lang="en-US" altLang="zh-TW" sz="1600" dirty="0" smtClean="0"/>
                        <a:t>2</a:t>
                      </a:r>
                      <a:endParaRPr lang="en-US" altLang="zh-TW" sz="1600" dirty="0"/>
                    </a:p>
                  </a:txBody>
                  <a:tcPr marL="71776" marR="71776" marT="47851" marB="47851" anchor="ctr"/>
                </a:tc>
                <a:tc>
                  <a:txBody>
                    <a:bodyPr/>
                    <a:lstStyle/>
                    <a:p>
                      <a:pPr algn="ctr"/>
                      <a:r>
                        <a:rPr lang="zh-TW" altLang="en-US" sz="1600" dirty="0" smtClean="0"/>
                        <a:t>順序性</a:t>
                      </a:r>
                      <a:endParaRPr lang="en-US" sz="1600" dirty="0"/>
                    </a:p>
                  </a:txBody>
                  <a:tcPr marL="71776" marR="71776" marT="47851" marB="47851" anchor="ctr"/>
                </a:tc>
                <a:tc>
                  <a:txBody>
                    <a:bodyPr/>
                    <a:lstStyle/>
                    <a:p>
                      <a:pPr algn="ctr"/>
                      <a:r>
                        <a:rPr lang="zh-TW" altLang="en-US" sz="1600" dirty="0" smtClean="0"/>
                        <a:t>排序</a:t>
                      </a:r>
                      <a:endParaRPr lang="en-US" sz="1600" dirty="0"/>
                    </a:p>
                  </a:txBody>
                  <a:tcPr marL="71776" marR="71776" marT="47851" marB="47851" anchor="ctr"/>
                </a:tc>
              </a:tr>
              <a:tr h="301678">
                <a:tc rowSpan="4">
                  <a:txBody>
                    <a:bodyPr/>
                    <a:lstStyle/>
                    <a:p>
                      <a:pPr algn="l" fontAlgn="b"/>
                      <a:r>
                        <a:rPr lang="zh-TW" altLang="en-US" sz="1200" b="0" i="0" u="none" strike="noStrike" dirty="0" smtClean="0">
                          <a:solidFill>
                            <a:srgbClr val="000000"/>
                          </a:solidFill>
                          <a:effectLst/>
                          <a:latin typeface="Calibri" panose="020F0502020204030204" pitchFamily="34" charset="0"/>
                        </a:rPr>
                        <a:t>三角型種類</a:t>
                      </a:r>
                      <a:endParaRPr lang="en-US" sz="1200" b="0" i="0" u="none" strike="noStrike" dirty="0">
                        <a:solidFill>
                          <a:srgbClr val="000000"/>
                        </a:solidFill>
                        <a:effectLst/>
                        <a:latin typeface="Calibri" panose="020F0502020204030204" pitchFamily="34" charset="0"/>
                      </a:endParaRPr>
                    </a:p>
                  </a:txBody>
                  <a:tcPr marL="7477" marR="7477" marT="9969" marB="0" anchor="ctr"/>
                </a:tc>
                <a:tc>
                  <a:txBody>
                    <a:bodyPr/>
                    <a:lstStyle/>
                    <a:p>
                      <a:pPr algn="l" fontAlgn="b"/>
                      <a:r>
                        <a:rPr lang="zh-TW" altLang="en-US" sz="1200" b="0" i="0" u="none" strike="noStrike" dirty="0" smtClean="0">
                          <a:solidFill>
                            <a:srgbClr val="000000"/>
                          </a:solidFill>
                          <a:effectLst/>
                          <a:latin typeface="Calibri" panose="020F0502020204030204" pitchFamily="34" charset="0"/>
                        </a:rPr>
                        <a:t>三角形的內角和</a:t>
                      </a:r>
                      <a:endParaRPr lang="en-US" sz="1200" b="0" i="0" u="none" strike="noStrike" dirty="0">
                        <a:solidFill>
                          <a:srgbClr val="000000"/>
                        </a:solidFill>
                        <a:effectLst/>
                        <a:latin typeface="Calibri" panose="020F0502020204030204" pitchFamily="34" charset="0"/>
                      </a:endParaRPr>
                    </a:p>
                  </a:txBody>
                  <a:tcPr marL="7477" marR="7477" marT="9969" marB="0" anchor="ctr"/>
                </a:tc>
                <a:tc>
                  <a:txBody>
                    <a:bodyPr/>
                    <a:lstStyle/>
                    <a:p>
                      <a:pPr algn="r" fontAlgn="b"/>
                      <a:r>
                        <a:rPr lang="en-US" sz="1700" kern="1200" dirty="0" smtClean="0">
                          <a:solidFill>
                            <a:schemeClr val="dk1"/>
                          </a:solidFill>
                          <a:latin typeface="+mn-lt"/>
                          <a:ea typeface="+mn-ea"/>
                          <a:cs typeface="+mn-cs"/>
                        </a:rPr>
                        <a:t>5.888</a:t>
                      </a:r>
                      <a:r>
                        <a:rPr lang="en-US" altLang="zh-TW" sz="1700" kern="1200" dirty="0" smtClean="0">
                          <a:solidFill>
                            <a:schemeClr val="dk1"/>
                          </a:solidFill>
                          <a:latin typeface="+mn-lt"/>
                          <a:ea typeface="+mn-ea"/>
                          <a:cs typeface="+mn-cs"/>
                        </a:rPr>
                        <a:t>9</a:t>
                      </a:r>
                      <a:endParaRPr lang="en-US" sz="1700" kern="1200" dirty="0">
                        <a:solidFill>
                          <a:schemeClr val="dk1"/>
                        </a:solidFill>
                        <a:latin typeface="+mn-lt"/>
                        <a:ea typeface="+mn-ea"/>
                        <a:cs typeface="+mn-cs"/>
                      </a:endParaRPr>
                    </a:p>
                  </a:txBody>
                  <a:tcPr marL="9525" marR="9525" marT="9525" marB="0" anchor="ctr"/>
                </a:tc>
                <a:tc>
                  <a:txBody>
                    <a:bodyPr/>
                    <a:lstStyle/>
                    <a:p>
                      <a:pPr algn="ctr"/>
                      <a:r>
                        <a:rPr lang="en-US" sz="1700" dirty="0" smtClean="0"/>
                        <a:t>1</a:t>
                      </a:r>
                      <a:endParaRPr lang="en-US" sz="1700" dirty="0"/>
                    </a:p>
                  </a:txBody>
                  <a:tcPr marL="71776" marR="71776" marT="47851" marB="47851" anchor="ctr"/>
                </a:tc>
              </a:tr>
              <a:tr h="416873">
                <a:tc vMerge="1">
                  <a:txBody>
                    <a:bodyPr/>
                    <a:lstStyle/>
                    <a:p>
                      <a:pPr algn="l" fontAlgn="b"/>
                      <a:endParaRPr lang="en-US"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zh-TW" altLang="en-US" sz="1200" b="0" i="0" u="none" strike="noStrike" dirty="0" smtClean="0">
                          <a:solidFill>
                            <a:srgbClr val="000000"/>
                          </a:solidFill>
                          <a:effectLst/>
                          <a:latin typeface="Calibri" panose="020F0502020204030204" pitchFamily="34" charset="0"/>
                        </a:rPr>
                        <a:t>角度加法推理</a:t>
                      </a:r>
                      <a:endParaRPr lang="en-US" sz="1200" b="0" i="0" u="none" strike="noStrike" dirty="0">
                        <a:solidFill>
                          <a:srgbClr val="000000"/>
                        </a:solidFill>
                        <a:effectLst/>
                        <a:latin typeface="Calibri" panose="020F0502020204030204" pitchFamily="34" charset="0"/>
                      </a:endParaRPr>
                    </a:p>
                  </a:txBody>
                  <a:tcPr marL="7477" marR="7477" marT="9969" marB="0" anchor="ctr"/>
                </a:tc>
                <a:tc>
                  <a:txBody>
                    <a:bodyPr/>
                    <a:lstStyle/>
                    <a:p>
                      <a:pPr algn="r" fontAlgn="b"/>
                      <a:r>
                        <a:rPr lang="en-US" sz="1700" kern="1200" dirty="0" smtClean="0">
                          <a:solidFill>
                            <a:schemeClr val="dk1"/>
                          </a:solidFill>
                          <a:latin typeface="+mn-lt"/>
                          <a:ea typeface="+mn-ea"/>
                          <a:cs typeface="+mn-cs"/>
                        </a:rPr>
                        <a:t>3.888</a:t>
                      </a:r>
                      <a:r>
                        <a:rPr lang="en-US" altLang="zh-TW" sz="1700" kern="1200" dirty="0" smtClean="0">
                          <a:solidFill>
                            <a:schemeClr val="dk1"/>
                          </a:solidFill>
                          <a:latin typeface="+mn-lt"/>
                          <a:ea typeface="+mn-ea"/>
                          <a:cs typeface="+mn-cs"/>
                        </a:rPr>
                        <a:t>9</a:t>
                      </a:r>
                      <a:endParaRPr lang="en-US" sz="1700" kern="1200" dirty="0">
                        <a:solidFill>
                          <a:schemeClr val="dk1"/>
                        </a:solidFill>
                        <a:latin typeface="+mn-lt"/>
                        <a:ea typeface="+mn-ea"/>
                        <a:cs typeface="+mn-cs"/>
                      </a:endParaRPr>
                    </a:p>
                  </a:txBody>
                  <a:tcPr marL="9525" marR="9525" marT="9525" marB="0" anchor="ctr"/>
                </a:tc>
                <a:tc>
                  <a:txBody>
                    <a:bodyPr/>
                    <a:lstStyle/>
                    <a:p>
                      <a:pPr algn="ctr"/>
                      <a:r>
                        <a:rPr lang="en-US" sz="1700" dirty="0" smtClean="0"/>
                        <a:t>3</a:t>
                      </a:r>
                      <a:endParaRPr lang="en-US" sz="1700" dirty="0"/>
                    </a:p>
                  </a:txBody>
                  <a:tcPr marL="71776" marR="71776" marT="47851" marB="47851" anchor="ctr"/>
                </a:tc>
              </a:tr>
              <a:tr h="301678">
                <a:tc vMerge="1">
                  <a:txBody>
                    <a:bodyPr/>
                    <a:lstStyle/>
                    <a:p>
                      <a:pPr algn="l" fontAlgn="b"/>
                      <a:endParaRPr lang="en-US"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zh-TW" altLang="en-US" sz="1200" b="0" i="0" u="none" strike="noStrike" dirty="0" smtClean="0">
                          <a:solidFill>
                            <a:srgbClr val="000000"/>
                          </a:solidFill>
                          <a:effectLst/>
                          <a:latin typeface="Calibri" panose="020F0502020204030204" pitchFamily="34" charset="0"/>
                        </a:rPr>
                        <a:t>對頂角代數計算</a:t>
                      </a:r>
                      <a:endParaRPr lang="en-US" sz="1200" b="0" i="0" u="none" strike="noStrike" dirty="0">
                        <a:solidFill>
                          <a:srgbClr val="000000"/>
                        </a:solidFill>
                        <a:effectLst/>
                        <a:latin typeface="Calibri" panose="020F0502020204030204" pitchFamily="34" charset="0"/>
                      </a:endParaRPr>
                    </a:p>
                  </a:txBody>
                  <a:tcPr marL="7477" marR="7477" marT="9969" marB="0" anchor="ctr"/>
                </a:tc>
                <a:tc>
                  <a:txBody>
                    <a:bodyPr/>
                    <a:lstStyle/>
                    <a:p>
                      <a:pPr algn="r" fontAlgn="b"/>
                      <a:r>
                        <a:rPr lang="en-US" sz="1700" kern="1200" dirty="0" smtClean="0">
                          <a:solidFill>
                            <a:schemeClr val="dk1"/>
                          </a:solidFill>
                          <a:latin typeface="+mn-lt"/>
                          <a:ea typeface="+mn-ea"/>
                          <a:cs typeface="+mn-cs"/>
                        </a:rPr>
                        <a:t>4.4444</a:t>
                      </a:r>
                      <a:endParaRPr lang="en-US" sz="1700" kern="1200" dirty="0">
                        <a:solidFill>
                          <a:schemeClr val="dk1"/>
                        </a:solidFill>
                        <a:latin typeface="+mn-lt"/>
                        <a:ea typeface="+mn-ea"/>
                        <a:cs typeface="+mn-cs"/>
                      </a:endParaRPr>
                    </a:p>
                  </a:txBody>
                  <a:tcPr marL="9525" marR="9525" marT="9525" marB="0" anchor="ctr"/>
                </a:tc>
                <a:tc>
                  <a:txBody>
                    <a:bodyPr/>
                    <a:lstStyle/>
                    <a:p>
                      <a:pPr algn="ctr"/>
                      <a:r>
                        <a:rPr lang="en-US" sz="1700" dirty="0" smtClean="0"/>
                        <a:t>2</a:t>
                      </a:r>
                    </a:p>
                  </a:txBody>
                  <a:tcPr marL="71776" marR="71776" marT="47851" marB="47851" anchor="ctr"/>
                </a:tc>
              </a:tr>
              <a:tr h="416873">
                <a:tc vMerge="1">
                  <a:txBody>
                    <a:bodyPr/>
                    <a:lstStyle/>
                    <a:p>
                      <a:pPr algn="l" fontAlgn="b"/>
                      <a:endParaRPr lang="en-US"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zh-TW" altLang="en-US" sz="1200" b="0" i="0" u="none" strike="noStrike" dirty="0" smtClean="0">
                          <a:solidFill>
                            <a:srgbClr val="000000"/>
                          </a:solidFill>
                          <a:effectLst/>
                          <a:latin typeface="Calibri" panose="020F0502020204030204" pitchFamily="34" charset="0"/>
                        </a:rPr>
                        <a:t>數一數</a:t>
                      </a:r>
                      <a:endParaRPr lang="en-US" sz="1200" b="0" i="0" u="none" strike="noStrike" dirty="0">
                        <a:solidFill>
                          <a:srgbClr val="000000"/>
                        </a:solidFill>
                        <a:effectLst/>
                        <a:latin typeface="Calibri" panose="020F0502020204030204" pitchFamily="34" charset="0"/>
                      </a:endParaRPr>
                    </a:p>
                  </a:txBody>
                  <a:tcPr marL="7477" marR="7477" marT="9969" marB="0" anchor="ctr"/>
                </a:tc>
                <a:tc>
                  <a:txBody>
                    <a:bodyPr/>
                    <a:lstStyle/>
                    <a:p>
                      <a:pPr algn="r" fontAlgn="b"/>
                      <a:r>
                        <a:rPr lang="en-US" sz="1700" kern="1200" dirty="0" smtClean="0">
                          <a:solidFill>
                            <a:schemeClr val="dk1"/>
                          </a:solidFill>
                          <a:latin typeface="+mn-lt"/>
                          <a:ea typeface="+mn-ea"/>
                          <a:cs typeface="+mn-cs"/>
                        </a:rPr>
                        <a:t>2.4444</a:t>
                      </a:r>
                      <a:endParaRPr lang="en-US" sz="1700" kern="1200" dirty="0">
                        <a:solidFill>
                          <a:schemeClr val="dk1"/>
                        </a:solidFill>
                        <a:latin typeface="+mn-lt"/>
                        <a:ea typeface="+mn-ea"/>
                        <a:cs typeface="+mn-cs"/>
                      </a:endParaRPr>
                    </a:p>
                  </a:txBody>
                  <a:tcPr marL="9525" marR="9525" marT="9525" marB="0" anchor="ctr"/>
                </a:tc>
                <a:tc>
                  <a:txBody>
                    <a:bodyPr/>
                    <a:lstStyle/>
                    <a:p>
                      <a:pPr algn="ctr"/>
                      <a:r>
                        <a:rPr lang="en-US" sz="1700" dirty="0" smtClean="0"/>
                        <a:t>4</a:t>
                      </a:r>
                    </a:p>
                  </a:txBody>
                  <a:tcPr marL="71776" marR="71776" marT="47851" marB="47851" anchor="ctr"/>
                </a:tc>
              </a:tr>
            </a:tbl>
          </a:graphicData>
        </a:graphic>
      </p:graphicFrame>
      <p:sp>
        <p:nvSpPr>
          <p:cNvPr id="12" name="文字方塊 11"/>
          <p:cNvSpPr txBox="1"/>
          <p:nvPr/>
        </p:nvSpPr>
        <p:spPr>
          <a:xfrm>
            <a:off x="408287" y="1700808"/>
            <a:ext cx="3033583" cy="369332"/>
          </a:xfrm>
          <a:prstGeom prst="rect">
            <a:avLst/>
          </a:prstGeom>
          <a:noFill/>
        </p:spPr>
        <p:txBody>
          <a:bodyPr wrap="square" rtlCol="0">
            <a:spAutoFit/>
          </a:bodyPr>
          <a:lstStyle/>
          <a:p>
            <a:pPr algn="ctr"/>
            <a:r>
              <a:rPr lang="zh-TW" altLang="en-US" dirty="0"/>
              <a:t>排序</a:t>
            </a:r>
            <a:r>
              <a:rPr lang="zh-TW" altLang="en-US" dirty="0" smtClean="0"/>
              <a:t>計算方式</a:t>
            </a:r>
            <a:endParaRPr lang="en-US" dirty="0"/>
          </a:p>
        </p:txBody>
      </p:sp>
      <p:sp>
        <p:nvSpPr>
          <p:cNvPr id="9" name="文字方塊 8"/>
          <p:cNvSpPr txBox="1"/>
          <p:nvPr/>
        </p:nvSpPr>
        <p:spPr>
          <a:xfrm>
            <a:off x="439348" y="6339748"/>
            <a:ext cx="8377259" cy="369332"/>
          </a:xfrm>
          <a:prstGeom prst="rect">
            <a:avLst/>
          </a:prstGeom>
          <a:noFill/>
        </p:spPr>
        <p:txBody>
          <a:bodyPr wrap="square" rtlCol="0">
            <a:spAutoFit/>
          </a:bodyPr>
          <a:lstStyle/>
          <a:p>
            <a:r>
              <a:rPr lang="zh-TW" altLang="en-US" dirty="0" smtClean="0"/>
              <a:t>註：</a:t>
            </a:r>
            <a:r>
              <a:rPr lang="en-US" altLang="zh-TW" dirty="0"/>
              <a:t> </a:t>
            </a:r>
            <a:r>
              <a:rPr lang="zh-TW" altLang="en-US" dirty="0" smtClean="0"/>
              <a:t>這個結果是</a:t>
            </a:r>
            <a:r>
              <a:rPr lang="en-US" altLang="zh-TW" dirty="0" smtClean="0"/>
              <a:t>cross validation</a:t>
            </a:r>
            <a:r>
              <a:rPr lang="zh-TW" altLang="en-US" dirty="0" smtClean="0"/>
              <a:t>得出的。</a:t>
            </a:r>
            <a:endParaRPr lang="en-US" dirty="0"/>
          </a:p>
        </p:txBody>
      </p:sp>
      <p:graphicFrame>
        <p:nvGraphicFramePr>
          <p:cNvPr id="13" name="內容版面配置區 4"/>
          <p:cNvGraphicFramePr>
            <a:graphicFrameLocks/>
          </p:cNvGraphicFramePr>
          <p:nvPr>
            <p:extLst>
              <p:ext uri="{D42A27DB-BD31-4B8C-83A1-F6EECF244321}">
                <p14:modId xmlns:p14="http://schemas.microsoft.com/office/powerpoint/2010/main" val="2919420275"/>
              </p:ext>
            </p:extLst>
          </p:nvPr>
        </p:nvGraphicFramePr>
        <p:xfrm>
          <a:off x="2655243" y="4889023"/>
          <a:ext cx="5915028" cy="716280"/>
        </p:xfrm>
        <a:graphic>
          <a:graphicData uri="http://schemas.openxmlformats.org/drawingml/2006/table">
            <a:tbl>
              <a:tblPr firstRow="1" bandRow="1">
                <a:tableStyleId>{5C22544A-7EE6-4342-B048-85BDC9FD1C3A}</a:tableStyleId>
              </a:tblPr>
              <a:tblGrid>
                <a:gridCol w="985838"/>
                <a:gridCol w="985838"/>
                <a:gridCol w="985838"/>
                <a:gridCol w="985838"/>
                <a:gridCol w="985838"/>
                <a:gridCol w="985838"/>
              </a:tblGrid>
              <a:tr h="0">
                <a:tc gridSpan="2">
                  <a:txBody>
                    <a:bodyPr/>
                    <a:lstStyle/>
                    <a:p>
                      <a:pPr algn="ctr"/>
                      <a:r>
                        <a:rPr lang="zh-TW" altLang="en-US" sz="1400" dirty="0" smtClean="0"/>
                        <a:t>相關性</a:t>
                      </a:r>
                      <a:endParaRPr lang="en-US" sz="1400" dirty="0"/>
                    </a:p>
                  </a:txBody>
                  <a:tcPr marL="68580" marR="68580">
                    <a:lnB w="12700" cap="flat" cmpd="sng" algn="ctr">
                      <a:solidFill>
                        <a:schemeClr val="tx1"/>
                      </a:solidFill>
                      <a:prstDash val="solid"/>
                      <a:round/>
                      <a:headEnd type="none" w="med" len="med"/>
                      <a:tailEnd type="none" w="med" len="med"/>
                    </a:lnB>
                  </a:tcPr>
                </a:tc>
                <a:tc hMerge="1">
                  <a:txBody>
                    <a:bodyPr/>
                    <a:lstStyle/>
                    <a:p>
                      <a:endParaRPr lang="en-US"/>
                    </a:p>
                  </a:txBody>
                  <a:tcPr/>
                </a:tc>
                <a:tc gridSpan="2">
                  <a:txBody>
                    <a:bodyPr/>
                    <a:lstStyle/>
                    <a:p>
                      <a:pPr algn="ctr"/>
                      <a:r>
                        <a:rPr lang="zh-TW" altLang="en-US" sz="1400" dirty="0" smtClean="0"/>
                        <a:t>困難度</a:t>
                      </a:r>
                      <a:endParaRPr lang="en-US" sz="1400" dirty="0"/>
                    </a:p>
                  </a:txBody>
                  <a:tcPr marL="68580" marR="68580">
                    <a:lnB w="12700" cap="flat" cmpd="sng" algn="ctr">
                      <a:solidFill>
                        <a:schemeClr val="tx1"/>
                      </a:solidFill>
                      <a:prstDash val="solid"/>
                      <a:round/>
                      <a:headEnd type="none" w="med" len="med"/>
                      <a:tailEnd type="none" w="med" len="med"/>
                    </a:lnB>
                  </a:tcPr>
                </a:tc>
                <a:tc hMerge="1">
                  <a:txBody>
                    <a:bodyPr/>
                    <a:lstStyle/>
                    <a:p>
                      <a:endParaRPr lang="en-US"/>
                    </a:p>
                  </a:txBody>
                  <a:tcPr/>
                </a:tc>
                <a:tc gridSpan="2">
                  <a:txBody>
                    <a:bodyPr/>
                    <a:lstStyle/>
                    <a:p>
                      <a:pPr algn="ctr"/>
                      <a:r>
                        <a:rPr lang="zh-TW" altLang="en-US" sz="1400" dirty="0" smtClean="0"/>
                        <a:t>順序性</a:t>
                      </a:r>
                      <a:endParaRPr lang="en-US" sz="1400" dirty="0" smtClean="0"/>
                    </a:p>
                  </a:txBody>
                  <a:tcPr marL="68580" marR="68580">
                    <a:lnB w="12700" cap="flat" cmpd="sng" algn="ctr">
                      <a:solidFill>
                        <a:schemeClr val="tx1"/>
                      </a:solidFill>
                      <a:prstDash val="solid"/>
                      <a:round/>
                      <a:headEnd type="none" w="med" len="med"/>
                      <a:tailEnd type="none" w="med" len="med"/>
                    </a:lnB>
                  </a:tcPr>
                </a:tc>
                <a:tc hMerge="1">
                  <a:txBody>
                    <a:bodyPr/>
                    <a:lstStyle/>
                    <a:p>
                      <a:endParaRPr lang="en-US"/>
                    </a:p>
                  </a:txBody>
                  <a:tcPr/>
                </a:tc>
              </a:tr>
              <a:tr h="3200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i="0" kern="1200" dirty="0" smtClean="0">
                          <a:solidFill>
                            <a:schemeClr val="dk1"/>
                          </a:solidFill>
                          <a:effectLst/>
                          <a:latin typeface="+mn-lt"/>
                          <a:ea typeface="+mn-ea"/>
                          <a:cs typeface="+mn-cs"/>
                        </a:rPr>
                        <a:t>Spearman's Rho</a:t>
                      </a:r>
                    </a:p>
                  </a:txBody>
                  <a:tcPr marL="68580" marR="685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i="0" kern="1200" dirty="0" smtClean="0">
                          <a:solidFill>
                            <a:schemeClr val="dk1"/>
                          </a:solidFill>
                          <a:effectLst/>
                          <a:latin typeface="+mn-lt"/>
                          <a:ea typeface="+mn-ea"/>
                          <a:cs typeface="+mn-cs"/>
                        </a:rPr>
                        <a:t>Kendall's Tau</a:t>
                      </a:r>
                    </a:p>
                  </a:txBody>
                  <a:tcPr marL="68580" marR="685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i="0" kern="1200" dirty="0" smtClean="0">
                          <a:solidFill>
                            <a:schemeClr val="dk1"/>
                          </a:solidFill>
                          <a:effectLst/>
                          <a:latin typeface="+mn-lt"/>
                          <a:ea typeface="+mn-ea"/>
                          <a:cs typeface="+mn-cs"/>
                        </a:rPr>
                        <a:t>Spearman's Rho</a:t>
                      </a:r>
                    </a:p>
                  </a:txBody>
                  <a:tcPr marL="68580" marR="685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i="0" kern="1200" dirty="0" smtClean="0">
                          <a:solidFill>
                            <a:schemeClr val="dk1"/>
                          </a:solidFill>
                          <a:effectLst/>
                          <a:latin typeface="+mn-lt"/>
                          <a:ea typeface="+mn-ea"/>
                          <a:cs typeface="+mn-cs"/>
                        </a:rPr>
                        <a:t>Kendall's Tau</a:t>
                      </a:r>
                    </a:p>
                  </a:txBody>
                  <a:tcPr marL="68580" marR="685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i="0" kern="1200" dirty="0" smtClean="0">
                          <a:solidFill>
                            <a:schemeClr val="dk1"/>
                          </a:solidFill>
                          <a:effectLst/>
                          <a:latin typeface="+mn-lt"/>
                          <a:ea typeface="+mn-ea"/>
                          <a:cs typeface="+mn-cs"/>
                        </a:rPr>
                        <a:t>Spearman's Rho</a:t>
                      </a:r>
                    </a:p>
                  </a:txBody>
                  <a:tcPr marL="68580" marR="6858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50" b="1" i="0" kern="1200" dirty="0" smtClean="0">
                          <a:solidFill>
                            <a:schemeClr val="dk1"/>
                          </a:solidFill>
                          <a:effectLst/>
                          <a:latin typeface="+mn-lt"/>
                          <a:ea typeface="+mn-ea"/>
                          <a:cs typeface="+mn-cs"/>
                        </a:rPr>
                        <a:t>Kendall's Tau</a:t>
                      </a:r>
                    </a:p>
                  </a:txBody>
                  <a:tcPr marL="68580" marR="6858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bl>
          </a:graphicData>
        </a:graphic>
      </p:graphicFrame>
      <p:graphicFrame>
        <p:nvGraphicFramePr>
          <p:cNvPr id="14" name="表格 13"/>
          <p:cNvGraphicFramePr>
            <a:graphicFrameLocks noGrp="1"/>
          </p:cNvGraphicFramePr>
          <p:nvPr>
            <p:extLst>
              <p:ext uri="{D42A27DB-BD31-4B8C-83A1-F6EECF244321}">
                <p14:modId xmlns:p14="http://schemas.microsoft.com/office/powerpoint/2010/main" val="2994825124"/>
              </p:ext>
            </p:extLst>
          </p:nvPr>
        </p:nvGraphicFramePr>
        <p:xfrm>
          <a:off x="683568" y="5589240"/>
          <a:ext cx="7886703" cy="579120"/>
        </p:xfrm>
        <a:graphic>
          <a:graphicData uri="http://schemas.openxmlformats.org/drawingml/2006/table">
            <a:tbl>
              <a:tblPr firstRow="1" bandRow="1">
                <a:tableStyleId>{5C22544A-7EE6-4342-B048-85BDC9FD1C3A}</a:tableStyleId>
              </a:tblPr>
              <a:tblGrid>
                <a:gridCol w="1971675"/>
                <a:gridCol w="985838"/>
                <a:gridCol w="985838"/>
                <a:gridCol w="985838"/>
                <a:gridCol w="985838"/>
                <a:gridCol w="985838"/>
                <a:gridCol w="985838"/>
              </a:tblGrid>
              <a:tr h="51505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bg1"/>
                          </a:solidFill>
                          <a:latin typeface="+mn-lt"/>
                          <a:ea typeface="+mn-ea"/>
                          <a:cs typeface="+mn-cs"/>
                        </a:rPr>
                        <a:t>Gradient Boosting</a:t>
                      </a:r>
                      <a:endParaRPr lang="en-US" sz="1600" dirty="0" smtClean="0">
                        <a:solidFill>
                          <a:schemeClr val="bg1"/>
                        </a:solidFill>
                      </a:endParaRPr>
                    </a:p>
                    <a:p>
                      <a:pPr algn="ctr"/>
                      <a:r>
                        <a:rPr lang="en-US" sz="1600" dirty="0" smtClean="0">
                          <a:solidFill>
                            <a:schemeClr val="bg1"/>
                          </a:solidFill>
                        </a:rPr>
                        <a:t>(Rounding</a:t>
                      </a:r>
                      <a:r>
                        <a:rPr lang="en-US" sz="1600" baseline="0" dirty="0" smtClean="0">
                          <a:solidFill>
                            <a:schemeClr val="bg1"/>
                          </a:solidFill>
                        </a:rPr>
                        <a:t> error</a:t>
                      </a:r>
                      <a:r>
                        <a:rPr lang="en-US" sz="1600" dirty="0" smtClean="0">
                          <a:solidFill>
                            <a:schemeClr val="bg1"/>
                          </a:solidFill>
                        </a:rPr>
                        <a:t>)</a:t>
                      </a:r>
                      <a:endParaRPr lang="en-US" sz="1600" dirty="0">
                        <a:solidFill>
                          <a:schemeClr val="bg1"/>
                        </a:solidFill>
                      </a:endParaRPr>
                    </a:p>
                  </a:txBody>
                  <a:tcPr marL="68580" marR="68580">
                    <a:lnT w="12700" cap="flat" cmpd="sng" algn="ctr">
                      <a:solidFill>
                        <a:schemeClr val="tx1"/>
                      </a:solidFill>
                      <a:prstDash val="solid"/>
                      <a:round/>
                      <a:headEnd type="none" w="med" len="med"/>
                      <a:tailEnd type="none" w="med" len="med"/>
                    </a:lnT>
                  </a:tcPr>
                </a:tc>
                <a:tc>
                  <a:txBody>
                    <a:bodyPr/>
                    <a:lstStyle/>
                    <a:p>
                      <a:pPr algn="ctr" fontAlgn="b"/>
                      <a:r>
                        <a:rPr lang="en-US" sz="2000" kern="1200" dirty="0" smtClean="0">
                          <a:solidFill>
                            <a:schemeClr val="bg1"/>
                          </a:solidFill>
                          <a:latin typeface="+mn-lt"/>
                          <a:ea typeface="+mn-ea"/>
                          <a:cs typeface="+mn-cs"/>
                        </a:rPr>
                        <a:t>0.680</a:t>
                      </a:r>
                      <a:endParaRPr lang="en-US" sz="2000" kern="1200" dirty="0">
                        <a:solidFill>
                          <a:schemeClr val="bg1"/>
                        </a:solidFill>
                        <a:latin typeface="+mn-lt"/>
                        <a:ea typeface="+mn-ea"/>
                        <a:cs typeface="+mn-cs"/>
                      </a:endParaRPr>
                    </a:p>
                  </a:txBody>
                  <a:tcPr marL="7144" marR="7144" marT="952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fontAlgn="b"/>
                      <a:r>
                        <a:rPr lang="en-US" sz="2000" kern="1200" dirty="0" smtClean="0">
                          <a:solidFill>
                            <a:schemeClr val="bg1"/>
                          </a:solidFill>
                          <a:latin typeface="+mn-lt"/>
                          <a:ea typeface="+mn-ea"/>
                          <a:cs typeface="+mn-cs"/>
                        </a:rPr>
                        <a:t>0.590</a:t>
                      </a:r>
                      <a:endParaRPr lang="en-US" sz="2000" kern="1200" dirty="0">
                        <a:solidFill>
                          <a:schemeClr val="bg1"/>
                        </a:solidFill>
                        <a:latin typeface="+mn-lt"/>
                        <a:ea typeface="+mn-ea"/>
                        <a:cs typeface="+mn-cs"/>
                      </a:endParaRPr>
                    </a:p>
                  </a:txBody>
                  <a:tcPr marL="7144" marR="7144"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fontAlgn="b"/>
                      <a:r>
                        <a:rPr lang="en-US" sz="2000" kern="1200" dirty="0" smtClean="0">
                          <a:solidFill>
                            <a:schemeClr val="bg1"/>
                          </a:solidFill>
                          <a:latin typeface="+mn-lt"/>
                          <a:ea typeface="+mn-ea"/>
                          <a:cs typeface="+mn-cs"/>
                        </a:rPr>
                        <a:t>0.610</a:t>
                      </a:r>
                      <a:endParaRPr lang="en-US" sz="2000" kern="1200" dirty="0">
                        <a:solidFill>
                          <a:schemeClr val="bg1"/>
                        </a:solidFill>
                        <a:latin typeface="+mn-lt"/>
                        <a:ea typeface="+mn-ea"/>
                        <a:cs typeface="+mn-cs"/>
                      </a:endParaRPr>
                    </a:p>
                  </a:txBody>
                  <a:tcPr marL="7144" marR="7144" marT="952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fontAlgn="b"/>
                      <a:r>
                        <a:rPr lang="en-US" sz="2000" kern="1200" dirty="0" smtClean="0">
                          <a:solidFill>
                            <a:schemeClr val="bg1"/>
                          </a:solidFill>
                          <a:latin typeface="+mn-lt"/>
                          <a:ea typeface="+mn-ea"/>
                          <a:cs typeface="+mn-cs"/>
                        </a:rPr>
                        <a:t>0.521</a:t>
                      </a:r>
                      <a:endParaRPr lang="en-US" sz="2000" kern="1200" dirty="0">
                        <a:solidFill>
                          <a:schemeClr val="bg1"/>
                        </a:solidFill>
                        <a:latin typeface="+mn-lt"/>
                        <a:ea typeface="+mn-ea"/>
                        <a:cs typeface="+mn-cs"/>
                      </a:endParaRPr>
                    </a:p>
                  </a:txBody>
                  <a:tcPr marL="7144" marR="7144"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fontAlgn="b"/>
                      <a:r>
                        <a:rPr lang="en-US" sz="2000" kern="1200" dirty="0" smtClean="0">
                          <a:solidFill>
                            <a:schemeClr val="bg1"/>
                          </a:solidFill>
                          <a:latin typeface="+mn-lt"/>
                          <a:ea typeface="+mn-ea"/>
                          <a:cs typeface="+mn-cs"/>
                        </a:rPr>
                        <a:t>0.600</a:t>
                      </a:r>
                      <a:endParaRPr lang="en-US" sz="2000" kern="1200" dirty="0">
                        <a:solidFill>
                          <a:schemeClr val="bg1"/>
                        </a:solidFill>
                        <a:latin typeface="+mn-lt"/>
                        <a:ea typeface="+mn-ea"/>
                        <a:cs typeface="+mn-cs"/>
                      </a:endParaRPr>
                    </a:p>
                  </a:txBody>
                  <a:tcPr marL="7144" marR="7144" marT="952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fontAlgn="b"/>
                      <a:r>
                        <a:rPr lang="en-US" sz="2000" kern="1200" dirty="0" smtClean="0">
                          <a:solidFill>
                            <a:schemeClr val="bg1"/>
                          </a:solidFill>
                          <a:latin typeface="+mn-lt"/>
                          <a:ea typeface="+mn-ea"/>
                          <a:cs typeface="+mn-cs"/>
                        </a:rPr>
                        <a:t>0.514</a:t>
                      </a:r>
                      <a:endParaRPr lang="en-US" sz="2000" kern="1200" dirty="0">
                        <a:solidFill>
                          <a:schemeClr val="bg1"/>
                        </a:solidFill>
                        <a:latin typeface="+mn-lt"/>
                        <a:ea typeface="+mn-ea"/>
                        <a:cs typeface="+mn-cs"/>
                      </a:endParaRPr>
                    </a:p>
                  </a:txBody>
                  <a:tcPr marL="7144" marR="7144" marT="952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r>
            </a:tbl>
          </a:graphicData>
        </a:graphic>
      </p:graphicFrame>
      <p:sp>
        <p:nvSpPr>
          <p:cNvPr id="15" name="內容版面配置區 2"/>
          <p:cNvSpPr txBox="1">
            <a:spLocks/>
          </p:cNvSpPr>
          <p:nvPr/>
        </p:nvSpPr>
        <p:spPr>
          <a:xfrm>
            <a:off x="3754435" y="1417638"/>
            <a:ext cx="5327308" cy="809375"/>
          </a:xfrm>
          <a:prstGeom prst="rect">
            <a:avLst/>
          </a:prstGeom>
        </p:spPr>
        <p:txBody>
          <a:bodyPr vert="horz">
            <a:normAutofit/>
          </a:bodyPr>
          <a:lst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r>
              <a:rPr lang="zh-TW" altLang="en-US" sz="1800" dirty="0"/>
              <a:t>使用兩種不同的排序相關性係數</a:t>
            </a:r>
            <a:endParaRPr lang="en-US" sz="1800" dirty="0"/>
          </a:p>
          <a:p>
            <a:pPr lvl="1"/>
            <a:r>
              <a:rPr lang="en-US" sz="1600" dirty="0"/>
              <a:t>Spearman's rank correlation coefficient: [-1,1]</a:t>
            </a:r>
          </a:p>
        </p:txBody>
      </p:sp>
      <p:sp>
        <p:nvSpPr>
          <p:cNvPr id="7" name="文字方塊 6"/>
          <p:cNvSpPr txBox="1"/>
          <p:nvPr/>
        </p:nvSpPr>
        <p:spPr>
          <a:xfrm>
            <a:off x="611560" y="4437112"/>
            <a:ext cx="1872208" cy="923330"/>
          </a:xfrm>
          <a:prstGeom prst="rect">
            <a:avLst/>
          </a:prstGeom>
          <a:noFill/>
        </p:spPr>
        <p:txBody>
          <a:bodyPr wrap="square" rtlCol="0">
            <a:spAutoFit/>
          </a:bodyPr>
          <a:lstStyle/>
          <a:p>
            <a:r>
              <a:rPr lang="zh-TW" altLang="en-US" dirty="0" smtClean="0">
                <a:hlinkClick r:id="rId5" action="ppaction://hlinksldjump"/>
              </a:rPr>
              <a:t>如果要看絕對</a:t>
            </a:r>
            <a:r>
              <a:rPr lang="en-US" altLang="zh-TW" dirty="0" smtClean="0">
                <a:hlinkClick r:id="rId5" action="ppaction://hlinksldjump"/>
              </a:rPr>
              <a:t>error</a:t>
            </a:r>
            <a:r>
              <a:rPr lang="zh-TW" altLang="en-US" dirty="0" smtClean="0">
                <a:hlinkClick r:id="rId5" action="ppaction://hlinksldjump"/>
              </a:rPr>
              <a:t>之間的比較可以點此</a:t>
            </a:r>
            <a:endParaRPr lang="en-US" dirty="0"/>
          </a:p>
        </p:txBody>
      </p:sp>
    </p:spTree>
    <p:extLst>
      <p:ext uri="{BB962C8B-B14F-4D97-AF65-F5344CB8AC3E}">
        <p14:creationId xmlns:p14="http://schemas.microsoft.com/office/powerpoint/2010/main" val="42010901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相關性預測準確度</a:t>
            </a:r>
            <a:endParaRPr lang="zh-TW" alt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28</a:t>
            </a:fld>
            <a:endParaRPr lang="zh-TW" altLang="en-US"/>
          </a:p>
        </p:txBody>
      </p:sp>
      <p:grpSp>
        <p:nvGrpSpPr>
          <p:cNvPr id="8" name="群組 7"/>
          <p:cNvGrpSpPr/>
          <p:nvPr/>
        </p:nvGrpSpPr>
        <p:grpSpPr>
          <a:xfrm>
            <a:off x="539552" y="1268760"/>
            <a:ext cx="8348388" cy="5256584"/>
            <a:chOff x="971600" y="1268760"/>
            <a:chExt cx="7629720" cy="4804073"/>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628800"/>
              <a:ext cx="7629720" cy="44440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直線接點 5"/>
            <p:cNvCxnSpPr/>
            <p:nvPr/>
          </p:nvCxnSpPr>
          <p:spPr>
            <a:xfrm>
              <a:off x="6444208" y="1268760"/>
              <a:ext cx="0" cy="453650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文字方塊 6"/>
            <p:cNvSpPr txBox="1"/>
            <p:nvPr/>
          </p:nvSpPr>
          <p:spPr>
            <a:xfrm>
              <a:off x="6444208" y="1268760"/>
              <a:ext cx="1440160" cy="369332"/>
            </a:xfrm>
            <a:prstGeom prst="rect">
              <a:avLst/>
            </a:prstGeom>
            <a:noFill/>
          </p:spPr>
          <p:txBody>
            <a:bodyPr wrap="square" rtlCol="0">
              <a:spAutoFit/>
            </a:bodyPr>
            <a:lstStyle/>
            <a:p>
              <a:r>
                <a:rPr lang="zh-TW" altLang="en-US" dirty="0">
                  <a:solidFill>
                    <a:srgbClr val="FF0000"/>
                  </a:solidFill>
                </a:rPr>
                <a:t>機器預測</a:t>
              </a:r>
            </a:p>
          </p:txBody>
        </p:sp>
      </p:grpSp>
    </p:spTree>
    <p:extLst>
      <p:ext uri="{BB962C8B-B14F-4D97-AF65-F5344CB8AC3E}">
        <p14:creationId xmlns:p14="http://schemas.microsoft.com/office/powerpoint/2010/main" val="117091047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困難</a:t>
            </a:r>
            <a:r>
              <a:rPr lang="zh-TW" altLang="en-US" dirty="0" smtClean="0"/>
              <a:t>度預測</a:t>
            </a:r>
            <a:r>
              <a:rPr lang="zh-TW" altLang="en-US" dirty="0"/>
              <a:t>準確度</a:t>
            </a:r>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29</a:t>
            </a:fld>
            <a:endParaRPr lang="zh-TW" altLang="en-US"/>
          </a:p>
        </p:txBody>
      </p:sp>
      <p:grpSp>
        <p:nvGrpSpPr>
          <p:cNvPr id="8" name="群組 7"/>
          <p:cNvGrpSpPr/>
          <p:nvPr/>
        </p:nvGrpSpPr>
        <p:grpSpPr>
          <a:xfrm>
            <a:off x="611561" y="1268760"/>
            <a:ext cx="8208911" cy="5128359"/>
            <a:chOff x="971600" y="1268760"/>
            <a:chExt cx="7629720" cy="4766521"/>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71600" y="1666352"/>
              <a:ext cx="7629720" cy="43689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直線接點 5"/>
            <p:cNvCxnSpPr/>
            <p:nvPr/>
          </p:nvCxnSpPr>
          <p:spPr>
            <a:xfrm>
              <a:off x="5868144" y="1268760"/>
              <a:ext cx="0" cy="453650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文字方塊 6"/>
            <p:cNvSpPr txBox="1"/>
            <p:nvPr/>
          </p:nvSpPr>
          <p:spPr>
            <a:xfrm>
              <a:off x="5829794" y="1340768"/>
              <a:ext cx="1440160" cy="369332"/>
            </a:xfrm>
            <a:prstGeom prst="rect">
              <a:avLst/>
            </a:prstGeom>
            <a:noFill/>
          </p:spPr>
          <p:txBody>
            <a:bodyPr wrap="square" rtlCol="0">
              <a:spAutoFit/>
            </a:bodyPr>
            <a:lstStyle/>
            <a:p>
              <a:r>
                <a:rPr lang="zh-TW" altLang="en-US" dirty="0">
                  <a:solidFill>
                    <a:srgbClr val="FF0000"/>
                  </a:solidFill>
                </a:rPr>
                <a:t>機器預測</a:t>
              </a:r>
            </a:p>
          </p:txBody>
        </p:sp>
      </p:grpSp>
    </p:spTree>
    <p:extLst>
      <p:ext uri="{BB962C8B-B14F-4D97-AF65-F5344CB8AC3E}">
        <p14:creationId xmlns:p14="http://schemas.microsoft.com/office/powerpoint/2010/main" val="38508895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研究動機 </a:t>
            </a:r>
            <a:r>
              <a:rPr lang="en-US" altLang="zh-TW" dirty="0" smtClean="0"/>
              <a:t>-</a:t>
            </a:r>
            <a:r>
              <a:rPr lang="zh-TW" altLang="en-US" dirty="0" smtClean="0"/>
              <a:t> 適性測驗</a:t>
            </a:r>
            <a:endParaRPr lang="en-US" dirty="0"/>
          </a:p>
        </p:txBody>
      </p:sp>
      <p:sp>
        <p:nvSpPr>
          <p:cNvPr id="4" name="投影片編號版面配置區 3"/>
          <p:cNvSpPr>
            <a:spLocks noGrp="1"/>
          </p:cNvSpPr>
          <p:nvPr>
            <p:ph type="sldNum" sz="quarter" idx="12"/>
          </p:nvPr>
        </p:nvSpPr>
        <p:spPr/>
        <p:txBody>
          <a:bodyPr/>
          <a:lstStyle/>
          <a:p>
            <a:fld id="{ED97C7B1-679B-41CD-964D-385158F54399}" type="slidenum">
              <a:rPr lang="zh-TW" altLang="en-US" smtClean="0"/>
              <a:t>3</a:t>
            </a:fld>
            <a:endParaRPr lang="zh-TW" altLang="en-US"/>
          </a:p>
        </p:txBody>
      </p:sp>
      <p:sp>
        <p:nvSpPr>
          <p:cNvPr id="3" name="內容版面配置區 2"/>
          <p:cNvSpPr>
            <a:spLocks noGrp="1"/>
          </p:cNvSpPr>
          <p:nvPr>
            <p:ph sz="quarter" idx="1"/>
          </p:nvPr>
        </p:nvSpPr>
        <p:spPr>
          <a:xfrm>
            <a:off x="457200" y="1600201"/>
            <a:ext cx="4906888" cy="1972816"/>
          </a:xfrm>
        </p:spPr>
        <p:txBody>
          <a:bodyPr>
            <a:normAutofit/>
          </a:bodyPr>
          <a:lstStyle/>
          <a:p>
            <a:r>
              <a:rPr lang="zh-TW" altLang="en-US" dirty="0" smtClean="0"/>
              <a:t>過程：</a:t>
            </a:r>
            <a:endParaRPr lang="en-US" altLang="zh-TW" dirty="0" smtClean="0"/>
          </a:p>
          <a:p>
            <a:pPr lvl="1"/>
            <a:r>
              <a:rPr lang="zh-TW" altLang="en-US" dirty="0" smtClean="0"/>
              <a:t>依照使用者回答出題</a:t>
            </a:r>
            <a:endParaRPr lang="en-US" altLang="zh-TW" dirty="0" smtClean="0"/>
          </a:p>
          <a:p>
            <a:r>
              <a:rPr lang="zh-TW" altLang="en-US" dirty="0" smtClean="0"/>
              <a:t>結果：</a:t>
            </a:r>
            <a:endParaRPr lang="en-US" altLang="zh-TW" dirty="0" smtClean="0"/>
          </a:p>
          <a:p>
            <a:pPr lvl="1"/>
            <a:r>
              <a:rPr lang="zh-TW" altLang="en-US" dirty="0" smtClean="0"/>
              <a:t>評估使用者程度</a:t>
            </a:r>
            <a:endParaRPr lang="en-US" dirty="0"/>
          </a:p>
        </p:txBody>
      </p:sp>
      <p:pic>
        <p:nvPicPr>
          <p:cNvPr id="5" name="圖片 4" descr="test1_r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6441" y="1653691"/>
            <a:ext cx="3249718" cy="4452189"/>
          </a:xfrm>
          <a:prstGeom prst="rect">
            <a:avLst/>
          </a:prstGeom>
        </p:spPr>
      </p:pic>
      <p:pic>
        <p:nvPicPr>
          <p:cNvPr id="6" name="圖片 5"/>
          <p:cNvPicPr>
            <a:picLocks noChangeAspect="1"/>
          </p:cNvPicPr>
          <p:nvPr/>
        </p:nvPicPr>
        <p:blipFill>
          <a:blip r:embed="rId3"/>
          <a:stretch>
            <a:fillRect/>
          </a:stretch>
        </p:blipFill>
        <p:spPr>
          <a:xfrm>
            <a:off x="899592" y="3548984"/>
            <a:ext cx="4104456" cy="2523686"/>
          </a:xfrm>
          <a:prstGeom prst="rect">
            <a:avLst/>
          </a:prstGeom>
        </p:spPr>
      </p:pic>
    </p:spTree>
    <p:extLst>
      <p:ext uri="{BB962C8B-B14F-4D97-AF65-F5344CB8AC3E}">
        <p14:creationId xmlns:p14="http://schemas.microsoft.com/office/powerpoint/2010/main" val="275032133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順序性預測準確度</a:t>
            </a:r>
            <a:endParaRPr lang="zh-TW" alt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30</a:t>
            </a:fld>
            <a:endParaRPr lang="zh-TW" altLang="en-US"/>
          </a:p>
        </p:txBody>
      </p:sp>
      <p:grpSp>
        <p:nvGrpSpPr>
          <p:cNvPr id="8" name="群組 7"/>
          <p:cNvGrpSpPr/>
          <p:nvPr/>
        </p:nvGrpSpPr>
        <p:grpSpPr>
          <a:xfrm>
            <a:off x="539552" y="1268760"/>
            <a:ext cx="8390825" cy="5256584"/>
            <a:chOff x="971600" y="1268760"/>
            <a:chExt cx="7629720" cy="4779776"/>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71600" y="1653096"/>
              <a:ext cx="7629720" cy="4395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直線接點 5"/>
            <p:cNvCxnSpPr/>
            <p:nvPr/>
          </p:nvCxnSpPr>
          <p:spPr>
            <a:xfrm>
              <a:off x="6156176" y="1268760"/>
              <a:ext cx="0" cy="453650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文字方塊 6"/>
            <p:cNvSpPr txBox="1"/>
            <p:nvPr/>
          </p:nvSpPr>
          <p:spPr>
            <a:xfrm>
              <a:off x="6156176" y="1268760"/>
              <a:ext cx="1440160" cy="369332"/>
            </a:xfrm>
            <a:prstGeom prst="rect">
              <a:avLst/>
            </a:prstGeom>
            <a:noFill/>
          </p:spPr>
          <p:txBody>
            <a:bodyPr wrap="square" rtlCol="0">
              <a:spAutoFit/>
            </a:bodyPr>
            <a:lstStyle/>
            <a:p>
              <a:r>
                <a:rPr lang="zh-TW" altLang="en-US" dirty="0">
                  <a:solidFill>
                    <a:srgbClr val="FF0000"/>
                  </a:solidFill>
                </a:rPr>
                <a:t>機器預測</a:t>
              </a:r>
            </a:p>
          </p:txBody>
        </p:sp>
      </p:grpSp>
    </p:spTree>
    <p:extLst>
      <p:ext uri="{BB962C8B-B14F-4D97-AF65-F5344CB8AC3E}">
        <p14:creationId xmlns:p14="http://schemas.microsoft.com/office/powerpoint/2010/main" val="261660946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老師的觀點</a:t>
            </a:r>
            <a:endParaRPr lang="zh-TW" alt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31</a:t>
            </a:fld>
            <a:endParaRPr lang="zh-TW" altLang="en-US"/>
          </a:p>
        </p:txBody>
      </p:sp>
      <p:sp>
        <p:nvSpPr>
          <p:cNvPr id="4" name="內容版面配置區 3"/>
          <p:cNvSpPr>
            <a:spLocks noGrp="1"/>
          </p:cNvSpPr>
          <p:nvPr>
            <p:ph sz="quarter" idx="1"/>
          </p:nvPr>
        </p:nvSpPr>
        <p:spPr>
          <a:xfrm>
            <a:off x="914400" y="1447800"/>
            <a:ext cx="7772400" cy="3133328"/>
          </a:xfrm>
        </p:spPr>
        <p:txBody>
          <a:bodyPr>
            <a:normAutofit/>
          </a:bodyPr>
          <a:lstStyle/>
          <a:p>
            <a:r>
              <a:rPr lang="en-US" altLang="zh-TW" dirty="0" smtClean="0"/>
              <a:t>130</a:t>
            </a:r>
            <a:r>
              <a:rPr lang="zh-TW" altLang="en-US" dirty="0" smtClean="0"/>
              <a:t>個</a:t>
            </a:r>
            <a:r>
              <a:rPr lang="zh-TW" altLang="en-US" dirty="0"/>
              <a:t>測試知識</a:t>
            </a:r>
            <a:r>
              <a:rPr lang="zh-TW" altLang="en-US" dirty="0" smtClean="0"/>
              <a:t>點</a:t>
            </a:r>
            <a:endParaRPr lang="en-US" altLang="zh-TW" dirty="0" smtClean="0"/>
          </a:p>
          <a:p>
            <a:pPr lvl="1"/>
            <a:r>
              <a:rPr lang="zh-TW" altLang="en-US" dirty="0" smtClean="0"/>
              <a:t>由</a:t>
            </a:r>
            <a:r>
              <a:rPr lang="en-US" altLang="zh-TW" dirty="0" smtClean="0"/>
              <a:t>3</a:t>
            </a:r>
            <a:r>
              <a:rPr lang="zh-TW" altLang="en-US" dirty="0"/>
              <a:t>位</a:t>
            </a:r>
            <a:r>
              <a:rPr lang="zh-TW" altLang="en-US" dirty="0" smtClean="0"/>
              <a:t>老師</a:t>
            </a:r>
            <a:r>
              <a:rPr lang="zh-TW" altLang="en-US" dirty="0"/>
              <a:t>每題都</a:t>
            </a:r>
            <a:r>
              <a:rPr lang="zh-TW" altLang="en-US" dirty="0" smtClean="0"/>
              <a:t>回答來定義關係</a:t>
            </a:r>
            <a:endParaRPr lang="en-US" altLang="zh-TW" dirty="0" smtClean="0"/>
          </a:p>
          <a:p>
            <a:pPr lvl="2"/>
            <a:r>
              <a:rPr lang="zh-TW" altLang="en-US" dirty="0" smtClean="0"/>
              <a:t>到</a:t>
            </a:r>
            <a:r>
              <a:rPr lang="zh-TW" altLang="en-US" dirty="0"/>
              <a:t>後來判斷速度非常快，也順便對均一的題目提供一些</a:t>
            </a:r>
            <a:r>
              <a:rPr lang="zh-TW" altLang="en-US" dirty="0" smtClean="0"/>
              <a:t>建議</a:t>
            </a:r>
            <a:endParaRPr lang="en-US" altLang="zh-TW" dirty="0" smtClean="0"/>
          </a:p>
          <a:p>
            <a:pPr lvl="2"/>
            <a:r>
              <a:rPr lang="zh-TW" altLang="en-US" dirty="0"/>
              <a:t>這些</a:t>
            </a:r>
            <a:r>
              <a:rPr lang="zh-TW" altLang="en-US" dirty="0" smtClean="0"/>
              <a:t>老師分別有</a:t>
            </a:r>
            <a:r>
              <a:rPr lang="en-US" altLang="zh-TW" dirty="0" smtClean="0"/>
              <a:t>1</a:t>
            </a:r>
            <a:r>
              <a:rPr lang="zh-TW" altLang="en-US" dirty="0" smtClean="0"/>
              <a:t>年國中代課，</a:t>
            </a:r>
            <a:r>
              <a:rPr lang="en-US" altLang="zh-TW" dirty="0" smtClean="0"/>
              <a:t>3</a:t>
            </a:r>
            <a:r>
              <a:rPr lang="zh-TW" altLang="en-US" dirty="0" smtClean="0"/>
              <a:t>年小學補習班，以及</a:t>
            </a:r>
            <a:r>
              <a:rPr lang="en-US" altLang="zh-TW" dirty="0" smtClean="0"/>
              <a:t>10</a:t>
            </a:r>
            <a:r>
              <a:rPr lang="zh-TW" altLang="en-US" dirty="0" smtClean="0"/>
              <a:t>年公立小學的數學教學經驗</a:t>
            </a:r>
            <a:endParaRPr lang="en-US" altLang="zh-TW" dirty="0" smtClean="0"/>
          </a:p>
          <a:p>
            <a:r>
              <a:rPr lang="zh-TW" altLang="en-US" dirty="0"/>
              <a:t>因為老師招募人數</a:t>
            </a:r>
            <a:r>
              <a:rPr lang="zh-TW" altLang="en-US" dirty="0" smtClean="0"/>
              <a:t>不夠，不確定老師與機器之間的比較，但是機器的效能與訓練知識點中的效能接近</a:t>
            </a:r>
            <a:endParaRPr lang="en-US" altLang="zh-TW" dirty="0" smtClean="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4437112"/>
            <a:ext cx="8398775" cy="15720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文字方塊 4"/>
          <p:cNvSpPr txBox="1"/>
          <p:nvPr/>
        </p:nvSpPr>
        <p:spPr>
          <a:xfrm>
            <a:off x="5868144" y="6304926"/>
            <a:ext cx="2952328" cy="369332"/>
          </a:xfrm>
          <a:prstGeom prst="rect">
            <a:avLst/>
          </a:prstGeom>
          <a:noFill/>
        </p:spPr>
        <p:txBody>
          <a:bodyPr wrap="square" rtlCol="0">
            <a:spAutoFit/>
          </a:bodyPr>
          <a:lstStyle/>
          <a:p>
            <a:r>
              <a:rPr lang="zh-TW" altLang="en-US" dirty="0">
                <a:hlinkClick r:id="rId3" action="ppaction://hlinksldjump"/>
              </a:rPr>
              <a:t>想知道老師的背景請點此</a:t>
            </a:r>
            <a:endParaRPr lang="zh-TW" altLang="en-US" dirty="0"/>
          </a:p>
        </p:txBody>
      </p:sp>
    </p:spTree>
    <p:extLst>
      <p:ext uri="{BB962C8B-B14F-4D97-AF65-F5344CB8AC3E}">
        <p14:creationId xmlns:p14="http://schemas.microsoft.com/office/powerpoint/2010/main" val="330711012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知識的轉移</a:t>
            </a:r>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32</a:t>
            </a:fld>
            <a:endParaRPr lang="zh-TW" altLang="en-US"/>
          </a:p>
        </p:txBody>
      </p:sp>
      <p:sp>
        <p:nvSpPr>
          <p:cNvPr id="4" name="內容版面配置區 3"/>
          <p:cNvSpPr>
            <a:spLocks noGrp="1"/>
          </p:cNvSpPr>
          <p:nvPr>
            <p:ph sz="quarter" idx="1"/>
          </p:nvPr>
        </p:nvSpPr>
        <p:spPr>
          <a:xfrm>
            <a:off x="323528" y="1484782"/>
            <a:ext cx="4968552" cy="2529573"/>
          </a:xfrm>
        </p:spPr>
        <p:txBody>
          <a:bodyPr>
            <a:normAutofit fontScale="85000" lnSpcReduction="10000"/>
          </a:bodyPr>
          <a:lstStyle/>
          <a:p>
            <a:r>
              <a:rPr lang="zh-TW" altLang="en-US" dirty="0" smtClean="0"/>
              <a:t>這</a:t>
            </a:r>
            <a:r>
              <a:rPr lang="zh-TW" altLang="en-US" dirty="0"/>
              <a:t>是一種系統化將學生及教師的知識轉移到電腦內的方法。</a:t>
            </a:r>
            <a:endParaRPr lang="en-US" altLang="zh-TW" dirty="0"/>
          </a:p>
          <a:p>
            <a:pPr lvl="1"/>
            <a:r>
              <a:rPr lang="zh-TW" altLang="en-US" dirty="0" smtClean="0"/>
              <a:t>可以</a:t>
            </a:r>
            <a:r>
              <a:rPr lang="zh-TW" altLang="en-US" dirty="0"/>
              <a:t>量化</a:t>
            </a:r>
            <a:r>
              <a:rPr lang="zh-TW" altLang="en-US" dirty="0" smtClean="0"/>
              <a:t>和系統化的</a:t>
            </a:r>
            <a:r>
              <a:rPr lang="zh-TW" altLang="en-US" dirty="0"/>
              <a:t>評估練習題系統</a:t>
            </a:r>
            <a:endParaRPr lang="en-US" altLang="zh-TW" dirty="0"/>
          </a:p>
          <a:p>
            <a:r>
              <a:rPr lang="zh-TW" altLang="en-US" dirty="0"/>
              <a:t>資料越多，電腦可以預測的越準。</a:t>
            </a:r>
            <a:endParaRPr lang="en-US" altLang="zh-TW" dirty="0"/>
          </a:p>
          <a:p>
            <a:r>
              <a:rPr lang="zh-TW" altLang="en-US" dirty="0"/>
              <a:t>電腦較能預測群眾的行為。</a:t>
            </a:r>
            <a:endParaRPr lang="en-US" altLang="zh-TW" dirty="0"/>
          </a:p>
          <a:p>
            <a:pPr lvl="1"/>
            <a:r>
              <a:rPr lang="zh-TW" altLang="en-US" dirty="0"/>
              <a:t>越多人填寫問卷，答案越接近電腦預測出來的結果。</a:t>
            </a:r>
          </a:p>
          <a:p>
            <a:endParaRPr lang="zh-TW" alt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4264643"/>
            <a:ext cx="8208912" cy="21886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80112" y="1484783"/>
            <a:ext cx="3168352" cy="23353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文字方塊 6"/>
          <p:cNvSpPr txBox="1"/>
          <p:nvPr/>
        </p:nvSpPr>
        <p:spPr>
          <a:xfrm>
            <a:off x="5508104" y="980728"/>
            <a:ext cx="2016224" cy="646331"/>
          </a:xfrm>
          <a:prstGeom prst="rect">
            <a:avLst/>
          </a:prstGeom>
          <a:noFill/>
        </p:spPr>
        <p:txBody>
          <a:bodyPr wrap="square" rtlCol="0">
            <a:spAutoFit/>
          </a:bodyPr>
          <a:lstStyle/>
          <a:p>
            <a:r>
              <a:rPr lang="zh-TW" altLang="en-US" dirty="0" smtClean="0">
                <a:latin typeface="+mj-lt"/>
                <a:ea typeface="標楷體" panose="03000509000000000000" pitchFamily="65" charset="-120"/>
              </a:rPr>
              <a:t>相對絕對</a:t>
            </a:r>
            <a:r>
              <a:rPr lang="en-US" altLang="zh-TW" dirty="0" smtClean="0">
                <a:latin typeface="+mj-lt"/>
                <a:ea typeface="標楷體" panose="03000509000000000000" pitchFamily="65" charset="-120"/>
              </a:rPr>
              <a:t>error</a:t>
            </a:r>
            <a:r>
              <a:rPr lang="zh-TW" altLang="en-US" dirty="0" smtClean="0">
                <a:latin typeface="+mj-lt"/>
                <a:ea typeface="標楷體" panose="03000509000000000000" pitchFamily="65" charset="-120"/>
              </a:rPr>
              <a:t>或</a:t>
            </a:r>
            <a:r>
              <a:rPr lang="en-US" altLang="zh-TW" dirty="0" smtClean="0">
                <a:latin typeface="+mj-lt"/>
                <a:ea typeface="標楷體" panose="03000509000000000000" pitchFamily="65" charset="-120"/>
              </a:rPr>
              <a:t/>
            </a:r>
            <a:br>
              <a:rPr lang="en-US" altLang="zh-TW" dirty="0" smtClean="0">
                <a:latin typeface="+mj-lt"/>
                <a:ea typeface="標楷體" panose="03000509000000000000" pitchFamily="65" charset="-120"/>
              </a:rPr>
            </a:br>
            <a:r>
              <a:rPr lang="zh-TW" altLang="en-US" dirty="0" smtClean="0">
                <a:latin typeface="+mj-lt"/>
                <a:ea typeface="標楷體" panose="03000509000000000000" pitchFamily="65" charset="-120"/>
              </a:rPr>
              <a:t>相對回答總數</a:t>
            </a:r>
            <a:endParaRPr lang="zh-TW" altLang="en-US" dirty="0">
              <a:latin typeface="+mj-lt"/>
              <a:ea typeface="標楷體" panose="03000509000000000000" pitchFamily="65" charset="-120"/>
            </a:endParaRPr>
          </a:p>
        </p:txBody>
      </p:sp>
      <p:sp>
        <p:nvSpPr>
          <p:cNvPr id="8" name="文字方塊 7"/>
          <p:cNvSpPr txBox="1"/>
          <p:nvPr/>
        </p:nvSpPr>
        <p:spPr>
          <a:xfrm>
            <a:off x="7847856" y="3645024"/>
            <a:ext cx="1296144" cy="369332"/>
          </a:xfrm>
          <a:prstGeom prst="rect">
            <a:avLst/>
          </a:prstGeom>
          <a:noFill/>
        </p:spPr>
        <p:txBody>
          <a:bodyPr wrap="square" rtlCol="0">
            <a:spAutoFit/>
          </a:bodyPr>
          <a:lstStyle/>
          <a:p>
            <a:r>
              <a:rPr lang="zh-TW" altLang="en-US" dirty="0" smtClean="0">
                <a:latin typeface="+mj-lt"/>
                <a:ea typeface="標楷體" panose="03000509000000000000" pitchFamily="65" charset="-120"/>
              </a:rPr>
              <a:t>回答人數</a:t>
            </a:r>
            <a:endParaRPr lang="zh-TW" altLang="en-US" dirty="0">
              <a:latin typeface="+mj-lt"/>
              <a:ea typeface="標楷體" panose="03000509000000000000" pitchFamily="65" charset="-120"/>
            </a:endParaRPr>
          </a:p>
        </p:txBody>
      </p:sp>
      <p:sp>
        <p:nvSpPr>
          <p:cNvPr id="5" name="文字方塊 4"/>
          <p:cNvSpPr txBox="1"/>
          <p:nvPr/>
        </p:nvSpPr>
        <p:spPr>
          <a:xfrm>
            <a:off x="3851920" y="6381328"/>
            <a:ext cx="1872208" cy="369332"/>
          </a:xfrm>
          <a:prstGeom prst="rect">
            <a:avLst/>
          </a:prstGeom>
          <a:noFill/>
        </p:spPr>
        <p:txBody>
          <a:bodyPr wrap="square" rtlCol="0">
            <a:spAutoFit/>
          </a:bodyPr>
          <a:lstStyle/>
          <a:p>
            <a:r>
              <a:rPr lang="zh-TW" altLang="en-US" dirty="0" smtClean="0"/>
              <a:t>方法流程總整理</a:t>
            </a:r>
            <a:endParaRPr lang="zh-TW" altLang="en-US" dirty="0"/>
          </a:p>
        </p:txBody>
      </p:sp>
    </p:spTree>
    <p:extLst>
      <p:ext uri="{BB962C8B-B14F-4D97-AF65-F5344CB8AC3E}">
        <p14:creationId xmlns:p14="http://schemas.microsoft.com/office/powerpoint/2010/main" val="19519307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研究成果大綱</a:t>
            </a:r>
            <a:endParaRPr lang="en-US" dirty="0"/>
          </a:p>
        </p:txBody>
      </p:sp>
      <p:sp>
        <p:nvSpPr>
          <p:cNvPr id="8" name="投影片編號版面配置區 7"/>
          <p:cNvSpPr>
            <a:spLocks noGrp="1"/>
          </p:cNvSpPr>
          <p:nvPr>
            <p:ph type="sldNum" sz="quarter" idx="12"/>
          </p:nvPr>
        </p:nvSpPr>
        <p:spPr/>
        <p:txBody>
          <a:bodyPr/>
          <a:lstStyle/>
          <a:p>
            <a:fld id="{ED97C7B1-679B-41CD-964D-385158F54399}" type="slidenum">
              <a:rPr lang="zh-TW" altLang="en-US" smtClean="0"/>
              <a:t>33</a:t>
            </a:fld>
            <a:endParaRPr lang="zh-TW" altLang="en-US"/>
          </a:p>
        </p:txBody>
      </p:sp>
      <p:sp>
        <p:nvSpPr>
          <p:cNvPr id="4" name="矩形 3"/>
          <p:cNvSpPr/>
          <p:nvPr/>
        </p:nvSpPr>
        <p:spPr>
          <a:xfrm>
            <a:off x="4831094" y="2207885"/>
            <a:ext cx="1665602" cy="1665601"/>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mj-lt"/>
                <a:ea typeface="標楷體" panose="03000509000000000000" pitchFamily="65" charset="-120"/>
              </a:rPr>
              <a:t>練習題推薦</a:t>
            </a:r>
            <a:endParaRPr lang="zh-TW" altLang="en-US" dirty="0">
              <a:latin typeface="+mj-lt"/>
              <a:ea typeface="標楷體" panose="03000509000000000000" pitchFamily="65" charset="-120"/>
            </a:endParaRPr>
          </a:p>
        </p:txBody>
      </p:sp>
      <p:sp>
        <p:nvSpPr>
          <p:cNvPr id="5" name="矩形 4"/>
          <p:cNvSpPr/>
          <p:nvPr/>
        </p:nvSpPr>
        <p:spPr>
          <a:xfrm>
            <a:off x="2490824" y="2207885"/>
            <a:ext cx="1665602" cy="1665601"/>
          </a:xfrm>
          <a:prstGeom prst="rect">
            <a:avLst/>
          </a:prstGeom>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mj-lt"/>
                <a:ea typeface="標楷體" panose="03000509000000000000" pitchFamily="65" charset="-120"/>
              </a:rPr>
              <a:t>使用者建模</a:t>
            </a:r>
            <a:endParaRPr lang="zh-TW" altLang="en-US" dirty="0">
              <a:latin typeface="+mj-lt"/>
              <a:ea typeface="標楷體" panose="03000509000000000000" pitchFamily="65" charset="-120"/>
            </a:endParaRPr>
          </a:p>
        </p:txBody>
      </p:sp>
      <p:sp>
        <p:nvSpPr>
          <p:cNvPr id="6" name="矩形 5"/>
          <p:cNvSpPr/>
          <p:nvPr/>
        </p:nvSpPr>
        <p:spPr>
          <a:xfrm>
            <a:off x="459077" y="3441926"/>
            <a:ext cx="1358848" cy="1358847"/>
          </a:xfrm>
          <a:prstGeom prst="rect">
            <a:avLst/>
          </a:prstGeom>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mj-lt"/>
                <a:ea typeface="標楷體" panose="03000509000000000000" pitchFamily="65" charset="-120"/>
              </a:rPr>
              <a:t>資料視覺化</a:t>
            </a:r>
            <a:r>
              <a:rPr lang="en-US" altLang="zh-TW" dirty="0" smtClean="0">
                <a:latin typeface="+mj-lt"/>
                <a:ea typeface="標楷體" panose="03000509000000000000" pitchFamily="65" charset="-120"/>
              </a:rPr>
              <a:t/>
            </a:r>
            <a:br>
              <a:rPr lang="en-US" altLang="zh-TW" dirty="0" smtClean="0">
                <a:latin typeface="+mj-lt"/>
                <a:ea typeface="標楷體" panose="03000509000000000000" pitchFamily="65" charset="-120"/>
              </a:rPr>
            </a:br>
            <a:r>
              <a:rPr lang="zh-TW" altLang="en-US" dirty="0" smtClean="0">
                <a:latin typeface="+mj-lt"/>
                <a:ea typeface="標楷體" panose="03000509000000000000" pitchFamily="65" charset="-120"/>
              </a:rPr>
              <a:t>分析</a:t>
            </a:r>
            <a:endParaRPr lang="zh-TW" altLang="en-US" dirty="0">
              <a:latin typeface="+mj-lt"/>
              <a:ea typeface="標楷體" panose="03000509000000000000" pitchFamily="65" charset="-120"/>
            </a:endParaRPr>
          </a:p>
        </p:txBody>
      </p:sp>
      <p:sp>
        <p:nvSpPr>
          <p:cNvPr id="7" name="矩形 6"/>
          <p:cNvSpPr/>
          <p:nvPr/>
        </p:nvSpPr>
        <p:spPr>
          <a:xfrm>
            <a:off x="7167826" y="2207885"/>
            <a:ext cx="1665602" cy="1665601"/>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mj-lt"/>
                <a:ea typeface="標楷體" panose="03000509000000000000" pitchFamily="65" charset="-120"/>
              </a:rPr>
              <a:t>適性測驗</a:t>
            </a:r>
            <a:endParaRPr lang="zh-TW" altLang="en-US" dirty="0">
              <a:latin typeface="+mj-lt"/>
              <a:ea typeface="標楷體" panose="03000509000000000000" pitchFamily="65" charset="-120"/>
            </a:endParaRPr>
          </a:p>
        </p:txBody>
      </p:sp>
      <p:cxnSp>
        <p:nvCxnSpPr>
          <p:cNvPr id="9" name="直線單箭頭接點 8"/>
          <p:cNvCxnSpPr>
            <a:stCxn id="6" idx="3"/>
            <a:endCxn id="5" idx="1"/>
          </p:cNvCxnSpPr>
          <p:nvPr/>
        </p:nvCxnSpPr>
        <p:spPr>
          <a:xfrm flipV="1">
            <a:off x="1817925" y="3040686"/>
            <a:ext cx="672899" cy="1080664"/>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直線單箭頭接點 10"/>
          <p:cNvCxnSpPr>
            <a:stCxn id="4" idx="3"/>
            <a:endCxn id="7" idx="1"/>
          </p:cNvCxnSpPr>
          <p:nvPr/>
        </p:nvCxnSpPr>
        <p:spPr>
          <a:xfrm>
            <a:off x="6496696" y="3040686"/>
            <a:ext cx="671130" cy="0"/>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2490824" y="4369214"/>
            <a:ext cx="1665602" cy="1665601"/>
          </a:xfrm>
          <a:prstGeom prst="rect">
            <a:avLst/>
          </a:prstGeom>
          <a:ln w="38100">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mj-lt"/>
                <a:ea typeface="標楷體" panose="03000509000000000000" pitchFamily="65" charset="-120"/>
              </a:rPr>
              <a:t>練習題</a:t>
            </a:r>
            <a:r>
              <a:rPr lang="en-US" altLang="zh-TW" dirty="0" smtClean="0">
                <a:latin typeface="+mj-lt"/>
                <a:ea typeface="標楷體" panose="03000509000000000000" pitchFamily="65" charset="-120"/>
              </a:rPr>
              <a:t/>
            </a:r>
            <a:br>
              <a:rPr lang="en-US" altLang="zh-TW" dirty="0" smtClean="0">
                <a:latin typeface="+mj-lt"/>
                <a:ea typeface="標楷體" panose="03000509000000000000" pitchFamily="65" charset="-120"/>
              </a:rPr>
            </a:br>
            <a:r>
              <a:rPr lang="zh-TW" altLang="en-US" dirty="0" smtClean="0">
                <a:latin typeface="+mj-lt"/>
                <a:ea typeface="標楷體" panose="03000509000000000000" pitchFamily="65" charset="-120"/>
              </a:rPr>
              <a:t>關係估計</a:t>
            </a:r>
            <a:endParaRPr lang="zh-TW" altLang="en-US" dirty="0">
              <a:latin typeface="+mj-lt"/>
              <a:ea typeface="標楷體" panose="03000509000000000000" pitchFamily="65" charset="-120"/>
            </a:endParaRPr>
          </a:p>
        </p:txBody>
      </p:sp>
      <p:cxnSp>
        <p:nvCxnSpPr>
          <p:cNvPr id="14" name="直線單箭頭接點 13"/>
          <p:cNvCxnSpPr>
            <a:stCxn id="5" idx="2"/>
            <a:endCxn id="13" idx="0"/>
          </p:cNvCxnSpPr>
          <p:nvPr/>
        </p:nvCxnSpPr>
        <p:spPr>
          <a:xfrm>
            <a:off x="3323625" y="3873486"/>
            <a:ext cx="0" cy="495728"/>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直線單箭頭接點 17"/>
          <p:cNvCxnSpPr>
            <a:stCxn id="13" idx="3"/>
            <a:endCxn id="4" idx="2"/>
          </p:cNvCxnSpPr>
          <p:nvPr/>
        </p:nvCxnSpPr>
        <p:spPr>
          <a:xfrm flipV="1">
            <a:off x="4156426" y="3873486"/>
            <a:ext cx="1507469" cy="1328529"/>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0" name="直線單箭頭接點 39"/>
          <p:cNvCxnSpPr>
            <a:stCxn id="6" idx="3"/>
            <a:endCxn id="13" idx="1"/>
          </p:cNvCxnSpPr>
          <p:nvPr/>
        </p:nvCxnSpPr>
        <p:spPr>
          <a:xfrm>
            <a:off x="1817925" y="4121350"/>
            <a:ext cx="672899" cy="1080665"/>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文字方塊 43"/>
          <p:cNvSpPr txBox="1"/>
          <p:nvPr/>
        </p:nvSpPr>
        <p:spPr>
          <a:xfrm>
            <a:off x="4412780" y="4184548"/>
            <a:ext cx="671130" cy="369332"/>
          </a:xfrm>
          <a:prstGeom prst="rect">
            <a:avLst/>
          </a:prstGeom>
          <a:noFill/>
        </p:spPr>
        <p:txBody>
          <a:bodyPr wrap="square" rtlCol="0">
            <a:spAutoFit/>
          </a:bodyPr>
          <a:lstStyle/>
          <a:p>
            <a:r>
              <a:rPr lang="zh-TW" altLang="en-US" dirty="0" smtClean="0">
                <a:latin typeface="+mj-lt"/>
                <a:ea typeface="標楷體" panose="03000509000000000000" pitchFamily="65" charset="-120"/>
              </a:rPr>
              <a:t>較準</a:t>
            </a:r>
            <a:endParaRPr lang="en-US" dirty="0">
              <a:latin typeface="+mj-lt"/>
              <a:ea typeface="標楷體" panose="03000509000000000000" pitchFamily="65" charset="-120"/>
            </a:endParaRPr>
          </a:p>
        </p:txBody>
      </p:sp>
      <p:sp>
        <p:nvSpPr>
          <p:cNvPr id="48" name="矩形 47"/>
          <p:cNvSpPr/>
          <p:nvPr/>
        </p:nvSpPr>
        <p:spPr>
          <a:xfrm>
            <a:off x="7167826" y="4369213"/>
            <a:ext cx="1665602" cy="1665601"/>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latin typeface="+mj-lt"/>
                <a:ea typeface="標楷體" panose="03000509000000000000" pitchFamily="65" charset="-120"/>
              </a:rPr>
              <a:t>練習題排程</a:t>
            </a:r>
          </a:p>
        </p:txBody>
      </p:sp>
      <p:cxnSp>
        <p:nvCxnSpPr>
          <p:cNvPr id="50" name="直線單箭頭接點 49"/>
          <p:cNvCxnSpPr>
            <a:stCxn id="13" idx="3"/>
            <a:endCxn id="48" idx="1"/>
          </p:cNvCxnSpPr>
          <p:nvPr/>
        </p:nvCxnSpPr>
        <p:spPr>
          <a:xfrm flipV="1">
            <a:off x="4156426" y="5202014"/>
            <a:ext cx="3011400" cy="1"/>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5" name="文字方塊 54"/>
          <p:cNvSpPr txBox="1"/>
          <p:nvPr/>
        </p:nvSpPr>
        <p:spPr>
          <a:xfrm>
            <a:off x="540057" y="5096301"/>
            <a:ext cx="1359353" cy="369332"/>
          </a:xfrm>
          <a:prstGeom prst="rect">
            <a:avLst/>
          </a:prstGeom>
          <a:noFill/>
        </p:spPr>
        <p:txBody>
          <a:bodyPr wrap="square" rtlCol="0">
            <a:spAutoFit/>
          </a:bodyPr>
          <a:lstStyle/>
          <a:p>
            <a:r>
              <a:rPr lang="en-US" altLang="zh-TW" dirty="0" smtClean="0">
                <a:latin typeface="+mj-lt"/>
                <a:ea typeface="標楷體" panose="03000509000000000000" pitchFamily="65" charset="-120"/>
              </a:rPr>
              <a:t>Our path:</a:t>
            </a:r>
            <a:endParaRPr lang="en-US" dirty="0">
              <a:latin typeface="+mj-lt"/>
              <a:ea typeface="標楷體" panose="03000509000000000000" pitchFamily="65" charset="-120"/>
            </a:endParaRPr>
          </a:p>
        </p:txBody>
      </p:sp>
    </p:spTree>
    <p:extLst>
      <p:ext uri="{BB962C8B-B14F-4D97-AF65-F5344CB8AC3E}">
        <p14:creationId xmlns:p14="http://schemas.microsoft.com/office/powerpoint/2010/main" val="3192809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grpId="0" nodeType="clickEffect">
                                  <p:stCondLst>
                                    <p:cond delay="0"/>
                                  </p:stCondLst>
                                  <p:childTnLst>
                                    <p:animClr clrSpc="hsl" dir="cw">
                                      <p:cBhvr override="childStyle">
                                        <p:cTn id="6" dur="500" fill="hold"/>
                                        <p:tgtEl>
                                          <p:spTgt spid="48"/>
                                        </p:tgtEl>
                                        <p:attrNameLst>
                                          <p:attrName>style.color</p:attrName>
                                        </p:attrNameLst>
                                      </p:cBhvr>
                                      <p:by>
                                        <p:hsl h="7200000" s="0" l="0"/>
                                      </p:by>
                                    </p:animClr>
                                    <p:animClr clrSpc="hsl" dir="cw">
                                      <p:cBhvr>
                                        <p:cTn id="7" dur="500" fill="hold"/>
                                        <p:tgtEl>
                                          <p:spTgt spid="48"/>
                                        </p:tgtEl>
                                        <p:attrNameLst>
                                          <p:attrName>fillcolor</p:attrName>
                                        </p:attrNameLst>
                                      </p:cBhvr>
                                      <p:by>
                                        <p:hsl h="7200000" s="0" l="0"/>
                                      </p:by>
                                    </p:animClr>
                                    <p:animClr clrSpc="hsl" dir="cw">
                                      <p:cBhvr>
                                        <p:cTn id="8" dur="500" fill="hold"/>
                                        <p:tgtEl>
                                          <p:spTgt spid="48"/>
                                        </p:tgtEl>
                                        <p:attrNameLst>
                                          <p:attrName>stroke.color</p:attrName>
                                        </p:attrNameLst>
                                      </p:cBhvr>
                                      <p:by>
                                        <p:hsl h="7200000" s="0" l="0"/>
                                      </p:by>
                                    </p:animClr>
                                    <p:set>
                                      <p:cBhvr>
                                        <p:cTn id="9" dur="500" fill="hold"/>
                                        <p:tgtEl>
                                          <p:spTgt spid="4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練習題排</a:t>
            </a:r>
            <a:r>
              <a:rPr lang="zh-TW" altLang="en-US" dirty="0"/>
              <a:t>程</a:t>
            </a:r>
            <a:endParaRPr lang="en-US" dirty="0"/>
          </a:p>
        </p:txBody>
      </p:sp>
      <p:sp>
        <p:nvSpPr>
          <p:cNvPr id="4" name="投影片編號版面配置區 3"/>
          <p:cNvSpPr>
            <a:spLocks noGrp="1"/>
          </p:cNvSpPr>
          <p:nvPr>
            <p:ph type="sldNum" sz="quarter" idx="12"/>
          </p:nvPr>
        </p:nvSpPr>
        <p:spPr/>
        <p:txBody>
          <a:bodyPr/>
          <a:lstStyle/>
          <a:p>
            <a:fld id="{ED97C7B1-679B-41CD-964D-385158F54399}" type="slidenum">
              <a:rPr lang="zh-TW" altLang="en-US" smtClean="0"/>
              <a:t>34</a:t>
            </a:fld>
            <a:endParaRPr lang="zh-TW" altLang="en-US"/>
          </a:p>
        </p:txBody>
      </p:sp>
      <p:sp>
        <p:nvSpPr>
          <p:cNvPr id="3" name="內容版面配置區 2"/>
          <p:cNvSpPr>
            <a:spLocks noGrp="1"/>
          </p:cNvSpPr>
          <p:nvPr>
            <p:ph sz="quarter" idx="1"/>
          </p:nvPr>
        </p:nvSpPr>
        <p:spPr>
          <a:xfrm>
            <a:off x="457200" y="1600201"/>
            <a:ext cx="8229600" cy="4756149"/>
          </a:xfrm>
        </p:spPr>
        <p:txBody>
          <a:bodyPr>
            <a:normAutofit/>
          </a:bodyPr>
          <a:lstStyle/>
          <a:p>
            <a:r>
              <a:rPr lang="zh-TW" altLang="en-US" dirty="0" smtClean="0"/>
              <a:t>這個部份要看均一新的練習題系統如何設計，我們比較能針對你們的需求提供輔助</a:t>
            </a:r>
            <a:r>
              <a:rPr lang="zh-TW" altLang="en-US" dirty="0"/>
              <a:t>。</a:t>
            </a:r>
            <a:endParaRPr lang="en-US" altLang="zh-TW" dirty="0" smtClean="0"/>
          </a:p>
          <a:p>
            <a:r>
              <a:rPr lang="zh-TW" altLang="en-US" dirty="0" smtClean="0"/>
              <a:t>所以目前</a:t>
            </a:r>
            <a:r>
              <a:rPr lang="zh-TW" altLang="en-US" dirty="0"/>
              <a:t>只有下列</a:t>
            </a:r>
            <a:r>
              <a:rPr lang="zh-TW" altLang="en-US" dirty="0" smtClean="0"/>
              <a:t>資訊提供給</a:t>
            </a:r>
            <a:r>
              <a:rPr lang="zh-TW" altLang="en-US" dirty="0"/>
              <a:t>老師參考</a:t>
            </a:r>
            <a:endParaRPr lang="en-US" altLang="zh-TW" dirty="0" smtClean="0"/>
          </a:p>
          <a:p>
            <a:pPr lvl="1"/>
            <a:r>
              <a:rPr lang="zh-TW" altLang="en-US" dirty="0" smtClean="0"/>
              <a:t>階層</a:t>
            </a:r>
            <a:r>
              <a:rPr lang="zh-TW" altLang="en-US" dirty="0"/>
              <a:t>化分</a:t>
            </a:r>
            <a:r>
              <a:rPr lang="zh-TW" altLang="en-US" dirty="0" smtClean="0"/>
              <a:t>群</a:t>
            </a:r>
            <a:endParaRPr lang="en-US" altLang="zh-TW" dirty="0" smtClean="0"/>
          </a:p>
          <a:p>
            <a:pPr lvl="1"/>
            <a:r>
              <a:rPr lang="zh-TW" altLang="en-US" dirty="0"/>
              <a:t>困難度估計</a:t>
            </a:r>
            <a:endParaRPr lang="en-US" altLang="zh-TW" dirty="0" smtClean="0"/>
          </a:p>
          <a:p>
            <a:pPr lvl="1"/>
            <a:r>
              <a:rPr lang="zh-TW" altLang="en-US" dirty="0"/>
              <a:t>練習題密度的估計</a:t>
            </a:r>
            <a:endParaRPr lang="en-US" altLang="zh-TW" dirty="0"/>
          </a:p>
          <a:p>
            <a:pPr lvl="2"/>
            <a:r>
              <a:rPr lang="zh-TW" altLang="en-US" dirty="0"/>
              <a:t>幫助老師注意需要加題目的</a:t>
            </a:r>
            <a:r>
              <a:rPr lang="zh-TW" altLang="en-US" dirty="0" smtClean="0"/>
              <a:t>地方</a:t>
            </a:r>
            <a:endParaRPr lang="en-US" altLang="zh-TW" dirty="0" smtClean="0"/>
          </a:p>
          <a:p>
            <a:pPr lvl="1"/>
            <a:r>
              <a:rPr lang="zh-TW" altLang="en-US" dirty="0" smtClean="0"/>
              <a:t>可能</a:t>
            </a:r>
            <a:r>
              <a:rPr lang="zh-TW" altLang="en-US" dirty="0"/>
              <a:t>不適當順序關係的</a:t>
            </a:r>
            <a:r>
              <a:rPr lang="zh-TW" altLang="en-US" dirty="0" smtClean="0"/>
              <a:t>偵測與推薦</a:t>
            </a:r>
            <a:endParaRPr lang="en-US" altLang="zh-TW" dirty="0" smtClean="0"/>
          </a:p>
          <a:p>
            <a:pPr lvl="1"/>
            <a:r>
              <a:rPr lang="zh-TW" altLang="en-US" dirty="0" smtClean="0"/>
              <a:t>將結果視覺化</a:t>
            </a:r>
            <a:endParaRPr lang="en-US" altLang="zh-TW" dirty="0"/>
          </a:p>
          <a:p>
            <a:endParaRPr lang="en-US" altLang="zh-TW" dirty="0" smtClean="0"/>
          </a:p>
          <a:p>
            <a:endParaRPr lang="en-US" altLang="zh-TW" dirty="0" smtClean="0"/>
          </a:p>
          <a:p>
            <a:endParaRPr lang="en-US" dirty="0"/>
          </a:p>
        </p:txBody>
      </p:sp>
    </p:spTree>
    <p:extLst>
      <p:ext uri="{BB962C8B-B14F-4D97-AF65-F5344CB8AC3E}">
        <p14:creationId xmlns:p14="http://schemas.microsoft.com/office/powerpoint/2010/main" val="91080347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532992"/>
            <a:ext cx="3240360" cy="4606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標題 1"/>
          <p:cNvSpPr>
            <a:spLocks noGrp="1"/>
          </p:cNvSpPr>
          <p:nvPr>
            <p:ph type="title"/>
          </p:nvPr>
        </p:nvSpPr>
        <p:spPr/>
        <p:txBody>
          <a:bodyPr/>
          <a:lstStyle/>
          <a:p>
            <a:r>
              <a:rPr lang="zh-TW" altLang="en-US" dirty="0" smtClean="0"/>
              <a:t>階層性分群</a:t>
            </a:r>
            <a:endParaRPr lang="en-US" dirty="0"/>
          </a:p>
        </p:txBody>
      </p:sp>
      <p:sp>
        <p:nvSpPr>
          <p:cNvPr id="4" name="投影片編號版面配置區 3"/>
          <p:cNvSpPr>
            <a:spLocks noGrp="1"/>
          </p:cNvSpPr>
          <p:nvPr>
            <p:ph type="sldNum" sz="quarter" idx="12"/>
          </p:nvPr>
        </p:nvSpPr>
        <p:spPr/>
        <p:txBody>
          <a:bodyPr/>
          <a:lstStyle/>
          <a:p>
            <a:fld id="{ED97C7B1-679B-41CD-964D-385158F54399}" type="slidenum">
              <a:rPr lang="zh-TW" altLang="en-US" smtClean="0"/>
              <a:t>35</a:t>
            </a:fld>
            <a:endParaRPr lang="zh-TW" altLang="en-US"/>
          </a:p>
        </p:txBody>
      </p:sp>
      <p:sp>
        <p:nvSpPr>
          <p:cNvPr id="7" name="文字方塊 6"/>
          <p:cNvSpPr txBox="1"/>
          <p:nvPr/>
        </p:nvSpPr>
        <p:spPr>
          <a:xfrm>
            <a:off x="3779912" y="5301208"/>
            <a:ext cx="509962" cy="707886"/>
          </a:xfrm>
          <a:prstGeom prst="rect">
            <a:avLst/>
          </a:prstGeom>
          <a:noFill/>
        </p:spPr>
        <p:txBody>
          <a:bodyPr wrap="square" rtlCol="0">
            <a:spAutoFit/>
          </a:bodyPr>
          <a:lstStyle/>
          <a:p>
            <a:r>
              <a:rPr lang="zh-TW" altLang="en-US" sz="2000" dirty="0" smtClean="0"/>
              <a:t>幾何</a:t>
            </a:r>
            <a:endParaRPr lang="en-US" sz="2000" dirty="0"/>
          </a:p>
        </p:txBody>
      </p:sp>
      <p:sp>
        <p:nvSpPr>
          <p:cNvPr id="8" name="文字方塊 7"/>
          <p:cNvSpPr txBox="1"/>
          <p:nvPr/>
        </p:nvSpPr>
        <p:spPr>
          <a:xfrm>
            <a:off x="3763928" y="3176170"/>
            <a:ext cx="470319" cy="707886"/>
          </a:xfrm>
          <a:prstGeom prst="rect">
            <a:avLst/>
          </a:prstGeom>
          <a:noFill/>
        </p:spPr>
        <p:txBody>
          <a:bodyPr wrap="square" rtlCol="0">
            <a:spAutoFit/>
          </a:bodyPr>
          <a:lstStyle/>
          <a:p>
            <a:r>
              <a:rPr lang="zh-TW" altLang="en-US" sz="2000" dirty="0" smtClean="0"/>
              <a:t>算數</a:t>
            </a:r>
            <a:endParaRPr lang="en-US" sz="2000" dirty="0"/>
          </a:p>
        </p:txBody>
      </p:sp>
      <p:sp>
        <p:nvSpPr>
          <p:cNvPr id="15" name="文字方塊 14"/>
          <p:cNvSpPr txBox="1"/>
          <p:nvPr/>
        </p:nvSpPr>
        <p:spPr>
          <a:xfrm>
            <a:off x="6012160" y="6250978"/>
            <a:ext cx="1440160" cy="369332"/>
          </a:xfrm>
          <a:prstGeom prst="rect">
            <a:avLst/>
          </a:prstGeom>
          <a:noFill/>
        </p:spPr>
        <p:txBody>
          <a:bodyPr wrap="square" rtlCol="0">
            <a:spAutoFit/>
          </a:bodyPr>
          <a:lstStyle/>
          <a:p>
            <a:r>
              <a:rPr lang="zh-TW" altLang="en-US" dirty="0" smtClean="0"/>
              <a:t>相關性矩陣</a:t>
            </a:r>
            <a:endParaRPr lang="en-US" dirty="0"/>
          </a:p>
        </p:txBody>
      </p:sp>
      <p:cxnSp>
        <p:nvCxnSpPr>
          <p:cNvPr id="12" name="直線接點 11"/>
          <p:cNvCxnSpPr/>
          <p:nvPr/>
        </p:nvCxnSpPr>
        <p:spPr>
          <a:xfrm>
            <a:off x="103534" y="5013176"/>
            <a:ext cx="4104456" cy="0"/>
          </a:xfrm>
          <a:prstGeom prst="line">
            <a:avLst/>
          </a:prstGeom>
        </p:spPr>
        <p:style>
          <a:lnRef idx="1">
            <a:schemeClr val="accent1"/>
          </a:lnRef>
          <a:fillRef idx="0">
            <a:schemeClr val="accent1"/>
          </a:fillRef>
          <a:effectRef idx="0">
            <a:schemeClr val="accent1"/>
          </a:effectRef>
          <a:fontRef idx="minor">
            <a:schemeClr val="tx1"/>
          </a:fontRef>
        </p:style>
      </p:cxnSp>
      <p:pic>
        <p:nvPicPr>
          <p:cNvPr id="11267" name="Picture 3" descr="D:\Dropbox\figure_2.pn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89874" y="1143784"/>
            <a:ext cx="4636976" cy="54914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05075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困難度估計與</a:t>
            </a:r>
            <a:r>
              <a:rPr lang="zh-TW" altLang="en-US" dirty="0"/>
              <a:t>練習題密度</a:t>
            </a:r>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36</a:t>
            </a:fld>
            <a:endParaRPr lang="zh-TW" altLang="en-US"/>
          </a:p>
        </p:txBody>
      </p:sp>
      <p:sp>
        <p:nvSpPr>
          <p:cNvPr id="4" name="內容版面配置區 3"/>
          <p:cNvSpPr>
            <a:spLocks noGrp="1"/>
          </p:cNvSpPr>
          <p:nvPr>
            <p:ph sz="quarter" idx="1"/>
          </p:nvPr>
        </p:nvSpPr>
        <p:spPr>
          <a:xfrm>
            <a:off x="914400" y="1447800"/>
            <a:ext cx="7772400" cy="613048"/>
          </a:xfrm>
        </p:spPr>
        <p:txBody>
          <a:bodyPr>
            <a:normAutofit fontScale="85000" lnSpcReduction="10000"/>
          </a:bodyPr>
          <a:lstStyle/>
          <a:p>
            <a:r>
              <a:rPr lang="zh-TW" altLang="en-US" dirty="0" smtClean="0"/>
              <a:t>利用線性模型將兩兩關係變成一個絕對的困難度估計值</a:t>
            </a:r>
            <a:endParaRPr lang="en-US" altLang="zh-TW" dirty="0" smtClean="0"/>
          </a:p>
          <a:p>
            <a:endParaRPr lang="zh-TW" altLang="en-US" dirty="0"/>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6157" y="1934164"/>
            <a:ext cx="5956188" cy="4365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文字方塊 6"/>
          <p:cNvSpPr txBox="1"/>
          <p:nvPr/>
        </p:nvSpPr>
        <p:spPr>
          <a:xfrm>
            <a:off x="683568" y="6381328"/>
            <a:ext cx="7848872" cy="369332"/>
          </a:xfrm>
          <a:prstGeom prst="rect">
            <a:avLst/>
          </a:prstGeom>
          <a:noFill/>
        </p:spPr>
        <p:txBody>
          <a:bodyPr wrap="square" rtlCol="0">
            <a:spAutoFit/>
          </a:bodyPr>
          <a:lstStyle/>
          <a:p>
            <a:r>
              <a:rPr lang="zh-TW" altLang="en-US" dirty="0" smtClean="0"/>
              <a:t>請參考</a:t>
            </a:r>
            <a:r>
              <a:rPr lang="en-US" altLang="zh-TW" dirty="0" smtClean="0"/>
              <a:t>paper</a:t>
            </a:r>
            <a:r>
              <a:rPr lang="zh-TW" altLang="en-US" dirty="0" smtClean="0"/>
              <a:t>中的</a:t>
            </a:r>
            <a:r>
              <a:rPr lang="en-US" altLang="zh-TW" dirty="0" smtClean="0"/>
              <a:t>figure 7</a:t>
            </a:r>
            <a:r>
              <a:rPr lang="zh-TW" altLang="en-US" dirty="0" smtClean="0"/>
              <a:t>，</a:t>
            </a:r>
            <a:r>
              <a:rPr lang="en-US" altLang="zh-TW" dirty="0" smtClean="0"/>
              <a:t>paper</a:t>
            </a:r>
            <a:r>
              <a:rPr lang="zh-TW" altLang="en-US" dirty="0" smtClean="0"/>
              <a:t>裡面的圖可以放大看到每個</a:t>
            </a:r>
            <a:r>
              <a:rPr lang="en-US" altLang="zh-TW" dirty="0" smtClean="0"/>
              <a:t>exercise</a:t>
            </a:r>
            <a:r>
              <a:rPr lang="zh-TW" altLang="en-US" dirty="0" smtClean="0"/>
              <a:t>的名稱</a:t>
            </a:r>
            <a:endParaRPr lang="en-US" dirty="0"/>
          </a:p>
        </p:txBody>
      </p:sp>
    </p:spTree>
    <p:extLst>
      <p:ext uri="{BB962C8B-B14F-4D97-AF65-F5344CB8AC3E}">
        <p14:creationId xmlns:p14="http://schemas.microsoft.com/office/powerpoint/2010/main" val="314165387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練習題密度</a:t>
            </a:r>
            <a:endParaRPr lang="en-US" dirty="0"/>
          </a:p>
        </p:txBody>
      </p:sp>
      <p:sp>
        <p:nvSpPr>
          <p:cNvPr id="4" name="投影片編號版面配置區 3"/>
          <p:cNvSpPr>
            <a:spLocks noGrp="1"/>
          </p:cNvSpPr>
          <p:nvPr>
            <p:ph type="sldNum" sz="quarter" idx="12"/>
          </p:nvPr>
        </p:nvSpPr>
        <p:spPr/>
        <p:txBody>
          <a:bodyPr/>
          <a:lstStyle/>
          <a:p>
            <a:fld id="{ED97C7B1-679B-41CD-964D-385158F54399}" type="slidenum">
              <a:rPr lang="zh-TW" altLang="en-US" smtClean="0"/>
              <a:t>37</a:t>
            </a:fld>
            <a:endParaRPr lang="zh-TW" altLang="en-US"/>
          </a:p>
        </p:txBody>
      </p:sp>
      <p:sp>
        <p:nvSpPr>
          <p:cNvPr id="3" name="內容版面配置區 2"/>
          <p:cNvSpPr>
            <a:spLocks noGrp="1"/>
          </p:cNvSpPr>
          <p:nvPr>
            <p:ph sz="quarter" idx="1"/>
          </p:nvPr>
        </p:nvSpPr>
        <p:spPr>
          <a:xfrm>
            <a:off x="323528" y="1600200"/>
            <a:ext cx="3456384" cy="4525963"/>
          </a:xfrm>
        </p:spPr>
        <p:txBody>
          <a:bodyPr/>
          <a:lstStyle/>
          <a:p>
            <a:r>
              <a:rPr lang="zh-TW" altLang="en-US" dirty="0" smtClean="0"/>
              <a:t>練習題密度排序</a:t>
            </a:r>
            <a:endParaRPr lang="en-US" altLang="zh-TW" dirty="0" smtClean="0"/>
          </a:p>
          <a:p>
            <a:pPr lvl="1"/>
            <a:r>
              <a:rPr lang="zh-TW" altLang="en-US" dirty="0" smtClean="0"/>
              <a:t>可以讓我們知道哪些地方需要加多一點的練習題。</a:t>
            </a:r>
            <a:endParaRPr lang="en-US" altLang="zh-TW" dirty="0" smtClean="0"/>
          </a:p>
          <a:p>
            <a:pPr lvl="1"/>
            <a:r>
              <a:rPr lang="zh-TW" altLang="en-US" dirty="0"/>
              <a:t>註：一些新的</a:t>
            </a:r>
            <a:r>
              <a:rPr lang="zh-TW" altLang="en-US" dirty="0" smtClean="0"/>
              <a:t>題目因為太少人做，所以</a:t>
            </a:r>
            <a:r>
              <a:rPr lang="zh-TW" altLang="en-US" dirty="0"/>
              <a:t>這裡</a:t>
            </a:r>
            <a:r>
              <a:rPr lang="zh-TW" altLang="en-US" dirty="0" smtClean="0"/>
              <a:t>沒有考量</a:t>
            </a:r>
            <a:endParaRPr lang="en-US" altLang="zh-TW" dirty="0" smtClean="0"/>
          </a:p>
          <a:p>
            <a:r>
              <a:rPr lang="zh-TW" altLang="en-US" dirty="0" smtClean="0"/>
              <a:t>密度值越小，就表示相關的知識點越少。</a:t>
            </a:r>
            <a:endParaRPr lang="en-US" altLang="zh-TW" dirty="0" smtClean="0"/>
          </a:p>
        </p:txBody>
      </p:sp>
      <p:graphicFrame>
        <p:nvGraphicFramePr>
          <p:cNvPr id="9" name="表格 8"/>
          <p:cNvGraphicFramePr>
            <a:graphicFrameLocks noGrp="1"/>
          </p:cNvGraphicFramePr>
          <p:nvPr>
            <p:extLst>
              <p:ext uri="{D42A27DB-BD31-4B8C-83A1-F6EECF244321}">
                <p14:modId xmlns:p14="http://schemas.microsoft.com/office/powerpoint/2010/main" val="1900153861"/>
              </p:ext>
            </p:extLst>
          </p:nvPr>
        </p:nvGraphicFramePr>
        <p:xfrm>
          <a:off x="6553200" y="1600200"/>
          <a:ext cx="2411288" cy="4555365"/>
        </p:xfrm>
        <a:graphic>
          <a:graphicData uri="http://schemas.openxmlformats.org/drawingml/2006/table">
            <a:tbl>
              <a:tblPr firstRow="1" bandRow="1">
                <a:tableStyleId>{3C2FFA5D-87B4-456A-9821-1D502468CF0F}</a:tableStyleId>
              </a:tblPr>
              <a:tblGrid>
                <a:gridCol w="495816"/>
                <a:gridCol w="1195392"/>
                <a:gridCol w="720080"/>
              </a:tblGrid>
              <a:tr h="210528">
                <a:tc>
                  <a:txBody>
                    <a:bodyPr/>
                    <a:lstStyle/>
                    <a:p>
                      <a:pPr algn="ctr" fontAlgn="b"/>
                      <a:r>
                        <a:rPr lang="zh-TW" altLang="en-US" sz="1000" u="none" strike="noStrike" dirty="0">
                          <a:effectLst/>
                        </a:rPr>
                        <a:t>排名</a:t>
                      </a:r>
                      <a:endParaRPr lang="zh-TW" altLang="en-US" sz="1000" b="0" i="0" u="none" strike="noStrike" dirty="0">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000" u="none" strike="noStrike">
                          <a:effectLst/>
                        </a:rPr>
                        <a:t>知識點</a:t>
                      </a:r>
                      <a:endParaRPr lang="zh-TW" altLang="en-US" sz="1000" b="0" i="0" u="none" strike="noStrike">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000" u="none" strike="noStrike">
                          <a:effectLst/>
                        </a:rPr>
                        <a:t>密度值</a:t>
                      </a:r>
                      <a:endParaRPr lang="zh-TW" altLang="en-US" sz="1000" b="0" i="0" u="none" strike="noStrike">
                        <a:solidFill>
                          <a:srgbClr val="000000"/>
                        </a:solidFill>
                        <a:effectLst/>
                        <a:latin typeface="Calibri" panose="020F0502020204030204" pitchFamily="34" charset="0"/>
                      </a:endParaRPr>
                    </a:p>
                  </a:txBody>
                  <a:tcPr marL="5985" marR="5985" marT="5985" marB="0" anchor="b"/>
                </a:tc>
              </a:tr>
              <a:tr h="210528">
                <a:tc>
                  <a:txBody>
                    <a:bodyPr/>
                    <a:lstStyle/>
                    <a:p>
                      <a:pPr algn="ctr" fontAlgn="b"/>
                      <a:r>
                        <a:rPr lang="en-US" altLang="zh-TW" sz="1200" b="0" i="0" u="none" strike="noStrike">
                          <a:solidFill>
                            <a:srgbClr val="000000"/>
                          </a:solidFill>
                          <a:effectLst/>
                          <a:latin typeface="Calibri"/>
                        </a:rPr>
                        <a:t>351</a:t>
                      </a:r>
                    </a:p>
                  </a:txBody>
                  <a:tcPr marL="9525" marR="9525" marT="9525" marB="0" anchor="b"/>
                </a:tc>
                <a:tc>
                  <a:txBody>
                    <a:bodyPr/>
                    <a:lstStyle/>
                    <a:p>
                      <a:pPr algn="ctr" fontAlgn="b"/>
                      <a:r>
                        <a:rPr lang="zh-TW" altLang="en-US" sz="1100" b="0" i="0" u="none" strike="noStrike">
                          <a:solidFill>
                            <a:srgbClr val="000000"/>
                          </a:solidFill>
                          <a:effectLst/>
                          <a:latin typeface="Calibri"/>
                        </a:rPr>
                        <a:t>小數的加法</a:t>
                      </a:r>
                    </a:p>
                  </a:txBody>
                  <a:tcPr marL="9525" marR="9525" marT="9525" marB="0" anchor="b"/>
                </a:tc>
                <a:tc>
                  <a:txBody>
                    <a:bodyPr/>
                    <a:lstStyle/>
                    <a:p>
                      <a:pPr algn="ctr" fontAlgn="b"/>
                      <a:r>
                        <a:rPr lang="en-US" altLang="zh-TW" sz="1100" b="0" i="0" u="none" strike="noStrike">
                          <a:solidFill>
                            <a:srgbClr val="000000"/>
                          </a:solidFill>
                          <a:effectLst/>
                          <a:latin typeface="Calibri"/>
                        </a:rPr>
                        <a:t>37.95856</a:t>
                      </a:r>
                    </a:p>
                  </a:txBody>
                  <a:tcPr marL="9525" marR="9525" marT="9525" marB="0" anchor="b"/>
                </a:tc>
              </a:tr>
              <a:tr h="210528">
                <a:tc>
                  <a:txBody>
                    <a:bodyPr/>
                    <a:lstStyle/>
                    <a:p>
                      <a:pPr algn="ctr" fontAlgn="b"/>
                      <a:r>
                        <a:rPr lang="en-US" altLang="zh-TW" sz="1200" b="0" i="0" u="none" strike="noStrike">
                          <a:solidFill>
                            <a:srgbClr val="000000"/>
                          </a:solidFill>
                          <a:effectLst/>
                          <a:latin typeface="Calibri"/>
                        </a:rPr>
                        <a:t>352</a:t>
                      </a:r>
                    </a:p>
                  </a:txBody>
                  <a:tcPr marL="9525" marR="9525" marT="9525" marB="0" anchor="b"/>
                </a:tc>
                <a:tc>
                  <a:txBody>
                    <a:bodyPr/>
                    <a:lstStyle/>
                    <a:p>
                      <a:pPr algn="ctr" fontAlgn="b"/>
                      <a:r>
                        <a:rPr lang="zh-TW" altLang="en-US" sz="1100" b="0" i="0" u="none" strike="noStrike">
                          <a:solidFill>
                            <a:srgbClr val="000000"/>
                          </a:solidFill>
                          <a:effectLst/>
                          <a:latin typeface="Calibri"/>
                        </a:rPr>
                        <a:t>分數乘法</a:t>
                      </a:r>
                    </a:p>
                  </a:txBody>
                  <a:tcPr marL="9525" marR="9525" marT="9525" marB="0" anchor="b"/>
                </a:tc>
                <a:tc>
                  <a:txBody>
                    <a:bodyPr/>
                    <a:lstStyle/>
                    <a:p>
                      <a:pPr algn="ctr" fontAlgn="b"/>
                      <a:r>
                        <a:rPr lang="en-US" altLang="zh-TW" sz="1100" b="0" i="0" u="none" strike="noStrike">
                          <a:solidFill>
                            <a:srgbClr val="000000"/>
                          </a:solidFill>
                          <a:effectLst/>
                          <a:latin typeface="Calibri"/>
                        </a:rPr>
                        <a:t>37.98235</a:t>
                      </a:r>
                    </a:p>
                  </a:txBody>
                  <a:tcPr marL="9525" marR="9525" marT="9525" marB="0" anchor="b"/>
                </a:tc>
              </a:tr>
              <a:tr h="210528">
                <a:tc>
                  <a:txBody>
                    <a:bodyPr/>
                    <a:lstStyle/>
                    <a:p>
                      <a:pPr algn="ctr" fontAlgn="b"/>
                      <a:r>
                        <a:rPr lang="en-US" altLang="zh-TW" sz="1200" b="0" i="0" u="none" strike="noStrike">
                          <a:solidFill>
                            <a:srgbClr val="000000"/>
                          </a:solidFill>
                          <a:effectLst/>
                          <a:latin typeface="Calibri"/>
                        </a:rPr>
                        <a:t>353</a:t>
                      </a:r>
                    </a:p>
                  </a:txBody>
                  <a:tcPr marL="9525" marR="9525" marT="9525" marB="0" anchor="b"/>
                </a:tc>
                <a:tc>
                  <a:txBody>
                    <a:bodyPr/>
                    <a:lstStyle/>
                    <a:p>
                      <a:pPr algn="ctr" fontAlgn="b"/>
                      <a:r>
                        <a:rPr lang="zh-TW" altLang="en-US" sz="1100" b="0" i="0" u="none" strike="noStrike">
                          <a:solidFill>
                            <a:srgbClr val="000000"/>
                          </a:solidFill>
                          <a:effectLst/>
                          <a:latin typeface="Calibri"/>
                        </a:rPr>
                        <a:t>有餘數的除法</a:t>
                      </a:r>
                      <a:r>
                        <a:rPr lang="en-US" altLang="zh-TW" sz="1100" b="0" i="0" u="none" strike="noStrike">
                          <a:solidFill>
                            <a:srgbClr val="000000"/>
                          </a:solidFill>
                          <a:effectLst/>
                          <a:latin typeface="Calibri"/>
                        </a:rPr>
                        <a:t>1</a:t>
                      </a:r>
                    </a:p>
                  </a:txBody>
                  <a:tcPr marL="9525" marR="9525" marT="9525" marB="0" anchor="b"/>
                </a:tc>
                <a:tc>
                  <a:txBody>
                    <a:bodyPr/>
                    <a:lstStyle/>
                    <a:p>
                      <a:pPr algn="ctr" fontAlgn="b"/>
                      <a:r>
                        <a:rPr lang="en-US" altLang="zh-TW" sz="1100" b="0" i="0" u="none" strike="noStrike">
                          <a:solidFill>
                            <a:srgbClr val="000000"/>
                          </a:solidFill>
                          <a:effectLst/>
                          <a:latin typeface="Calibri"/>
                        </a:rPr>
                        <a:t>38.08712</a:t>
                      </a:r>
                    </a:p>
                  </a:txBody>
                  <a:tcPr marL="9525" marR="9525" marT="9525" marB="0" anchor="b"/>
                </a:tc>
              </a:tr>
              <a:tr h="210528">
                <a:tc>
                  <a:txBody>
                    <a:bodyPr/>
                    <a:lstStyle/>
                    <a:p>
                      <a:pPr algn="ctr" fontAlgn="b"/>
                      <a:r>
                        <a:rPr lang="en-US" altLang="zh-TW" sz="1200" b="0" i="0" u="none" strike="noStrike">
                          <a:solidFill>
                            <a:srgbClr val="000000"/>
                          </a:solidFill>
                          <a:effectLst/>
                          <a:latin typeface="Calibri"/>
                        </a:rPr>
                        <a:t>354</a:t>
                      </a:r>
                    </a:p>
                  </a:txBody>
                  <a:tcPr marL="9525" marR="9525" marT="9525" marB="0" anchor="b"/>
                </a:tc>
                <a:tc>
                  <a:txBody>
                    <a:bodyPr/>
                    <a:lstStyle/>
                    <a:p>
                      <a:pPr algn="ctr" fontAlgn="b"/>
                      <a:r>
                        <a:rPr lang="zh-TW" altLang="en-US" sz="1100" b="0" i="0" u="none" strike="noStrike">
                          <a:solidFill>
                            <a:srgbClr val="000000"/>
                          </a:solidFill>
                          <a:effectLst/>
                          <a:latin typeface="Calibri"/>
                        </a:rPr>
                        <a:t>同側外角</a:t>
                      </a:r>
                    </a:p>
                  </a:txBody>
                  <a:tcPr marL="9525" marR="9525" marT="9525" marB="0" anchor="b"/>
                </a:tc>
                <a:tc>
                  <a:txBody>
                    <a:bodyPr/>
                    <a:lstStyle/>
                    <a:p>
                      <a:pPr algn="ctr" fontAlgn="b"/>
                      <a:r>
                        <a:rPr lang="en-US" altLang="zh-TW" sz="1100" b="0" i="0" u="none" strike="noStrike">
                          <a:solidFill>
                            <a:srgbClr val="000000"/>
                          </a:solidFill>
                          <a:effectLst/>
                          <a:latin typeface="Calibri"/>
                        </a:rPr>
                        <a:t>38.41441</a:t>
                      </a:r>
                    </a:p>
                  </a:txBody>
                  <a:tcPr marL="9525" marR="9525" marT="9525" marB="0" anchor="b"/>
                </a:tc>
              </a:tr>
              <a:tr h="210528">
                <a:tc>
                  <a:txBody>
                    <a:bodyPr/>
                    <a:lstStyle/>
                    <a:p>
                      <a:pPr algn="ctr" fontAlgn="b"/>
                      <a:r>
                        <a:rPr lang="en-US" altLang="zh-TW" sz="1200" b="0" i="0" u="none" strike="noStrike">
                          <a:solidFill>
                            <a:srgbClr val="000000"/>
                          </a:solidFill>
                          <a:effectLst/>
                          <a:latin typeface="Calibri"/>
                        </a:rPr>
                        <a:t>355</a:t>
                      </a:r>
                    </a:p>
                  </a:txBody>
                  <a:tcPr marL="9525" marR="9525" marT="9525" marB="0" anchor="b"/>
                </a:tc>
                <a:tc>
                  <a:txBody>
                    <a:bodyPr/>
                    <a:lstStyle/>
                    <a:p>
                      <a:pPr algn="ctr" fontAlgn="b"/>
                      <a:r>
                        <a:rPr lang="zh-TW" altLang="en-US" sz="1100" b="0" i="0" u="none" strike="noStrike">
                          <a:solidFill>
                            <a:srgbClr val="000000"/>
                          </a:solidFill>
                          <a:effectLst/>
                          <a:latin typeface="Calibri"/>
                        </a:rPr>
                        <a:t>多位數的除法</a:t>
                      </a:r>
                    </a:p>
                  </a:txBody>
                  <a:tcPr marL="9525" marR="9525" marT="9525" marB="0" anchor="b"/>
                </a:tc>
                <a:tc>
                  <a:txBody>
                    <a:bodyPr/>
                    <a:lstStyle/>
                    <a:p>
                      <a:pPr algn="ctr" fontAlgn="b"/>
                      <a:r>
                        <a:rPr lang="en-US" altLang="zh-TW" sz="1100" b="0" i="0" u="none" strike="noStrike">
                          <a:solidFill>
                            <a:srgbClr val="000000"/>
                          </a:solidFill>
                          <a:effectLst/>
                          <a:latin typeface="Calibri"/>
                        </a:rPr>
                        <a:t>38.52276</a:t>
                      </a:r>
                    </a:p>
                  </a:txBody>
                  <a:tcPr marL="9525" marR="9525" marT="9525" marB="0" anchor="b"/>
                </a:tc>
              </a:tr>
              <a:tr h="210528">
                <a:tc>
                  <a:txBody>
                    <a:bodyPr/>
                    <a:lstStyle/>
                    <a:p>
                      <a:pPr algn="ctr" fontAlgn="b"/>
                      <a:r>
                        <a:rPr lang="en-US" altLang="zh-TW" sz="1200" b="0" i="0" u="none" strike="noStrike">
                          <a:solidFill>
                            <a:srgbClr val="000000"/>
                          </a:solidFill>
                          <a:effectLst/>
                          <a:latin typeface="Calibri"/>
                        </a:rPr>
                        <a:t>356</a:t>
                      </a:r>
                    </a:p>
                  </a:txBody>
                  <a:tcPr marL="9525" marR="9525" marT="9525" marB="0" anchor="b"/>
                </a:tc>
                <a:tc>
                  <a:txBody>
                    <a:bodyPr/>
                    <a:lstStyle/>
                    <a:p>
                      <a:pPr algn="ctr" fontAlgn="b"/>
                      <a:r>
                        <a:rPr lang="zh-TW" altLang="en-US" sz="1100" b="0" i="0" u="none" strike="noStrike">
                          <a:solidFill>
                            <a:srgbClr val="000000"/>
                          </a:solidFill>
                          <a:effectLst/>
                          <a:latin typeface="Calibri"/>
                        </a:rPr>
                        <a:t>小數的減法 </a:t>
                      </a:r>
                      <a:r>
                        <a:rPr lang="en-US" altLang="zh-TW" sz="1100" b="0" i="0" u="none" strike="noStrike">
                          <a:solidFill>
                            <a:srgbClr val="000000"/>
                          </a:solidFill>
                          <a:effectLst/>
                          <a:latin typeface="Calibri"/>
                        </a:rPr>
                        <a:t>0.5</a:t>
                      </a:r>
                    </a:p>
                  </a:txBody>
                  <a:tcPr marL="9525" marR="9525" marT="9525" marB="0" anchor="b"/>
                </a:tc>
                <a:tc>
                  <a:txBody>
                    <a:bodyPr/>
                    <a:lstStyle/>
                    <a:p>
                      <a:pPr algn="ctr" fontAlgn="b"/>
                      <a:r>
                        <a:rPr lang="en-US" altLang="zh-TW" sz="1100" b="0" i="0" u="none" strike="noStrike">
                          <a:solidFill>
                            <a:srgbClr val="000000"/>
                          </a:solidFill>
                          <a:effectLst/>
                          <a:latin typeface="Calibri"/>
                        </a:rPr>
                        <a:t>38.57432</a:t>
                      </a:r>
                    </a:p>
                  </a:txBody>
                  <a:tcPr marL="9525" marR="9525" marT="9525" marB="0" anchor="b"/>
                </a:tc>
              </a:tr>
              <a:tr h="210528">
                <a:tc>
                  <a:txBody>
                    <a:bodyPr/>
                    <a:lstStyle/>
                    <a:p>
                      <a:pPr algn="ctr" fontAlgn="b"/>
                      <a:r>
                        <a:rPr lang="en-US" altLang="zh-TW" sz="1200" b="0" i="0" u="none" strike="noStrike">
                          <a:solidFill>
                            <a:srgbClr val="000000"/>
                          </a:solidFill>
                          <a:effectLst/>
                          <a:latin typeface="Calibri"/>
                        </a:rPr>
                        <a:t>357</a:t>
                      </a:r>
                    </a:p>
                  </a:txBody>
                  <a:tcPr marL="9525" marR="9525" marT="9525" marB="0" anchor="b"/>
                </a:tc>
                <a:tc>
                  <a:txBody>
                    <a:bodyPr/>
                    <a:lstStyle/>
                    <a:p>
                      <a:pPr algn="ctr" fontAlgn="b"/>
                      <a:r>
                        <a:rPr lang="zh-TW" altLang="en-US" sz="1100" b="0" i="0" u="none" strike="noStrike">
                          <a:solidFill>
                            <a:srgbClr val="000000"/>
                          </a:solidFill>
                          <a:effectLst/>
                          <a:latin typeface="Calibri"/>
                        </a:rPr>
                        <a:t>二位數的整除</a:t>
                      </a:r>
                      <a:r>
                        <a:rPr lang="en-US" altLang="zh-TW" sz="1100" b="0" i="0" u="none" strike="noStrike">
                          <a:solidFill>
                            <a:srgbClr val="000000"/>
                          </a:solidFill>
                          <a:effectLst/>
                          <a:latin typeface="Calibri"/>
                        </a:rPr>
                        <a:t>1</a:t>
                      </a:r>
                    </a:p>
                  </a:txBody>
                  <a:tcPr marL="9525" marR="9525" marT="9525" marB="0" anchor="b"/>
                </a:tc>
                <a:tc>
                  <a:txBody>
                    <a:bodyPr/>
                    <a:lstStyle/>
                    <a:p>
                      <a:pPr algn="ctr" fontAlgn="b"/>
                      <a:r>
                        <a:rPr lang="en-US" altLang="zh-TW" sz="1100" b="0" i="0" u="none" strike="noStrike">
                          <a:solidFill>
                            <a:srgbClr val="000000"/>
                          </a:solidFill>
                          <a:effectLst/>
                          <a:latin typeface="Calibri"/>
                        </a:rPr>
                        <a:t>38.63766</a:t>
                      </a:r>
                    </a:p>
                  </a:txBody>
                  <a:tcPr marL="9525" marR="9525" marT="9525" marB="0" anchor="b"/>
                </a:tc>
              </a:tr>
              <a:tr h="210528">
                <a:tc>
                  <a:txBody>
                    <a:bodyPr/>
                    <a:lstStyle/>
                    <a:p>
                      <a:pPr algn="ctr" fontAlgn="b"/>
                      <a:r>
                        <a:rPr lang="en-US" altLang="zh-TW" sz="1200" b="0" i="0" u="none" strike="noStrike">
                          <a:solidFill>
                            <a:srgbClr val="000000"/>
                          </a:solidFill>
                          <a:effectLst/>
                          <a:latin typeface="Calibri"/>
                        </a:rPr>
                        <a:t>358</a:t>
                      </a:r>
                    </a:p>
                  </a:txBody>
                  <a:tcPr marL="9525" marR="9525" marT="9525" marB="0" anchor="b"/>
                </a:tc>
                <a:tc>
                  <a:txBody>
                    <a:bodyPr/>
                    <a:lstStyle/>
                    <a:p>
                      <a:pPr algn="ctr" fontAlgn="b"/>
                      <a:r>
                        <a:rPr lang="zh-TW" altLang="en-US" sz="1100" b="0" i="0" u="none" strike="noStrike">
                          <a:solidFill>
                            <a:srgbClr val="000000"/>
                          </a:solidFill>
                          <a:effectLst/>
                          <a:latin typeface="Calibri"/>
                        </a:rPr>
                        <a:t>基礎的乘法</a:t>
                      </a:r>
                    </a:p>
                  </a:txBody>
                  <a:tcPr marL="9525" marR="9525" marT="9525" marB="0" anchor="b"/>
                </a:tc>
                <a:tc>
                  <a:txBody>
                    <a:bodyPr/>
                    <a:lstStyle/>
                    <a:p>
                      <a:pPr algn="ctr" fontAlgn="b"/>
                      <a:r>
                        <a:rPr lang="en-US" altLang="zh-TW" sz="1100" b="0" i="0" u="none" strike="noStrike">
                          <a:solidFill>
                            <a:srgbClr val="000000"/>
                          </a:solidFill>
                          <a:effectLst/>
                          <a:latin typeface="Calibri"/>
                        </a:rPr>
                        <a:t>38.69725</a:t>
                      </a:r>
                    </a:p>
                  </a:txBody>
                  <a:tcPr marL="9525" marR="9525" marT="9525" marB="0" anchor="b"/>
                </a:tc>
              </a:tr>
              <a:tr h="210528">
                <a:tc>
                  <a:txBody>
                    <a:bodyPr/>
                    <a:lstStyle/>
                    <a:p>
                      <a:pPr algn="ctr" fontAlgn="b"/>
                      <a:r>
                        <a:rPr lang="en-US" altLang="zh-TW" sz="1200" b="0" i="0" u="none" strike="noStrike">
                          <a:solidFill>
                            <a:srgbClr val="000000"/>
                          </a:solidFill>
                          <a:effectLst/>
                          <a:latin typeface="Calibri"/>
                        </a:rPr>
                        <a:t>359</a:t>
                      </a:r>
                    </a:p>
                  </a:txBody>
                  <a:tcPr marL="9525" marR="9525" marT="9525" marB="0" anchor="b"/>
                </a:tc>
                <a:tc>
                  <a:txBody>
                    <a:bodyPr/>
                    <a:lstStyle/>
                    <a:p>
                      <a:pPr algn="ctr" fontAlgn="b"/>
                      <a:r>
                        <a:rPr lang="zh-TW" altLang="en-US" sz="1100" b="0" i="0" u="none" strike="noStrike">
                          <a:solidFill>
                            <a:srgbClr val="000000"/>
                          </a:solidFill>
                          <a:effectLst/>
                          <a:latin typeface="Calibri"/>
                        </a:rPr>
                        <a:t>外錯角</a:t>
                      </a:r>
                    </a:p>
                  </a:txBody>
                  <a:tcPr marL="9525" marR="9525" marT="9525" marB="0" anchor="b"/>
                </a:tc>
                <a:tc>
                  <a:txBody>
                    <a:bodyPr/>
                    <a:lstStyle/>
                    <a:p>
                      <a:pPr algn="ctr" fontAlgn="b"/>
                      <a:r>
                        <a:rPr lang="en-US" altLang="zh-TW" sz="1100" b="0" i="0" u="none" strike="noStrike">
                          <a:solidFill>
                            <a:srgbClr val="000000"/>
                          </a:solidFill>
                          <a:effectLst/>
                          <a:latin typeface="Calibri"/>
                        </a:rPr>
                        <a:t>38.70576</a:t>
                      </a:r>
                    </a:p>
                  </a:txBody>
                  <a:tcPr marL="9525" marR="9525" marT="9525" marB="0" anchor="b"/>
                </a:tc>
              </a:tr>
              <a:tr h="210528">
                <a:tc>
                  <a:txBody>
                    <a:bodyPr/>
                    <a:lstStyle/>
                    <a:p>
                      <a:pPr algn="ctr" fontAlgn="b"/>
                      <a:r>
                        <a:rPr lang="en-US" altLang="zh-TW" sz="1200" b="0" i="0" u="none" strike="noStrike">
                          <a:solidFill>
                            <a:srgbClr val="000000"/>
                          </a:solidFill>
                          <a:effectLst/>
                          <a:latin typeface="Calibri"/>
                        </a:rPr>
                        <a:t>360</a:t>
                      </a:r>
                    </a:p>
                  </a:txBody>
                  <a:tcPr marL="9525" marR="9525" marT="9525" marB="0" anchor="b"/>
                </a:tc>
                <a:tc>
                  <a:txBody>
                    <a:bodyPr/>
                    <a:lstStyle/>
                    <a:p>
                      <a:pPr algn="ctr" fontAlgn="b"/>
                      <a:r>
                        <a:rPr lang="zh-TW" altLang="en-US" sz="1100" b="0" i="0" u="none" strike="noStrike">
                          <a:solidFill>
                            <a:srgbClr val="000000"/>
                          </a:solidFill>
                          <a:effectLst/>
                          <a:latin typeface="Calibri"/>
                        </a:rPr>
                        <a:t>有進位的乘法</a:t>
                      </a:r>
                    </a:p>
                  </a:txBody>
                  <a:tcPr marL="9525" marR="9525" marT="9525" marB="0" anchor="b"/>
                </a:tc>
                <a:tc>
                  <a:txBody>
                    <a:bodyPr/>
                    <a:lstStyle/>
                    <a:p>
                      <a:pPr algn="ctr" fontAlgn="b"/>
                      <a:r>
                        <a:rPr lang="en-US" altLang="zh-TW" sz="1100" b="0" i="0" u="none" strike="noStrike">
                          <a:solidFill>
                            <a:srgbClr val="000000"/>
                          </a:solidFill>
                          <a:effectLst/>
                          <a:latin typeface="Calibri"/>
                        </a:rPr>
                        <a:t>38.73123</a:t>
                      </a:r>
                    </a:p>
                  </a:txBody>
                  <a:tcPr marL="9525" marR="9525" marT="9525" marB="0" anchor="b"/>
                </a:tc>
              </a:tr>
              <a:tr h="210528">
                <a:tc>
                  <a:txBody>
                    <a:bodyPr/>
                    <a:lstStyle/>
                    <a:p>
                      <a:pPr algn="ctr" fontAlgn="b"/>
                      <a:r>
                        <a:rPr lang="en-US" altLang="zh-TW" sz="1200" b="0" i="0" u="none" strike="noStrike">
                          <a:solidFill>
                            <a:srgbClr val="000000"/>
                          </a:solidFill>
                          <a:effectLst/>
                          <a:latin typeface="Calibri"/>
                        </a:rPr>
                        <a:t>361</a:t>
                      </a:r>
                    </a:p>
                  </a:txBody>
                  <a:tcPr marL="9525" marR="9525" marT="9525" marB="0" anchor="b"/>
                </a:tc>
                <a:tc>
                  <a:txBody>
                    <a:bodyPr/>
                    <a:lstStyle/>
                    <a:p>
                      <a:pPr algn="ctr" fontAlgn="b"/>
                      <a:r>
                        <a:rPr lang="zh-TW" altLang="en-US" sz="1100" b="0" i="0" u="none" strike="noStrike">
                          <a:solidFill>
                            <a:srgbClr val="000000"/>
                          </a:solidFill>
                          <a:effectLst/>
                          <a:latin typeface="Calibri"/>
                        </a:rPr>
                        <a:t>有餘數的除法</a:t>
                      </a:r>
                      <a:r>
                        <a:rPr lang="en-US" altLang="zh-TW" sz="1100" b="0" i="0" u="none" strike="noStrike">
                          <a:solidFill>
                            <a:srgbClr val="000000"/>
                          </a:solidFill>
                          <a:effectLst/>
                          <a:latin typeface="Calibri"/>
                        </a:rPr>
                        <a:t>2</a:t>
                      </a:r>
                    </a:p>
                  </a:txBody>
                  <a:tcPr marL="9525" marR="9525" marT="9525" marB="0" anchor="b"/>
                </a:tc>
                <a:tc>
                  <a:txBody>
                    <a:bodyPr/>
                    <a:lstStyle/>
                    <a:p>
                      <a:pPr algn="ctr" fontAlgn="b"/>
                      <a:r>
                        <a:rPr lang="en-US" altLang="zh-TW" sz="1100" b="0" i="0" u="none" strike="noStrike">
                          <a:solidFill>
                            <a:srgbClr val="000000"/>
                          </a:solidFill>
                          <a:effectLst/>
                          <a:latin typeface="Calibri"/>
                        </a:rPr>
                        <a:t>38.74232</a:t>
                      </a:r>
                    </a:p>
                  </a:txBody>
                  <a:tcPr marL="9525" marR="9525" marT="9525" marB="0" anchor="b"/>
                </a:tc>
              </a:tr>
              <a:tr h="210528">
                <a:tc>
                  <a:txBody>
                    <a:bodyPr/>
                    <a:lstStyle/>
                    <a:p>
                      <a:pPr algn="ctr" fontAlgn="b"/>
                      <a:r>
                        <a:rPr lang="en-US" altLang="zh-TW" sz="1200" b="0" i="0" u="none" strike="noStrike">
                          <a:solidFill>
                            <a:srgbClr val="000000"/>
                          </a:solidFill>
                          <a:effectLst/>
                          <a:latin typeface="Calibri"/>
                        </a:rPr>
                        <a:t>362</a:t>
                      </a:r>
                    </a:p>
                  </a:txBody>
                  <a:tcPr marL="9525" marR="9525" marT="9525" marB="0" anchor="b"/>
                </a:tc>
                <a:tc>
                  <a:txBody>
                    <a:bodyPr/>
                    <a:lstStyle/>
                    <a:p>
                      <a:pPr algn="ctr" fontAlgn="b"/>
                      <a:r>
                        <a:rPr lang="zh-TW" altLang="en-US" sz="1100" b="0" i="0" u="none" strike="noStrike">
                          <a:solidFill>
                            <a:srgbClr val="000000"/>
                          </a:solidFill>
                          <a:effectLst/>
                          <a:latin typeface="Calibri"/>
                        </a:rPr>
                        <a:t>外錯角 </a:t>
                      </a:r>
                      <a:r>
                        <a:rPr lang="en-US" altLang="zh-TW" sz="1100" b="0" i="0" u="none" strike="noStrike">
                          <a:solidFill>
                            <a:srgbClr val="000000"/>
                          </a:solidFill>
                          <a:effectLst/>
                          <a:latin typeface="Calibri"/>
                        </a:rPr>
                        <a:t>2</a:t>
                      </a:r>
                    </a:p>
                  </a:txBody>
                  <a:tcPr marL="9525" marR="9525" marT="9525" marB="0" anchor="b"/>
                </a:tc>
                <a:tc>
                  <a:txBody>
                    <a:bodyPr/>
                    <a:lstStyle/>
                    <a:p>
                      <a:pPr algn="ctr" fontAlgn="b"/>
                      <a:r>
                        <a:rPr lang="en-US" altLang="zh-TW" sz="1100" b="0" i="0" u="none" strike="noStrike">
                          <a:solidFill>
                            <a:srgbClr val="000000"/>
                          </a:solidFill>
                          <a:effectLst/>
                          <a:latin typeface="Calibri"/>
                        </a:rPr>
                        <a:t>38.87285</a:t>
                      </a:r>
                    </a:p>
                  </a:txBody>
                  <a:tcPr marL="9525" marR="9525" marT="9525" marB="0" anchor="b"/>
                </a:tc>
              </a:tr>
              <a:tr h="210528">
                <a:tc>
                  <a:txBody>
                    <a:bodyPr/>
                    <a:lstStyle/>
                    <a:p>
                      <a:pPr algn="ctr" fontAlgn="b"/>
                      <a:r>
                        <a:rPr lang="en-US" altLang="zh-TW" sz="1200" b="0" i="0" u="none" strike="noStrike">
                          <a:solidFill>
                            <a:srgbClr val="000000"/>
                          </a:solidFill>
                          <a:effectLst/>
                          <a:latin typeface="Calibri"/>
                        </a:rPr>
                        <a:t>363</a:t>
                      </a:r>
                    </a:p>
                  </a:txBody>
                  <a:tcPr marL="9525" marR="9525" marT="9525" marB="0" anchor="b"/>
                </a:tc>
                <a:tc>
                  <a:txBody>
                    <a:bodyPr/>
                    <a:lstStyle/>
                    <a:p>
                      <a:pPr algn="ctr" fontAlgn="b"/>
                      <a:r>
                        <a:rPr lang="zh-TW" altLang="en-US" sz="1100" b="0" i="0" u="none" strike="noStrike">
                          <a:solidFill>
                            <a:srgbClr val="000000"/>
                          </a:solidFill>
                          <a:effectLst/>
                          <a:latin typeface="Calibri"/>
                        </a:rPr>
                        <a:t>基礎的除法</a:t>
                      </a:r>
                    </a:p>
                  </a:txBody>
                  <a:tcPr marL="9525" marR="9525" marT="9525" marB="0" anchor="b"/>
                </a:tc>
                <a:tc>
                  <a:txBody>
                    <a:bodyPr/>
                    <a:lstStyle/>
                    <a:p>
                      <a:pPr algn="ctr" fontAlgn="b"/>
                      <a:r>
                        <a:rPr lang="en-US" altLang="zh-TW" sz="1100" b="0" i="0" u="none" strike="noStrike">
                          <a:solidFill>
                            <a:srgbClr val="000000"/>
                          </a:solidFill>
                          <a:effectLst/>
                          <a:latin typeface="Calibri"/>
                        </a:rPr>
                        <a:t>38.94935</a:t>
                      </a:r>
                    </a:p>
                  </a:txBody>
                  <a:tcPr marL="9525" marR="9525" marT="9525" marB="0" anchor="b"/>
                </a:tc>
              </a:tr>
              <a:tr h="210528">
                <a:tc>
                  <a:txBody>
                    <a:bodyPr/>
                    <a:lstStyle/>
                    <a:p>
                      <a:pPr algn="ctr" fontAlgn="b"/>
                      <a:r>
                        <a:rPr lang="en-US" altLang="zh-TW" sz="1200" b="0" i="0" u="none" strike="noStrike">
                          <a:solidFill>
                            <a:srgbClr val="000000"/>
                          </a:solidFill>
                          <a:effectLst/>
                          <a:latin typeface="Calibri"/>
                        </a:rPr>
                        <a:t>364</a:t>
                      </a:r>
                    </a:p>
                  </a:txBody>
                  <a:tcPr marL="9525" marR="9525" marT="9525" marB="0" anchor="b"/>
                </a:tc>
                <a:tc>
                  <a:txBody>
                    <a:bodyPr/>
                    <a:lstStyle/>
                    <a:p>
                      <a:pPr algn="ctr" fontAlgn="b"/>
                      <a:r>
                        <a:rPr lang="zh-TW" altLang="en-US" sz="1100" b="0" i="0" u="none" strike="noStrike">
                          <a:solidFill>
                            <a:srgbClr val="000000"/>
                          </a:solidFill>
                          <a:effectLst/>
                          <a:latin typeface="Calibri"/>
                        </a:rPr>
                        <a:t>三位數乘以一位數</a:t>
                      </a:r>
                    </a:p>
                  </a:txBody>
                  <a:tcPr marL="9525" marR="9525" marT="9525" marB="0" anchor="b"/>
                </a:tc>
                <a:tc>
                  <a:txBody>
                    <a:bodyPr/>
                    <a:lstStyle/>
                    <a:p>
                      <a:pPr algn="ctr" fontAlgn="b"/>
                      <a:r>
                        <a:rPr lang="en-US" altLang="zh-TW" sz="1100" b="0" i="0" u="none" strike="noStrike">
                          <a:solidFill>
                            <a:srgbClr val="000000"/>
                          </a:solidFill>
                          <a:effectLst/>
                          <a:latin typeface="Calibri"/>
                        </a:rPr>
                        <a:t>38.97471</a:t>
                      </a:r>
                    </a:p>
                  </a:txBody>
                  <a:tcPr marL="9525" marR="9525" marT="9525" marB="0" anchor="b"/>
                </a:tc>
              </a:tr>
              <a:tr h="210528">
                <a:tc>
                  <a:txBody>
                    <a:bodyPr/>
                    <a:lstStyle/>
                    <a:p>
                      <a:pPr algn="ctr" fontAlgn="b"/>
                      <a:r>
                        <a:rPr lang="en-US" altLang="zh-TW" sz="1200" b="0" i="0" u="none" strike="noStrike">
                          <a:solidFill>
                            <a:srgbClr val="000000"/>
                          </a:solidFill>
                          <a:effectLst/>
                          <a:latin typeface="Calibri"/>
                        </a:rPr>
                        <a:t>365</a:t>
                      </a:r>
                    </a:p>
                  </a:txBody>
                  <a:tcPr marL="9525" marR="9525" marT="9525" marB="0" anchor="b"/>
                </a:tc>
                <a:tc>
                  <a:txBody>
                    <a:bodyPr/>
                    <a:lstStyle/>
                    <a:p>
                      <a:pPr algn="ctr" fontAlgn="b"/>
                      <a:r>
                        <a:rPr lang="zh-TW" altLang="en-US" sz="1100" b="0" i="0" u="none" strike="noStrike">
                          <a:solidFill>
                            <a:srgbClr val="000000"/>
                          </a:solidFill>
                          <a:effectLst/>
                          <a:latin typeface="Calibri"/>
                        </a:rPr>
                        <a:t>多位數的乘法</a:t>
                      </a:r>
                    </a:p>
                  </a:txBody>
                  <a:tcPr marL="9525" marR="9525" marT="9525" marB="0" anchor="b"/>
                </a:tc>
                <a:tc>
                  <a:txBody>
                    <a:bodyPr/>
                    <a:lstStyle/>
                    <a:p>
                      <a:pPr algn="ctr" fontAlgn="b"/>
                      <a:r>
                        <a:rPr lang="en-US" altLang="zh-TW" sz="1100" b="0" i="0" u="none" strike="noStrike">
                          <a:solidFill>
                            <a:srgbClr val="000000"/>
                          </a:solidFill>
                          <a:effectLst/>
                          <a:latin typeface="Calibri"/>
                        </a:rPr>
                        <a:t>38.99689</a:t>
                      </a:r>
                    </a:p>
                  </a:txBody>
                  <a:tcPr marL="9525" marR="9525" marT="9525" marB="0" anchor="b"/>
                </a:tc>
              </a:tr>
              <a:tr h="210528">
                <a:tc>
                  <a:txBody>
                    <a:bodyPr/>
                    <a:lstStyle/>
                    <a:p>
                      <a:pPr algn="ctr" fontAlgn="b"/>
                      <a:r>
                        <a:rPr lang="en-US" altLang="zh-TW" sz="1200" b="0" i="0" u="none" strike="noStrike">
                          <a:solidFill>
                            <a:srgbClr val="000000"/>
                          </a:solidFill>
                          <a:effectLst/>
                          <a:latin typeface="Calibri"/>
                        </a:rPr>
                        <a:t>366</a:t>
                      </a:r>
                    </a:p>
                  </a:txBody>
                  <a:tcPr marL="9525" marR="9525" marT="9525" marB="0" anchor="b"/>
                </a:tc>
                <a:tc>
                  <a:txBody>
                    <a:bodyPr/>
                    <a:lstStyle/>
                    <a:p>
                      <a:pPr algn="ctr" fontAlgn="b"/>
                      <a:r>
                        <a:rPr lang="zh-TW" altLang="en-US" sz="1100" b="0" i="0" u="none" strike="noStrike">
                          <a:solidFill>
                            <a:srgbClr val="000000"/>
                          </a:solidFill>
                          <a:effectLst/>
                          <a:latin typeface="Calibri"/>
                        </a:rPr>
                        <a:t>三位數與四位數的減法</a:t>
                      </a:r>
                      <a:r>
                        <a:rPr lang="en-US" altLang="zh-TW" sz="1100" b="0" i="0" u="none" strike="noStrike">
                          <a:solidFill>
                            <a:srgbClr val="000000"/>
                          </a:solidFill>
                          <a:effectLst/>
                          <a:latin typeface="Calibri"/>
                        </a:rPr>
                        <a:t>(</a:t>
                      </a:r>
                      <a:r>
                        <a:rPr lang="zh-TW" altLang="en-US" sz="1100" b="0" i="0" u="none" strike="noStrike">
                          <a:solidFill>
                            <a:srgbClr val="000000"/>
                          </a:solidFill>
                          <a:effectLst/>
                          <a:latin typeface="Calibri"/>
                        </a:rPr>
                        <a:t>需借位</a:t>
                      </a:r>
                      <a:r>
                        <a:rPr lang="en-US" altLang="zh-TW" sz="1100" b="0" i="0" u="none" strike="noStrike">
                          <a:solidFill>
                            <a:srgbClr val="000000"/>
                          </a:solidFill>
                          <a:effectLst/>
                          <a:latin typeface="Calibri"/>
                        </a:rPr>
                        <a:t>)</a:t>
                      </a:r>
                    </a:p>
                  </a:txBody>
                  <a:tcPr marL="9525" marR="9525" marT="9525" marB="0" anchor="b"/>
                </a:tc>
                <a:tc>
                  <a:txBody>
                    <a:bodyPr/>
                    <a:lstStyle/>
                    <a:p>
                      <a:pPr algn="ctr" fontAlgn="b"/>
                      <a:r>
                        <a:rPr lang="en-US" altLang="zh-TW" sz="1100" b="0" i="0" u="none" strike="noStrike">
                          <a:solidFill>
                            <a:srgbClr val="000000"/>
                          </a:solidFill>
                          <a:effectLst/>
                          <a:latin typeface="Calibri"/>
                        </a:rPr>
                        <a:t>39.08595</a:t>
                      </a:r>
                    </a:p>
                  </a:txBody>
                  <a:tcPr marL="9525" marR="9525" marT="9525" marB="0" anchor="b"/>
                </a:tc>
              </a:tr>
              <a:tr h="210528">
                <a:tc>
                  <a:txBody>
                    <a:bodyPr/>
                    <a:lstStyle/>
                    <a:p>
                      <a:pPr algn="ctr" fontAlgn="b"/>
                      <a:r>
                        <a:rPr lang="en-US" altLang="zh-TW" sz="1200" b="0" i="0" u="none" strike="noStrike">
                          <a:solidFill>
                            <a:srgbClr val="000000"/>
                          </a:solidFill>
                          <a:effectLst/>
                          <a:latin typeface="Calibri"/>
                        </a:rPr>
                        <a:t>367</a:t>
                      </a:r>
                    </a:p>
                  </a:txBody>
                  <a:tcPr marL="9525" marR="9525" marT="9525" marB="0" anchor="b"/>
                </a:tc>
                <a:tc>
                  <a:txBody>
                    <a:bodyPr/>
                    <a:lstStyle/>
                    <a:p>
                      <a:pPr algn="ctr" fontAlgn="b"/>
                      <a:r>
                        <a:rPr lang="zh-TW" altLang="en-US" sz="1100" b="0" i="0" u="none" strike="noStrike">
                          <a:solidFill>
                            <a:srgbClr val="000000"/>
                          </a:solidFill>
                          <a:effectLst/>
                          <a:latin typeface="Calibri"/>
                        </a:rPr>
                        <a:t>三位數的整除</a:t>
                      </a:r>
                      <a:r>
                        <a:rPr lang="en-US" altLang="zh-TW" sz="1100" b="0" i="0" u="none" strike="noStrike">
                          <a:solidFill>
                            <a:srgbClr val="000000"/>
                          </a:solidFill>
                          <a:effectLst/>
                          <a:latin typeface="Calibri"/>
                        </a:rPr>
                        <a:t>2</a:t>
                      </a:r>
                    </a:p>
                  </a:txBody>
                  <a:tcPr marL="9525" marR="9525" marT="9525" marB="0" anchor="b"/>
                </a:tc>
                <a:tc>
                  <a:txBody>
                    <a:bodyPr/>
                    <a:lstStyle/>
                    <a:p>
                      <a:pPr algn="ctr" fontAlgn="b"/>
                      <a:r>
                        <a:rPr lang="en-US" altLang="zh-TW" sz="1100" b="0" i="0" u="none" strike="noStrike">
                          <a:solidFill>
                            <a:srgbClr val="000000"/>
                          </a:solidFill>
                          <a:effectLst/>
                          <a:latin typeface="Calibri"/>
                        </a:rPr>
                        <a:t>39.13041</a:t>
                      </a:r>
                    </a:p>
                  </a:txBody>
                  <a:tcPr marL="9525" marR="9525" marT="9525" marB="0" anchor="b"/>
                </a:tc>
              </a:tr>
              <a:tr h="210528">
                <a:tc>
                  <a:txBody>
                    <a:bodyPr/>
                    <a:lstStyle/>
                    <a:p>
                      <a:pPr algn="ctr" fontAlgn="b"/>
                      <a:r>
                        <a:rPr lang="en-US" altLang="zh-TW" sz="1200" b="0" i="0" u="none" strike="noStrike">
                          <a:solidFill>
                            <a:srgbClr val="000000"/>
                          </a:solidFill>
                          <a:effectLst/>
                          <a:latin typeface="Calibri"/>
                        </a:rPr>
                        <a:t>368</a:t>
                      </a:r>
                    </a:p>
                  </a:txBody>
                  <a:tcPr marL="9525" marR="9525" marT="9525" marB="0" anchor="b"/>
                </a:tc>
                <a:tc>
                  <a:txBody>
                    <a:bodyPr/>
                    <a:lstStyle/>
                    <a:p>
                      <a:pPr algn="ctr" fontAlgn="b"/>
                      <a:r>
                        <a:rPr lang="zh-TW" altLang="en-US" sz="1100" b="0" i="0" u="none" strike="noStrike">
                          <a:solidFill>
                            <a:srgbClr val="000000"/>
                          </a:solidFill>
                          <a:effectLst/>
                          <a:latin typeface="Calibri"/>
                        </a:rPr>
                        <a:t>三位數的整除</a:t>
                      </a:r>
                      <a:r>
                        <a:rPr lang="en-US" altLang="zh-TW" sz="1100" b="0" i="0" u="none" strike="noStrike">
                          <a:solidFill>
                            <a:srgbClr val="000000"/>
                          </a:solidFill>
                          <a:effectLst/>
                          <a:latin typeface="Calibri"/>
                        </a:rPr>
                        <a:t>1</a:t>
                      </a:r>
                    </a:p>
                  </a:txBody>
                  <a:tcPr marL="9525" marR="9525" marT="9525" marB="0" anchor="b"/>
                </a:tc>
                <a:tc>
                  <a:txBody>
                    <a:bodyPr/>
                    <a:lstStyle/>
                    <a:p>
                      <a:pPr algn="ctr" fontAlgn="b"/>
                      <a:r>
                        <a:rPr lang="en-US" altLang="zh-TW" sz="1100" b="0" i="0" u="none" strike="noStrike">
                          <a:solidFill>
                            <a:srgbClr val="000000"/>
                          </a:solidFill>
                          <a:effectLst/>
                          <a:latin typeface="Calibri"/>
                        </a:rPr>
                        <a:t>39.16509</a:t>
                      </a:r>
                    </a:p>
                  </a:txBody>
                  <a:tcPr marL="9525" marR="9525" marT="9525" marB="0" anchor="b"/>
                </a:tc>
              </a:tr>
              <a:tr h="210528">
                <a:tc>
                  <a:txBody>
                    <a:bodyPr/>
                    <a:lstStyle/>
                    <a:p>
                      <a:pPr algn="ctr" fontAlgn="b"/>
                      <a:r>
                        <a:rPr lang="en-US" altLang="zh-TW" sz="1200" b="0" i="0" u="none" strike="noStrike">
                          <a:solidFill>
                            <a:srgbClr val="000000"/>
                          </a:solidFill>
                          <a:effectLst/>
                          <a:latin typeface="Calibri"/>
                        </a:rPr>
                        <a:t>369</a:t>
                      </a:r>
                    </a:p>
                  </a:txBody>
                  <a:tcPr marL="9525" marR="9525" marT="9525" marB="0" anchor="b"/>
                </a:tc>
                <a:tc>
                  <a:txBody>
                    <a:bodyPr/>
                    <a:lstStyle/>
                    <a:p>
                      <a:pPr algn="ctr" fontAlgn="b"/>
                      <a:r>
                        <a:rPr lang="zh-TW" altLang="en-US" sz="1100" b="0" i="0" u="none" strike="noStrike">
                          <a:solidFill>
                            <a:srgbClr val="000000"/>
                          </a:solidFill>
                          <a:effectLst/>
                          <a:latin typeface="Calibri"/>
                        </a:rPr>
                        <a:t>除以</a:t>
                      </a:r>
                      <a:r>
                        <a:rPr lang="en-US" altLang="zh-TW" sz="1100" b="0" i="0" u="none" strike="noStrike">
                          <a:solidFill>
                            <a:srgbClr val="000000"/>
                          </a:solidFill>
                          <a:effectLst/>
                          <a:latin typeface="Calibri"/>
                        </a:rPr>
                        <a:t>10</a:t>
                      </a:r>
                      <a:r>
                        <a:rPr lang="zh-TW" altLang="en-US" sz="1100" b="0" i="0" u="none" strike="noStrike">
                          <a:solidFill>
                            <a:srgbClr val="000000"/>
                          </a:solidFill>
                          <a:effectLst/>
                          <a:latin typeface="Calibri"/>
                        </a:rPr>
                        <a:t>以下的數字</a:t>
                      </a:r>
                    </a:p>
                  </a:txBody>
                  <a:tcPr marL="9525" marR="9525" marT="9525" marB="0" anchor="b"/>
                </a:tc>
                <a:tc>
                  <a:txBody>
                    <a:bodyPr/>
                    <a:lstStyle/>
                    <a:p>
                      <a:pPr algn="ctr" fontAlgn="b"/>
                      <a:r>
                        <a:rPr lang="en-US" altLang="zh-TW" sz="1100" b="0" i="0" u="none" strike="noStrike">
                          <a:solidFill>
                            <a:srgbClr val="000000"/>
                          </a:solidFill>
                          <a:effectLst/>
                          <a:latin typeface="Calibri"/>
                        </a:rPr>
                        <a:t>39.64754</a:t>
                      </a:r>
                    </a:p>
                  </a:txBody>
                  <a:tcPr marL="9525" marR="9525" marT="9525" marB="0" anchor="b"/>
                </a:tc>
              </a:tr>
              <a:tr h="210528">
                <a:tc>
                  <a:txBody>
                    <a:bodyPr/>
                    <a:lstStyle/>
                    <a:p>
                      <a:pPr algn="ctr" fontAlgn="b"/>
                      <a:r>
                        <a:rPr lang="en-US" altLang="zh-TW" sz="1200" b="0" i="0" u="none" strike="noStrike" dirty="0">
                          <a:solidFill>
                            <a:srgbClr val="000000"/>
                          </a:solidFill>
                          <a:effectLst/>
                          <a:latin typeface="Calibri"/>
                        </a:rPr>
                        <a:t>370</a:t>
                      </a:r>
                    </a:p>
                  </a:txBody>
                  <a:tcPr marL="9525" marR="9525" marT="9525" marB="0" anchor="b"/>
                </a:tc>
                <a:tc>
                  <a:txBody>
                    <a:bodyPr/>
                    <a:lstStyle/>
                    <a:p>
                      <a:pPr algn="ctr" fontAlgn="b"/>
                      <a:r>
                        <a:rPr lang="zh-TW" altLang="en-US" sz="1100" b="0" i="0" u="none" strike="noStrike">
                          <a:solidFill>
                            <a:srgbClr val="000000"/>
                          </a:solidFill>
                          <a:effectLst/>
                          <a:latin typeface="Calibri"/>
                        </a:rPr>
                        <a:t>一位數的乘法</a:t>
                      </a:r>
                    </a:p>
                  </a:txBody>
                  <a:tcPr marL="9525" marR="9525" marT="9525" marB="0" anchor="b"/>
                </a:tc>
                <a:tc>
                  <a:txBody>
                    <a:bodyPr/>
                    <a:lstStyle/>
                    <a:p>
                      <a:pPr algn="ctr" fontAlgn="b"/>
                      <a:r>
                        <a:rPr lang="en-US" altLang="zh-TW" sz="1100" b="0" i="0" u="none" strike="noStrike" dirty="0">
                          <a:solidFill>
                            <a:srgbClr val="000000"/>
                          </a:solidFill>
                          <a:effectLst/>
                          <a:latin typeface="Calibri"/>
                        </a:rPr>
                        <a:t>40.33466</a:t>
                      </a:r>
                    </a:p>
                  </a:txBody>
                  <a:tcPr marL="9525" marR="9525" marT="9525" marB="0" anchor="b"/>
                </a:tc>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2435948003"/>
              </p:ext>
            </p:extLst>
          </p:nvPr>
        </p:nvGraphicFramePr>
        <p:xfrm>
          <a:off x="3779912" y="1628800"/>
          <a:ext cx="2520280" cy="4398925"/>
        </p:xfrm>
        <a:graphic>
          <a:graphicData uri="http://schemas.openxmlformats.org/drawingml/2006/table">
            <a:tbl>
              <a:tblPr firstRow="1" bandRow="1">
                <a:tableStyleId>{3C2FFA5D-87B4-456A-9821-1D502468CF0F}</a:tableStyleId>
              </a:tblPr>
              <a:tblGrid>
                <a:gridCol w="432048"/>
                <a:gridCol w="1440159"/>
                <a:gridCol w="648073"/>
              </a:tblGrid>
              <a:tr h="202706">
                <a:tc>
                  <a:txBody>
                    <a:bodyPr/>
                    <a:lstStyle/>
                    <a:p>
                      <a:pPr algn="ctr" fontAlgn="b"/>
                      <a:r>
                        <a:rPr lang="zh-TW" altLang="en-US" sz="1000" u="none" strike="noStrike" dirty="0">
                          <a:effectLst/>
                        </a:rPr>
                        <a:t>排名</a:t>
                      </a:r>
                      <a:endParaRPr lang="zh-TW" altLang="en-US" sz="1000" b="0" i="0" u="none" strike="noStrike" dirty="0">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000" u="none" strike="noStrike" dirty="0">
                          <a:effectLst/>
                        </a:rPr>
                        <a:t>知識點</a:t>
                      </a:r>
                      <a:endParaRPr lang="zh-TW" altLang="en-US" sz="1000" b="0" i="0" u="none" strike="noStrike" dirty="0">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000" u="none" strike="noStrike">
                          <a:effectLst/>
                        </a:rPr>
                        <a:t>密度值</a:t>
                      </a:r>
                      <a:endParaRPr lang="zh-TW" altLang="en-US" sz="1000" b="0" i="0" u="none" strike="noStrike">
                        <a:solidFill>
                          <a:srgbClr val="000000"/>
                        </a:solidFill>
                        <a:effectLst/>
                        <a:latin typeface="Calibri" panose="020F0502020204030204" pitchFamily="34" charset="0"/>
                      </a:endParaRPr>
                    </a:p>
                  </a:txBody>
                  <a:tcPr marL="5985" marR="5985" marT="5985" marB="0" anchor="b"/>
                </a:tc>
              </a:tr>
              <a:tr h="202706">
                <a:tc>
                  <a:txBody>
                    <a:bodyPr/>
                    <a:lstStyle/>
                    <a:p>
                      <a:pPr algn="ctr" fontAlgn="b"/>
                      <a:r>
                        <a:rPr lang="en-US" sz="1100" u="none" strike="noStrike" dirty="0">
                          <a:effectLst/>
                        </a:rPr>
                        <a:t>1</a:t>
                      </a:r>
                      <a:endParaRPr lang="en-US" sz="1100" b="0" i="0" u="none" strike="noStrike" dirty="0">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100" b="0" i="0" u="none" strike="noStrike" dirty="0">
                          <a:solidFill>
                            <a:srgbClr val="000000"/>
                          </a:solidFill>
                          <a:effectLst/>
                          <a:latin typeface="Calibri"/>
                        </a:rPr>
                        <a:t>獨立事件機率</a:t>
                      </a:r>
                    </a:p>
                  </a:txBody>
                  <a:tcPr marL="9525" marR="9525" marT="9525" marB="0" anchor="b"/>
                </a:tc>
                <a:tc>
                  <a:txBody>
                    <a:bodyPr/>
                    <a:lstStyle/>
                    <a:p>
                      <a:pPr algn="ctr" fontAlgn="b"/>
                      <a:r>
                        <a:rPr lang="en-US" altLang="zh-TW" sz="1100" b="0" i="0" u="none" strike="noStrike">
                          <a:solidFill>
                            <a:srgbClr val="000000"/>
                          </a:solidFill>
                          <a:effectLst/>
                          <a:latin typeface="Calibri"/>
                        </a:rPr>
                        <a:t>20.29294</a:t>
                      </a:r>
                    </a:p>
                  </a:txBody>
                  <a:tcPr marL="9525" marR="9525" marT="9525" marB="0" anchor="b"/>
                </a:tc>
              </a:tr>
              <a:tr h="202706">
                <a:tc>
                  <a:txBody>
                    <a:bodyPr/>
                    <a:lstStyle/>
                    <a:p>
                      <a:pPr algn="ctr" fontAlgn="b"/>
                      <a:r>
                        <a:rPr lang="en-US" sz="1100" u="none" strike="noStrike">
                          <a:effectLst/>
                        </a:rPr>
                        <a:t>2</a:t>
                      </a:r>
                      <a:endParaRPr lang="en-US" sz="1100" b="0" i="0" u="none" strike="noStrike">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100" b="0" i="0" u="none" strike="noStrike" dirty="0">
                          <a:solidFill>
                            <a:srgbClr val="000000"/>
                          </a:solidFill>
                          <a:effectLst/>
                          <a:latin typeface="Calibri"/>
                        </a:rPr>
                        <a:t>和差問題</a:t>
                      </a:r>
                    </a:p>
                  </a:txBody>
                  <a:tcPr marL="9525" marR="9525" marT="9525" marB="0" anchor="b"/>
                </a:tc>
                <a:tc>
                  <a:txBody>
                    <a:bodyPr/>
                    <a:lstStyle/>
                    <a:p>
                      <a:pPr algn="ctr" fontAlgn="b"/>
                      <a:r>
                        <a:rPr lang="en-US" altLang="zh-TW" sz="1100" b="0" i="0" u="none" strike="noStrike">
                          <a:solidFill>
                            <a:srgbClr val="000000"/>
                          </a:solidFill>
                          <a:effectLst/>
                          <a:latin typeface="Calibri"/>
                        </a:rPr>
                        <a:t>20.50055</a:t>
                      </a:r>
                    </a:p>
                  </a:txBody>
                  <a:tcPr marL="9525" marR="9525" marT="9525" marB="0" anchor="b"/>
                </a:tc>
              </a:tr>
              <a:tr h="202706">
                <a:tc>
                  <a:txBody>
                    <a:bodyPr/>
                    <a:lstStyle/>
                    <a:p>
                      <a:pPr algn="ctr" fontAlgn="b"/>
                      <a:r>
                        <a:rPr lang="en-US" sz="1100" u="none" strike="noStrike">
                          <a:effectLst/>
                        </a:rPr>
                        <a:t>3</a:t>
                      </a:r>
                      <a:endParaRPr lang="en-US" sz="1100" b="0" i="0" u="none" strike="noStrike">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100" b="0" i="0" u="none" strike="noStrike" dirty="0">
                          <a:solidFill>
                            <a:srgbClr val="000000"/>
                          </a:solidFill>
                          <a:effectLst/>
                          <a:latin typeface="Calibri"/>
                        </a:rPr>
                        <a:t>邏輯推理</a:t>
                      </a:r>
                    </a:p>
                  </a:txBody>
                  <a:tcPr marL="9525" marR="9525" marT="9525" marB="0" anchor="b"/>
                </a:tc>
                <a:tc>
                  <a:txBody>
                    <a:bodyPr/>
                    <a:lstStyle/>
                    <a:p>
                      <a:pPr algn="ctr" fontAlgn="b"/>
                      <a:r>
                        <a:rPr lang="en-US" altLang="zh-TW" sz="1100" b="0" i="0" u="none" strike="noStrike">
                          <a:solidFill>
                            <a:srgbClr val="000000"/>
                          </a:solidFill>
                          <a:effectLst/>
                          <a:latin typeface="Calibri"/>
                        </a:rPr>
                        <a:t>21.16729</a:t>
                      </a:r>
                    </a:p>
                  </a:txBody>
                  <a:tcPr marL="9525" marR="9525" marT="9525" marB="0" anchor="b"/>
                </a:tc>
              </a:tr>
              <a:tr h="202706">
                <a:tc>
                  <a:txBody>
                    <a:bodyPr/>
                    <a:lstStyle/>
                    <a:p>
                      <a:pPr algn="ctr" fontAlgn="b"/>
                      <a:r>
                        <a:rPr lang="en-US" sz="1100" u="none" strike="noStrike">
                          <a:effectLst/>
                        </a:rPr>
                        <a:t>4</a:t>
                      </a:r>
                      <a:endParaRPr lang="en-US" sz="1100" b="0" i="0" u="none" strike="noStrike">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100" b="0" i="0" u="none" strike="noStrike">
                          <a:solidFill>
                            <a:srgbClr val="000000"/>
                          </a:solidFill>
                          <a:effectLst/>
                          <a:latin typeface="Calibri"/>
                        </a:rPr>
                        <a:t>向量倍增</a:t>
                      </a:r>
                    </a:p>
                  </a:txBody>
                  <a:tcPr marL="9525" marR="9525" marT="9525" marB="0" anchor="b"/>
                </a:tc>
                <a:tc>
                  <a:txBody>
                    <a:bodyPr/>
                    <a:lstStyle/>
                    <a:p>
                      <a:pPr algn="ctr" fontAlgn="b"/>
                      <a:r>
                        <a:rPr lang="en-US" altLang="zh-TW" sz="1100" b="0" i="0" u="none" strike="noStrike">
                          <a:solidFill>
                            <a:srgbClr val="000000"/>
                          </a:solidFill>
                          <a:effectLst/>
                          <a:latin typeface="Calibri"/>
                        </a:rPr>
                        <a:t>21.38937</a:t>
                      </a:r>
                    </a:p>
                  </a:txBody>
                  <a:tcPr marL="9525" marR="9525" marT="9525" marB="0" anchor="b"/>
                </a:tc>
              </a:tr>
              <a:tr h="202706">
                <a:tc>
                  <a:txBody>
                    <a:bodyPr/>
                    <a:lstStyle/>
                    <a:p>
                      <a:pPr algn="ctr" fontAlgn="b"/>
                      <a:r>
                        <a:rPr lang="en-US" sz="1100" u="none" strike="noStrike">
                          <a:effectLst/>
                        </a:rPr>
                        <a:t>5</a:t>
                      </a:r>
                      <a:endParaRPr lang="en-US" sz="1100" b="0" i="0" u="none" strike="noStrike">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100" b="0" i="0" u="none" strike="noStrike" dirty="0">
                          <a:solidFill>
                            <a:srgbClr val="000000"/>
                          </a:solidFill>
                          <a:effectLst/>
                          <a:latin typeface="Calibri"/>
                        </a:rPr>
                        <a:t>認得圓錐曲線</a:t>
                      </a:r>
                    </a:p>
                  </a:txBody>
                  <a:tcPr marL="9525" marR="9525" marT="9525" marB="0" anchor="b"/>
                </a:tc>
                <a:tc>
                  <a:txBody>
                    <a:bodyPr/>
                    <a:lstStyle/>
                    <a:p>
                      <a:pPr algn="ctr" fontAlgn="b"/>
                      <a:r>
                        <a:rPr lang="en-US" altLang="zh-TW" sz="1100" b="0" i="0" u="none" strike="noStrike">
                          <a:solidFill>
                            <a:srgbClr val="000000"/>
                          </a:solidFill>
                          <a:effectLst/>
                          <a:latin typeface="Calibri"/>
                        </a:rPr>
                        <a:t>22.09179</a:t>
                      </a:r>
                    </a:p>
                  </a:txBody>
                  <a:tcPr marL="9525" marR="9525" marT="9525" marB="0" anchor="b"/>
                </a:tc>
              </a:tr>
              <a:tr h="202706">
                <a:tc>
                  <a:txBody>
                    <a:bodyPr/>
                    <a:lstStyle/>
                    <a:p>
                      <a:pPr algn="ctr" fontAlgn="b"/>
                      <a:r>
                        <a:rPr lang="en-US" sz="1100" u="none" strike="noStrike">
                          <a:effectLst/>
                        </a:rPr>
                        <a:t>6</a:t>
                      </a:r>
                      <a:endParaRPr lang="en-US" sz="1100" b="0" i="0" u="none" strike="noStrike">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100" b="0" i="0" u="none" strike="noStrike">
                          <a:solidFill>
                            <a:srgbClr val="000000"/>
                          </a:solidFill>
                          <a:effectLst/>
                          <a:latin typeface="Calibri"/>
                        </a:rPr>
                        <a:t>連鎖法則 </a:t>
                      </a:r>
                      <a:r>
                        <a:rPr lang="en-US" altLang="zh-TW" sz="1100" b="0" i="0" u="none" strike="noStrike">
                          <a:solidFill>
                            <a:srgbClr val="000000"/>
                          </a:solidFill>
                          <a:effectLst/>
                          <a:latin typeface="Calibri"/>
                        </a:rPr>
                        <a:t>1</a:t>
                      </a:r>
                    </a:p>
                  </a:txBody>
                  <a:tcPr marL="9525" marR="9525" marT="9525" marB="0" anchor="b"/>
                </a:tc>
                <a:tc>
                  <a:txBody>
                    <a:bodyPr/>
                    <a:lstStyle/>
                    <a:p>
                      <a:pPr algn="ctr" fontAlgn="b"/>
                      <a:r>
                        <a:rPr lang="en-US" altLang="zh-TW" sz="1100" b="0" i="0" u="none" strike="noStrike">
                          <a:solidFill>
                            <a:srgbClr val="000000"/>
                          </a:solidFill>
                          <a:effectLst/>
                          <a:latin typeface="Calibri"/>
                        </a:rPr>
                        <a:t>22.33955</a:t>
                      </a:r>
                    </a:p>
                  </a:txBody>
                  <a:tcPr marL="9525" marR="9525" marT="9525" marB="0" anchor="b"/>
                </a:tc>
              </a:tr>
              <a:tr h="202706">
                <a:tc>
                  <a:txBody>
                    <a:bodyPr/>
                    <a:lstStyle/>
                    <a:p>
                      <a:pPr algn="ctr" fontAlgn="b"/>
                      <a:r>
                        <a:rPr lang="en-US" sz="1100" u="none" strike="noStrike">
                          <a:effectLst/>
                        </a:rPr>
                        <a:t>7</a:t>
                      </a:r>
                      <a:endParaRPr lang="en-US" sz="1100" b="0" i="0" u="none" strike="noStrike">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100" b="0" i="0" u="none" strike="noStrike" dirty="0">
                          <a:solidFill>
                            <a:srgbClr val="000000"/>
                          </a:solidFill>
                          <a:effectLst/>
                          <a:latin typeface="Calibri"/>
                        </a:rPr>
                        <a:t>逆命題、轉命題、異質位換命題</a:t>
                      </a:r>
                    </a:p>
                  </a:txBody>
                  <a:tcPr marL="9525" marR="9525" marT="9525" marB="0" anchor="b"/>
                </a:tc>
                <a:tc>
                  <a:txBody>
                    <a:bodyPr/>
                    <a:lstStyle/>
                    <a:p>
                      <a:pPr algn="ctr" fontAlgn="b"/>
                      <a:r>
                        <a:rPr lang="en-US" altLang="zh-TW" sz="1100" b="0" i="0" u="none" strike="noStrike">
                          <a:solidFill>
                            <a:srgbClr val="000000"/>
                          </a:solidFill>
                          <a:effectLst/>
                          <a:latin typeface="Calibri"/>
                        </a:rPr>
                        <a:t>22.71574</a:t>
                      </a:r>
                    </a:p>
                  </a:txBody>
                  <a:tcPr marL="9525" marR="9525" marT="9525" marB="0" anchor="b"/>
                </a:tc>
              </a:tr>
              <a:tr h="202706">
                <a:tc>
                  <a:txBody>
                    <a:bodyPr/>
                    <a:lstStyle/>
                    <a:p>
                      <a:pPr algn="ctr" fontAlgn="b"/>
                      <a:r>
                        <a:rPr lang="en-US" sz="1100" u="none" strike="noStrike">
                          <a:effectLst/>
                        </a:rPr>
                        <a:t>8</a:t>
                      </a:r>
                      <a:endParaRPr lang="en-US" sz="1100" b="0" i="0" u="none" strike="noStrike">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100" b="0" i="0" u="none" strike="noStrike">
                          <a:solidFill>
                            <a:srgbClr val="000000"/>
                          </a:solidFill>
                          <a:effectLst/>
                          <a:latin typeface="Calibri"/>
                        </a:rPr>
                        <a:t>變異值</a:t>
                      </a:r>
                    </a:p>
                  </a:txBody>
                  <a:tcPr marL="9525" marR="9525" marT="9525" marB="0" anchor="b"/>
                </a:tc>
                <a:tc>
                  <a:txBody>
                    <a:bodyPr/>
                    <a:lstStyle/>
                    <a:p>
                      <a:pPr algn="ctr" fontAlgn="b"/>
                      <a:r>
                        <a:rPr lang="en-US" altLang="zh-TW" sz="1100" b="0" i="0" u="none" strike="noStrike">
                          <a:solidFill>
                            <a:srgbClr val="000000"/>
                          </a:solidFill>
                          <a:effectLst/>
                          <a:latin typeface="Calibri"/>
                        </a:rPr>
                        <a:t>22.8803</a:t>
                      </a:r>
                    </a:p>
                  </a:txBody>
                  <a:tcPr marL="9525" marR="9525" marT="9525" marB="0" anchor="b"/>
                </a:tc>
              </a:tr>
              <a:tr h="202706">
                <a:tc>
                  <a:txBody>
                    <a:bodyPr/>
                    <a:lstStyle/>
                    <a:p>
                      <a:pPr algn="ctr" fontAlgn="b"/>
                      <a:r>
                        <a:rPr lang="en-US" sz="1100" u="none" strike="noStrike">
                          <a:effectLst/>
                        </a:rPr>
                        <a:t>9</a:t>
                      </a:r>
                      <a:endParaRPr lang="en-US" sz="1100" b="0" i="0" u="none" strike="noStrike">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100" b="0" i="0" u="none" strike="noStrike">
                          <a:solidFill>
                            <a:srgbClr val="000000"/>
                          </a:solidFill>
                          <a:effectLst/>
                          <a:latin typeface="Calibri"/>
                        </a:rPr>
                        <a:t>等差數列</a:t>
                      </a:r>
                      <a:r>
                        <a:rPr lang="en-US" altLang="zh-TW" sz="1100" b="0" i="0" u="none" strike="noStrike">
                          <a:solidFill>
                            <a:srgbClr val="000000"/>
                          </a:solidFill>
                          <a:effectLst/>
                          <a:latin typeface="Calibri"/>
                        </a:rPr>
                        <a:t>3</a:t>
                      </a:r>
                    </a:p>
                  </a:txBody>
                  <a:tcPr marL="9525" marR="9525" marT="9525" marB="0" anchor="b"/>
                </a:tc>
                <a:tc>
                  <a:txBody>
                    <a:bodyPr/>
                    <a:lstStyle/>
                    <a:p>
                      <a:pPr algn="ctr" fontAlgn="b"/>
                      <a:r>
                        <a:rPr lang="en-US" altLang="zh-TW" sz="1100" b="0" i="0" u="none" strike="noStrike" dirty="0">
                          <a:solidFill>
                            <a:srgbClr val="000000"/>
                          </a:solidFill>
                          <a:effectLst/>
                          <a:latin typeface="Calibri"/>
                        </a:rPr>
                        <a:t>23.1426</a:t>
                      </a:r>
                    </a:p>
                  </a:txBody>
                  <a:tcPr marL="9525" marR="9525" marT="9525" marB="0" anchor="b"/>
                </a:tc>
              </a:tr>
              <a:tr h="202706">
                <a:tc>
                  <a:txBody>
                    <a:bodyPr/>
                    <a:lstStyle/>
                    <a:p>
                      <a:pPr algn="ctr" fontAlgn="b"/>
                      <a:r>
                        <a:rPr lang="en-US" sz="1100" u="none" strike="noStrike">
                          <a:effectLst/>
                        </a:rPr>
                        <a:t>10</a:t>
                      </a:r>
                      <a:endParaRPr lang="en-US" sz="1100" b="0" i="0" u="none" strike="noStrike">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100" b="0" i="0" u="none" strike="noStrike">
                          <a:solidFill>
                            <a:srgbClr val="000000"/>
                          </a:solidFill>
                          <a:effectLst/>
                          <a:latin typeface="Calibri"/>
                        </a:rPr>
                        <a:t>實心物體幾何問題</a:t>
                      </a:r>
                    </a:p>
                  </a:txBody>
                  <a:tcPr marL="9525" marR="9525" marT="9525" marB="0" anchor="b"/>
                </a:tc>
                <a:tc>
                  <a:txBody>
                    <a:bodyPr/>
                    <a:lstStyle/>
                    <a:p>
                      <a:pPr algn="ctr" fontAlgn="b"/>
                      <a:r>
                        <a:rPr lang="en-US" altLang="zh-TW" sz="1100" b="0" i="0" u="none" strike="noStrike">
                          <a:solidFill>
                            <a:srgbClr val="000000"/>
                          </a:solidFill>
                          <a:effectLst/>
                          <a:latin typeface="Calibri"/>
                        </a:rPr>
                        <a:t>23.33341</a:t>
                      </a:r>
                    </a:p>
                  </a:txBody>
                  <a:tcPr marL="9525" marR="9525" marT="9525" marB="0" anchor="b"/>
                </a:tc>
              </a:tr>
              <a:tr h="202706">
                <a:tc>
                  <a:txBody>
                    <a:bodyPr/>
                    <a:lstStyle/>
                    <a:p>
                      <a:pPr algn="ctr" fontAlgn="b"/>
                      <a:r>
                        <a:rPr lang="en-US" sz="1100" u="none" strike="noStrike">
                          <a:effectLst/>
                        </a:rPr>
                        <a:t>11</a:t>
                      </a:r>
                      <a:endParaRPr lang="en-US" sz="1100" b="0" i="0" u="none" strike="noStrike">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100" b="0" i="0" u="none" strike="noStrike">
                          <a:solidFill>
                            <a:srgbClr val="000000"/>
                          </a:solidFill>
                          <a:effectLst/>
                          <a:latin typeface="Calibri"/>
                        </a:rPr>
                        <a:t>條件命題 </a:t>
                      </a:r>
                      <a:r>
                        <a:rPr lang="en-US" altLang="zh-TW" sz="1100" b="0" i="0" u="none" strike="noStrike">
                          <a:solidFill>
                            <a:srgbClr val="000000"/>
                          </a:solidFill>
                          <a:effectLst/>
                          <a:latin typeface="Calibri"/>
                        </a:rPr>
                        <a:t>2</a:t>
                      </a:r>
                    </a:p>
                  </a:txBody>
                  <a:tcPr marL="9525" marR="9525" marT="9525" marB="0" anchor="b"/>
                </a:tc>
                <a:tc>
                  <a:txBody>
                    <a:bodyPr/>
                    <a:lstStyle/>
                    <a:p>
                      <a:pPr algn="ctr" fontAlgn="b"/>
                      <a:r>
                        <a:rPr lang="en-US" altLang="zh-TW" sz="1100" b="0" i="0" u="none" strike="noStrike" dirty="0">
                          <a:solidFill>
                            <a:srgbClr val="000000"/>
                          </a:solidFill>
                          <a:effectLst/>
                          <a:latin typeface="Calibri"/>
                        </a:rPr>
                        <a:t>23.3709</a:t>
                      </a:r>
                    </a:p>
                  </a:txBody>
                  <a:tcPr marL="9525" marR="9525" marT="9525" marB="0" anchor="b"/>
                </a:tc>
              </a:tr>
              <a:tr h="202706">
                <a:tc>
                  <a:txBody>
                    <a:bodyPr/>
                    <a:lstStyle/>
                    <a:p>
                      <a:pPr algn="ctr" fontAlgn="b"/>
                      <a:r>
                        <a:rPr lang="en-US" sz="1100" u="none" strike="noStrike">
                          <a:effectLst/>
                        </a:rPr>
                        <a:t>12</a:t>
                      </a:r>
                      <a:endParaRPr lang="en-US" sz="1100" b="0" i="0" u="none" strike="noStrike">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100" b="0" i="0" u="none" strike="noStrike">
                          <a:solidFill>
                            <a:srgbClr val="000000"/>
                          </a:solidFill>
                          <a:effectLst/>
                          <a:latin typeface="Calibri"/>
                        </a:rPr>
                        <a:t>羅必達法則</a:t>
                      </a:r>
                    </a:p>
                  </a:txBody>
                  <a:tcPr marL="9525" marR="9525" marT="9525" marB="0" anchor="b"/>
                </a:tc>
                <a:tc>
                  <a:txBody>
                    <a:bodyPr/>
                    <a:lstStyle/>
                    <a:p>
                      <a:pPr algn="ctr" fontAlgn="b"/>
                      <a:r>
                        <a:rPr lang="en-US" altLang="zh-TW" sz="1100" b="0" i="0" u="none" strike="noStrike" dirty="0">
                          <a:solidFill>
                            <a:srgbClr val="000000"/>
                          </a:solidFill>
                          <a:effectLst/>
                          <a:latin typeface="Calibri"/>
                        </a:rPr>
                        <a:t>23.42039</a:t>
                      </a:r>
                    </a:p>
                  </a:txBody>
                  <a:tcPr marL="9525" marR="9525" marT="9525" marB="0" anchor="b"/>
                </a:tc>
              </a:tr>
              <a:tr h="202706">
                <a:tc>
                  <a:txBody>
                    <a:bodyPr/>
                    <a:lstStyle/>
                    <a:p>
                      <a:pPr algn="ctr" fontAlgn="b"/>
                      <a:r>
                        <a:rPr lang="en-US" sz="1100" u="none" strike="noStrike">
                          <a:effectLst/>
                        </a:rPr>
                        <a:t>13</a:t>
                      </a:r>
                      <a:endParaRPr lang="en-US" sz="1100" b="0" i="0" u="none" strike="noStrike">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100" b="0" i="0" u="none" strike="noStrike">
                          <a:solidFill>
                            <a:srgbClr val="000000"/>
                          </a:solidFill>
                          <a:effectLst/>
                          <a:latin typeface="Calibri"/>
                        </a:rPr>
                        <a:t>未知變數的式子代入</a:t>
                      </a:r>
                    </a:p>
                  </a:txBody>
                  <a:tcPr marL="9525" marR="9525" marT="9525" marB="0" anchor="b"/>
                </a:tc>
                <a:tc>
                  <a:txBody>
                    <a:bodyPr/>
                    <a:lstStyle/>
                    <a:p>
                      <a:pPr algn="ctr" fontAlgn="b"/>
                      <a:r>
                        <a:rPr lang="en-US" altLang="zh-TW" sz="1100" b="0" i="0" u="none" strike="noStrike" dirty="0">
                          <a:solidFill>
                            <a:srgbClr val="000000"/>
                          </a:solidFill>
                          <a:effectLst/>
                          <a:latin typeface="Calibri"/>
                        </a:rPr>
                        <a:t>23.89112</a:t>
                      </a:r>
                    </a:p>
                  </a:txBody>
                  <a:tcPr marL="9525" marR="9525" marT="9525" marB="0" anchor="b"/>
                </a:tc>
              </a:tr>
              <a:tr h="202706">
                <a:tc>
                  <a:txBody>
                    <a:bodyPr/>
                    <a:lstStyle/>
                    <a:p>
                      <a:pPr algn="ctr" fontAlgn="b"/>
                      <a:r>
                        <a:rPr lang="en-US" sz="1100" u="none" strike="noStrike">
                          <a:effectLst/>
                        </a:rPr>
                        <a:t>14</a:t>
                      </a:r>
                      <a:endParaRPr lang="en-US" sz="1100" b="0" i="0" u="none" strike="noStrike">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100" b="0" i="0" u="none" strike="noStrike">
                          <a:solidFill>
                            <a:srgbClr val="000000"/>
                          </a:solidFill>
                          <a:effectLst/>
                          <a:latin typeface="Calibri"/>
                        </a:rPr>
                        <a:t>速度等於距離除以時間</a:t>
                      </a:r>
                    </a:p>
                  </a:txBody>
                  <a:tcPr marL="9525" marR="9525" marT="9525" marB="0" anchor="b"/>
                </a:tc>
                <a:tc>
                  <a:txBody>
                    <a:bodyPr/>
                    <a:lstStyle/>
                    <a:p>
                      <a:pPr algn="ctr" fontAlgn="b"/>
                      <a:r>
                        <a:rPr lang="en-US" altLang="zh-TW" sz="1100" b="0" i="0" u="none" strike="noStrike" dirty="0">
                          <a:solidFill>
                            <a:srgbClr val="000000"/>
                          </a:solidFill>
                          <a:effectLst/>
                          <a:latin typeface="Calibri"/>
                        </a:rPr>
                        <a:t>24.17262</a:t>
                      </a:r>
                    </a:p>
                  </a:txBody>
                  <a:tcPr marL="9525" marR="9525" marT="9525" marB="0" anchor="b"/>
                </a:tc>
              </a:tr>
              <a:tr h="202706">
                <a:tc>
                  <a:txBody>
                    <a:bodyPr/>
                    <a:lstStyle/>
                    <a:p>
                      <a:pPr algn="ctr" fontAlgn="b"/>
                      <a:r>
                        <a:rPr lang="en-US" sz="1100" u="none" strike="noStrike">
                          <a:effectLst/>
                        </a:rPr>
                        <a:t>15</a:t>
                      </a:r>
                      <a:endParaRPr lang="en-US" sz="1100" b="0" i="0" u="none" strike="noStrike">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100" b="0" i="0" u="none" strike="noStrike">
                          <a:solidFill>
                            <a:srgbClr val="000000"/>
                          </a:solidFill>
                          <a:effectLst/>
                          <a:latin typeface="Calibri"/>
                        </a:rPr>
                        <a:t>有效數字 </a:t>
                      </a:r>
                      <a:r>
                        <a:rPr lang="en-US" altLang="zh-TW" sz="1100" b="0" i="0" u="none" strike="noStrike">
                          <a:solidFill>
                            <a:srgbClr val="000000"/>
                          </a:solidFill>
                          <a:effectLst/>
                          <a:latin typeface="Calibri"/>
                        </a:rPr>
                        <a:t>1</a:t>
                      </a:r>
                    </a:p>
                  </a:txBody>
                  <a:tcPr marL="9525" marR="9525" marT="9525" marB="0" anchor="b"/>
                </a:tc>
                <a:tc>
                  <a:txBody>
                    <a:bodyPr/>
                    <a:lstStyle/>
                    <a:p>
                      <a:pPr algn="ctr" fontAlgn="b"/>
                      <a:r>
                        <a:rPr lang="en-US" altLang="zh-TW" sz="1100" b="0" i="0" u="none" strike="noStrike" dirty="0">
                          <a:solidFill>
                            <a:srgbClr val="000000"/>
                          </a:solidFill>
                          <a:effectLst/>
                          <a:latin typeface="Calibri"/>
                        </a:rPr>
                        <a:t>24.21905</a:t>
                      </a:r>
                    </a:p>
                  </a:txBody>
                  <a:tcPr marL="9525" marR="9525" marT="9525" marB="0" anchor="b"/>
                </a:tc>
              </a:tr>
              <a:tr h="202706">
                <a:tc>
                  <a:txBody>
                    <a:bodyPr/>
                    <a:lstStyle/>
                    <a:p>
                      <a:pPr algn="ctr" fontAlgn="b"/>
                      <a:r>
                        <a:rPr lang="en-US" sz="1100" u="none" strike="noStrike">
                          <a:effectLst/>
                        </a:rPr>
                        <a:t>16</a:t>
                      </a:r>
                      <a:endParaRPr lang="en-US" sz="1100" b="0" i="0" u="none" strike="noStrike">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100" b="0" i="0" u="none" strike="noStrike">
                          <a:solidFill>
                            <a:srgbClr val="000000"/>
                          </a:solidFill>
                          <a:effectLst/>
                          <a:latin typeface="Calibri"/>
                        </a:rPr>
                        <a:t>正比與反比</a:t>
                      </a:r>
                    </a:p>
                  </a:txBody>
                  <a:tcPr marL="9525" marR="9525" marT="9525" marB="0" anchor="b"/>
                </a:tc>
                <a:tc>
                  <a:txBody>
                    <a:bodyPr/>
                    <a:lstStyle/>
                    <a:p>
                      <a:pPr algn="ctr" fontAlgn="b"/>
                      <a:r>
                        <a:rPr lang="en-US" altLang="zh-TW" sz="1100" b="0" i="0" u="none" strike="noStrike" dirty="0">
                          <a:solidFill>
                            <a:srgbClr val="000000"/>
                          </a:solidFill>
                          <a:effectLst/>
                          <a:latin typeface="Calibri"/>
                        </a:rPr>
                        <a:t>24.27645</a:t>
                      </a:r>
                    </a:p>
                  </a:txBody>
                  <a:tcPr marL="9525" marR="9525" marT="9525" marB="0" anchor="b"/>
                </a:tc>
              </a:tr>
              <a:tr h="202706">
                <a:tc>
                  <a:txBody>
                    <a:bodyPr/>
                    <a:lstStyle/>
                    <a:p>
                      <a:pPr algn="ctr" fontAlgn="b"/>
                      <a:r>
                        <a:rPr lang="en-US" sz="1100" u="none" strike="noStrike">
                          <a:effectLst/>
                        </a:rPr>
                        <a:t>17</a:t>
                      </a:r>
                      <a:endParaRPr lang="en-US" sz="1100" b="0" i="0" u="none" strike="noStrike">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100" b="0" i="0" u="none" strike="noStrike">
                          <a:solidFill>
                            <a:srgbClr val="000000"/>
                          </a:solidFill>
                          <a:effectLst/>
                          <a:latin typeface="Calibri"/>
                        </a:rPr>
                        <a:t>海龍公式</a:t>
                      </a:r>
                    </a:p>
                  </a:txBody>
                  <a:tcPr marL="9525" marR="9525" marT="9525" marB="0" anchor="b"/>
                </a:tc>
                <a:tc>
                  <a:txBody>
                    <a:bodyPr/>
                    <a:lstStyle/>
                    <a:p>
                      <a:pPr algn="ctr" fontAlgn="b"/>
                      <a:r>
                        <a:rPr lang="en-US" altLang="zh-TW" sz="1100" b="0" i="0" u="none" strike="noStrike" dirty="0">
                          <a:solidFill>
                            <a:srgbClr val="000000"/>
                          </a:solidFill>
                          <a:effectLst/>
                          <a:latin typeface="Calibri"/>
                        </a:rPr>
                        <a:t>24.50962</a:t>
                      </a:r>
                    </a:p>
                  </a:txBody>
                  <a:tcPr marL="9525" marR="9525" marT="9525" marB="0" anchor="b"/>
                </a:tc>
              </a:tr>
              <a:tr h="202706">
                <a:tc>
                  <a:txBody>
                    <a:bodyPr/>
                    <a:lstStyle/>
                    <a:p>
                      <a:pPr algn="ctr" fontAlgn="b"/>
                      <a:r>
                        <a:rPr lang="en-US" sz="1100" u="none" strike="noStrike">
                          <a:effectLst/>
                        </a:rPr>
                        <a:t>18</a:t>
                      </a:r>
                      <a:endParaRPr lang="en-US" sz="1100" b="0" i="0" u="none" strike="noStrike">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100" b="0" i="0" u="none" strike="noStrike">
                          <a:solidFill>
                            <a:srgbClr val="000000"/>
                          </a:solidFill>
                          <a:effectLst/>
                          <a:latin typeface="Calibri"/>
                        </a:rPr>
                        <a:t>點、線與面</a:t>
                      </a:r>
                    </a:p>
                  </a:txBody>
                  <a:tcPr marL="9525" marR="9525" marT="9525" marB="0" anchor="b"/>
                </a:tc>
                <a:tc>
                  <a:txBody>
                    <a:bodyPr/>
                    <a:lstStyle/>
                    <a:p>
                      <a:pPr algn="ctr" fontAlgn="b"/>
                      <a:r>
                        <a:rPr lang="en-US" altLang="zh-TW" sz="1100" b="0" i="0" u="none" strike="noStrike" dirty="0">
                          <a:solidFill>
                            <a:srgbClr val="000000"/>
                          </a:solidFill>
                          <a:effectLst/>
                          <a:latin typeface="Calibri"/>
                        </a:rPr>
                        <a:t>24.55387</a:t>
                      </a:r>
                    </a:p>
                  </a:txBody>
                  <a:tcPr marL="9525" marR="9525" marT="9525" marB="0" anchor="b"/>
                </a:tc>
              </a:tr>
              <a:tr h="202706">
                <a:tc>
                  <a:txBody>
                    <a:bodyPr/>
                    <a:lstStyle/>
                    <a:p>
                      <a:pPr algn="ctr" fontAlgn="b"/>
                      <a:r>
                        <a:rPr lang="en-US" sz="1100" u="none" strike="noStrike">
                          <a:effectLst/>
                        </a:rPr>
                        <a:t>19</a:t>
                      </a:r>
                      <a:endParaRPr lang="en-US" sz="1100" b="0" i="0" u="none" strike="noStrike">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100" b="0" i="0" u="none" strike="noStrike">
                          <a:solidFill>
                            <a:srgbClr val="000000"/>
                          </a:solidFill>
                          <a:effectLst/>
                          <a:latin typeface="Calibri"/>
                        </a:rPr>
                        <a:t>角平分線</a:t>
                      </a:r>
                    </a:p>
                  </a:txBody>
                  <a:tcPr marL="9525" marR="9525" marT="9525" marB="0" anchor="b"/>
                </a:tc>
                <a:tc>
                  <a:txBody>
                    <a:bodyPr/>
                    <a:lstStyle/>
                    <a:p>
                      <a:pPr algn="ctr" fontAlgn="b"/>
                      <a:r>
                        <a:rPr lang="en-US" altLang="zh-TW" sz="1100" b="0" i="0" u="none" strike="noStrike" dirty="0">
                          <a:solidFill>
                            <a:srgbClr val="000000"/>
                          </a:solidFill>
                          <a:effectLst/>
                          <a:latin typeface="Calibri"/>
                        </a:rPr>
                        <a:t>24.94733</a:t>
                      </a:r>
                    </a:p>
                  </a:txBody>
                  <a:tcPr marL="9525" marR="9525" marT="9525" marB="0" anchor="b"/>
                </a:tc>
              </a:tr>
              <a:tr h="202706">
                <a:tc>
                  <a:txBody>
                    <a:bodyPr/>
                    <a:lstStyle/>
                    <a:p>
                      <a:pPr algn="ctr" fontAlgn="b"/>
                      <a:r>
                        <a:rPr lang="en-US" sz="1100" u="none" strike="noStrike">
                          <a:effectLst/>
                        </a:rPr>
                        <a:t>20</a:t>
                      </a:r>
                      <a:endParaRPr lang="en-US" sz="1100" b="0" i="0" u="none" strike="noStrike">
                        <a:solidFill>
                          <a:srgbClr val="000000"/>
                        </a:solidFill>
                        <a:effectLst/>
                        <a:latin typeface="Calibri" panose="020F0502020204030204" pitchFamily="34" charset="0"/>
                      </a:endParaRPr>
                    </a:p>
                  </a:txBody>
                  <a:tcPr marL="5985" marR="5985" marT="5985" marB="0" anchor="b"/>
                </a:tc>
                <a:tc>
                  <a:txBody>
                    <a:bodyPr/>
                    <a:lstStyle/>
                    <a:p>
                      <a:pPr algn="ctr" fontAlgn="b"/>
                      <a:r>
                        <a:rPr lang="zh-TW" altLang="en-US" sz="1100" b="0" i="0" u="none" strike="noStrike" dirty="0">
                          <a:solidFill>
                            <a:srgbClr val="000000"/>
                          </a:solidFill>
                          <a:effectLst/>
                          <a:latin typeface="Calibri"/>
                        </a:rPr>
                        <a:t>畢氏定理 </a:t>
                      </a:r>
                      <a:r>
                        <a:rPr lang="en-US" altLang="zh-TW" sz="1100" b="0" i="0" u="none" strike="noStrike" dirty="0">
                          <a:solidFill>
                            <a:srgbClr val="000000"/>
                          </a:solidFill>
                          <a:effectLst/>
                          <a:latin typeface="Calibri"/>
                        </a:rPr>
                        <a:t>1</a:t>
                      </a:r>
                    </a:p>
                  </a:txBody>
                  <a:tcPr marL="9525" marR="9525" marT="9525" marB="0" anchor="b"/>
                </a:tc>
                <a:tc>
                  <a:txBody>
                    <a:bodyPr/>
                    <a:lstStyle/>
                    <a:p>
                      <a:pPr algn="ctr" fontAlgn="b"/>
                      <a:r>
                        <a:rPr lang="en-US" altLang="zh-TW" sz="1100" b="0" i="0" u="none" strike="noStrike" dirty="0">
                          <a:solidFill>
                            <a:srgbClr val="000000"/>
                          </a:solidFill>
                          <a:effectLst/>
                          <a:latin typeface="Calibri"/>
                        </a:rPr>
                        <a:t>25.26442</a:t>
                      </a:r>
                    </a:p>
                  </a:txBody>
                  <a:tcPr marL="9525" marR="9525" marT="9525" marB="0" anchor="b"/>
                </a:tc>
              </a:tr>
            </a:tbl>
          </a:graphicData>
        </a:graphic>
      </p:graphicFrame>
    </p:spTree>
    <p:extLst>
      <p:ext uri="{BB962C8B-B14F-4D97-AF65-F5344CB8AC3E}">
        <p14:creationId xmlns:p14="http://schemas.microsoft.com/office/powerpoint/2010/main" val="107038487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練習題順序性的推薦</a:t>
            </a:r>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38</a:t>
            </a:fld>
            <a:endParaRPr lang="zh-TW" altLang="en-US"/>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700808"/>
            <a:ext cx="8100392" cy="41800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5737639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練習題順序性的推薦</a:t>
            </a:r>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39</a:t>
            </a:fld>
            <a:endParaRPr lang="zh-TW" altLang="en-US"/>
          </a:p>
        </p:txBody>
      </p:sp>
      <p:sp>
        <p:nvSpPr>
          <p:cNvPr id="4" name="內容版面配置區 3"/>
          <p:cNvSpPr>
            <a:spLocks noGrp="1"/>
          </p:cNvSpPr>
          <p:nvPr>
            <p:ph sz="quarter" idx="1"/>
          </p:nvPr>
        </p:nvSpPr>
        <p:spPr>
          <a:xfrm>
            <a:off x="914400" y="1447800"/>
            <a:ext cx="7772400" cy="757064"/>
          </a:xfrm>
        </p:spPr>
        <p:txBody>
          <a:bodyPr>
            <a:normAutofit/>
          </a:bodyPr>
          <a:lstStyle/>
          <a:p>
            <a:r>
              <a:rPr lang="zh-TW" altLang="en-US" dirty="0" smtClean="0"/>
              <a:t>目前沒有考慮循環的順序性問題</a:t>
            </a:r>
            <a:endParaRPr lang="zh-TW" altLang="en-US" dirty="0"/>
          </a:p>
        </p:txBody>
      </p:sp>
      <p:graphicFrame>
        <p:nvGraphicFramePr>
          <p:cNvPr id="5" name="內容版面配置區 6"/>
          <p:cNvGraphicFramePr>
            <a:graphicFrameLocks/>
          </p:cNvGraphicFramePr>
          <p:nvPr>
            <p:extLst>
              <p:ext uri="{D42A27DB-BD31-4B8C-83A1-F6EECF244321}">
                <p14:modId xmlns:p14="http://schemas.microsoft.com/office/powerpoint/2010/main" val="1449987553"/>
              </p:ext>
            </p:extLst>
          </p:nvPr>
        </p:nvGraphicFramePr>
        <p:xfrm>
          <a:off x="755576" y="2204864"/>
          <a:ext cx="7776860" cy="3848658"/>
        </p:xfrm>
        <a:graphic>
          <a:graphicData uri="http://schemas.openxmlformats.org/drawingml/2006/table">
            <a:tbl>
              <a:tblPr firstRow="1" bandRow="1">
                <a:tableStyleId>{3C2FFA5D-87B4-456A-9821-1D502468CF0F}</a:tableStyleId>
              </a:tblPr>
              <a:tblGrid>
                <a:gridCol w="648069"/>
                <a:gridCol w="1008115"/>
                <a:gridCol w="1440160"/>
                <a:gridCol w="1152125"/>
                <a:gridCol w="1008112"/>
                <a:gridCol w="1584179"/>
                <a:gridCol w="936100"/>
              </a:tblGrid>
              <a:tr h="432048">
                <a:tc>
                  <a:txBody>
                    <a:bodyPr/>
                    <a:lstStyle/>
                    <a:p>
                      <a:pPr algn="ctr" fontAlgn="b"/>
                      <a:r>
                        <a:rPr lang="zh-TW" altLang="en-US" sz="1100" u="none" strike="noStrike" dirty="0">
                          <a:effectLst/>
                        </a:rPr>
                        <a:t>排名</a:t>
                      </a:r>
                      <a:endParaRPr lang="zh-TW" altLang="en-US" sz="1100" b="0" i="0" u="none" strike="noStrike" dirty="0">
                        <a:solidFill>
                          <a:srgbClr val="000000"/>
                        </a:solidFill>
                        <a:effectLst/>
                        <a:latin typeface="Calibri"/>
                      </a:endParaRPr>
                    </a:p>
                  </a:txBody>
                  <a:tcPr marL="5837" marR="5837" marT="5837" marB="0" anchor="ctr"/>
                </a:tc>
                <a:tc>
                  <a:txBody>
                    <a:bodyPr/>
                    <a:lstStyle/>
                    <a:p>
                      <a:pPr algn="ctr" fontAlgn="b"/>
                      <a:r>
                        <a:rPr lang="zh-TW" altLang="en-US" sz="1100" u="none" strike="noStrike" dirty="0" smtClean="0">
                          <a:effectLst/>
                        </a:rPr>
                        <a:t>目前先備知識</a:t>
                      </a:r>
                      <a:r>
                        <a:rPr lang="en-US" sz="1100" u="none" strike="noStrike" dirty="0" smtClean="0">
                          <a:effectLst/>
                        </a:rPr>
                        <a:t/>
                      </a:r>
                      <a:br>
                        <a:rPr lang="en-US" sz="1100" u="none" strike="noStrike" dirty="0" smtClean="0">
                          <a:effectLst/>
                        </a:rPr>
                      </a:br>
                      <a:r>
                        <a:rPr lang="zh-TW" altLang="en-US" sz="1100" u="none" strike="noStrike" dirty="0" smtClean="0">
                          <a:effectLst/>
                        </a:rPr>
                        <a:t>合適程度</a:t>
                      </a:r>
                      <a:endParaRPr lang="zh-TW" altLang="en-US" sz="1100" b="0" i="0" u="none" strike="noStrike" dirty="0">
                        <a:solidFill>
                          <a:srgbClr val="000000"/>
                        </a:solidFill>
                        <a:effectLst/>
                        <a:latin typeface="Calibri"/>
                      </a:endParaRPr>
                    </a:p>
                  </a:txBody>
                  <a:tcPr marL="5837" marR="5837" marT="5837" marB="0" anchor="ctr"/>
                </a:tc>
                <a:tc>
                  <a:txBody>
                    <a:bodyPr/>
                    <a:lstStyle/>
                    <a:p>
                      <a:pPr algn="ctr" fontAlgn="b"/>
                      <a:r>
                        <a:rPr lang="zh-TW" altLang="en-US" sz="1100" u="none" strike="noStrike" dirty="0">
                          <a:effectLst/>
                        </a:rPr>
                        <a:t>目標知識點</a:t>
                      </a:r>
                      <a:endParaRPr lang="zh-TW" altLang="en-US" sz="1100" b="0" i="0" u="none" strike="noStrike" dirty="0">
                        <a:solidFill>
                          <a:srgbClr val="000000"/>
                        </a:solidFill>
                        <a:effectLst/>
                        <a:latin typeface="Calibri"/>
                      </a:endParaRPr>
                    </a:p>
                  </a:txBody>
                  <a:tcPr marL="5837" marR="5837" marT="5837" marB="0" anchor="ctr"/>
                </a:tc>
                <a:tc>
                  <a:txBody>
                    <a:bodyPr/>
                    <a:lstStyle/>
                    <a:p>
                      <a:pPr algn="ctr" fontAlgn="b"/>
                      <a:r>
                        <a:rPr lang="zh-TW" altLang="en-US" sz="1100" u="none" strike="noStrike">
                          <a:effectLst/>
                        </a:rPr>
                        <a:t>目前先備知識點</a:t>
                      </a:r>
                      <a:endParaRPr lang="zh-TW" altLang="en-US" sz="1100" b="0" i="0" u="none" strike="noStrike">
                        <a:solidFill>
                          <a:srgbClr val="000000"/>
                        </a:solidFill>
                        <a:effectLst/>
                        <a:latin typeface="Calibri"/>
                      </a:endParaRPr>
                    </a:p>
                  </a:txBody>
                  <a:tcPr marL="5837" marR="5837" marT="5837" marB="0" anchor="ctr"/>
                </a:tc>
                <a:tc>
                  <a:txBody>
                    <a:bodyPr/>
                    <a:lstStyle/>
                    <a:p>
                      <a:pPr algn="ctr" fontAlgn="b"/>
                      <a:r>
                        <a:rPr lang="zh-TW" altLang="en-US" sz="1100" u="none" strike="noStrike" dirty="0">
                          <a:effectLst/>
                        </a:rPr>
                        <a:t>目前相關性</a:t>
                      </a:r>
                      <a:endParaRPr lang="zh-TW" altLang="en-US" sz="1100" b="0" i="0" u="none" strike="noStrike" dirty="0">
                        <a:solidFill>
                          <a:srgbClr val="000000"/>
                        </a:solidFill>
                        <a:effectLst/>
                        <a:latin typeface="Calibri"/>
                      </a:endParaRPr>
                    </a:p>
                  </a:txBody>
                  <a:tcPr marL="5837" marR="5837" marT="5837" marB="0" anchor="ctr"/>
                </a:tc>
                <a:tc>
                  <a:txBody>
                    <a:bodyPr/>
                    <a:lstStyle/>
                    <a:p>
                      <a:pPr algn="ctr" fontAlgn="b"/>
                      <a:r>
                        <a:rPr lang="zh-TW" altLang="en-US" sz="1100" b="1" u="none" strike="noStrike" kern="1200" dirty="0">
                          <a:solidFill>
                            <a:schemeClr val="lt1"/>
                          </a:solidFill>
                          <a:effectLst/>
                          <a:latin typeface="+mn-lt"/>
                          <a:ea typeface="+mn-ea"/>
                          <a:cs typeface="+mn-cs"/>
                        </a:rPr>
                        <a:t>建議先備知識</a:t>
                      </a:r>
                      <a:r>
                        <a:rPr lang="zh-TW" altLang="en-US" sz="1100" b="1" u="none" strike="noStrike" kern="1200" dirty="0" smtClean="0">
                          <a:solidFill>
                            <a:schemeClr val="lt1"/>
                          </a:solidFill>
                          <a:effectLst/>
                          <a:latin typeface="+mn-lt"/>
                          <a:ea typeface="+mn-ea"/>
                          <a:cs typeface="+mn-cs"/>
                        </a:rPr>
                        <a:t>點</a:t>
                      </a:r>
                      <a:endParaRPr lang="en-US" altLang="zh-TW" sz="1100" b="1" u="none" strike="noStrike" kern="1200" dirty="0" smtClean="0">
                        <a:solidFill>
                          <a:schemeClr val="lt1"/>
                        </a:solidFill>
                        <a:effectLst/>
                        <a:latin typeface="+mn-lt"/>
                        <a:ea typeface="+mn-ea"/>
                        <a:cs typeface="+mn-cs"/>
                      </a:endParaRPr>
                    </a:p>
                    <a:p>
                      <a:pPr algn="ctr" fontAlgn="b"/>
                      <a:r>
                        <a:rPr lang="en-US" altLang="zh-TW" sz="1100" b="1" u="none" strike="noStrike" kern="1200" dirty="0" smtClean="0">
                          <a:solidFill>
                            <a:schemeClr val="lt1"/>
                          </a:solidFill>
                          <a:effectLst/>
                          <a:latin typeface="+mn-lt"/>
                          <a:ea typeface="+mn-ea"/>
                          <a:cs typeface="+mn-cs"/>
                        </a:rPr>
                        <a:t>(</a:t>
                      </a:r>
                      <a:r>
                        <a:rPr lang="zh-TW" altLang="en-US" sz="1100" b="1" u="none" strike="noStrike" kern="1200" dirty="0" smtClean="0">
                          <a:solidFill>
                            <a:schemeClr val="lt1"/>
                          </a:solidFill>
                          <a:effectLst/>
                          <a:latin typeface="+mn-lt"/>
                          <a:ea typeface="+mn-ea"/>
                          <a:cs typeface="+mn-cs"/>
                        </a:rPr>
                        <a:t>此處只顯示少數推薦</a:t>
                      </a:r>
                      <a:r>
                        <a:rPr lang="en-US" altLang="zh-TW" sz="1100" b="1" u="none" strike="noStrike" kern="1200" dirty="0" smtClean="0">
                          <a:solidFill>
                            <a:schemeClr val="lt1"/>
                          </a:solidFill>
                          <a:effectLst/>
                          <a:latin typeface="+mn-lt"/>
                          <a:ea typeface="+mn-ea"/>
                          <a:cs typeface="+mn-cs"/>
                        </a:rPr>
                        <a:t>)</a:t>
                      </a:r>
                      <a:endParaRPr lang="zh-TW" altLang="en-US" sz="1100" b="1" u="none" strike="noStrike" kern="1200" dirty="0">
                        <a:solidFill>
                          <a:schemeClr val="lt1"/>
                        </a:solidFill>
                        <a:effectLst/>
                        <a:latin typeface="+mn-lt"/>
                        <a:ea typeface="+mn-ea"/>
                        <a:cs typeface="+mn-cs"/>
                      </a:endParaRPr>
                    </a:p>
                  </a:txBody>
                  <a:tcPr marL="5837" marR="5837" marT="5837" marB="0" anchor="ctr"/>
                </a:tc>
                <a:tc>
                  <a:txBody>
                    <a:bodyPr/>
                    <a:lstStyle/>
                    <a:p>
                      <a:pPr algn="ctr" fontAlgn="b"/>
                      <a:r>
                        <a:rPr lang="zh-TW" altLang="en-US" sz="1100" b="1" u="none" strike="noStrike" kern="1200" dirty="0">
                          <a:solidFill>
                            <a:schemeClr val="lt1"/>
                          </a:solidFill>
                          <a:effectLst/>
                          <a:latin typeface="+mn-lt"/>
                          <a:ea typeface="+mn-ea"/>
                          <a:cs typeface="+mn-cs"/>
                        </a:rPr>
                        <a:t>建議後相關性</a:t>
                      </a:r>
                    </a:p>
                  </a:txBody>
                  <a:tcPr marL="5837" marR="5837" marT="5837" marB="0" anchor="ctr"/>
                </a:tc>
              </a:tr>
              <a:tr h="122576">
                <a:tc>
                  <a:txBody>
                    <a:bodyPr/>
                    <a:lstStyle/>
                    <a:p>
                      <a:pPr algn="ctr" fontAlgn="b"/>
                      <a:r>
                        <a:rPr lang="en-US" altLang="zh-TW" sz="1100" u="none" strike="noStrike" dirty="0">
                          <a:effectLst/>
                        </a:rPr>
                        <a:t>1</a:t>
                      </a:r>
                      <a:endParaRPr lang="en-US" altLang="zh-TW" sz="1100" b="0" i="0" u="none" strike="noStrike" dirty="0">
                        <a:solidFill>
                          <a:srgbClr val="000000"/>
                        </a:solidFill>
                        <a:effectLst/>
                        <a:latin typeface="Calibri"/>
                      </a:endParaRPr>
                    </a:p>
                  </a:txBody>
                  <a:tcPr marL="5837" marR="5837" marT="5837" marB="0" anchor="ctr"/>
                </a:tc>
                <a:tc>
                  <a:txBody>
                    <a:bodyPr/>
                    <a:lstStyle/>
                    <a:p>
                      <a:pPr algn="ctr" fontAlgn="b"/>
                      <a:r>
                        <a:rPr lang="en-US" altLang="zh-TW" sz="1200" b="0" i="0" u="none" strike="noStrike" dirty="0">
                          <a:solidFill>
                            <a:srgbClr val="000000"/>
                          </a:solidFill>
                          <a:effectLst/>
                          <a:latin typeface="Calibri"/>
                        </a:rPr>
                        <a:t>0.260323</a:t>
                      </a:r>
                    </a:p>
                  </a:txBody>
                  <a:tcPr marL="9525" marR="9525" marT="9525" marB="0" anchor="b"/>
                </a:tc>
                <a:tc>
                  <a:txBody>
                    <a:bodyPr/>
                    <a:lstStyle/>
                    <a:p>
                      <a:pPr algn="ctr" fontAlgn="b"/>
                      <a:r>
                        <a:rPr lang="zh-TW" altLang="en-US" sz="1100" b="0" i="0" u="none" strike="noStrike" dirty="0">
                          <a:solidFill>
                            <a:srgbClr val="000000"/>
                          </a:solidFill>
                          <a:effectLst/>
                          <a:latin typeface="Calibri"/>
                        </a:rPr>
                        <a:t>同側外角</a:t>
                      </a:r>
                    </a:p>
                  </a:txBody>
                  <a:tcPr marL="9525" marR="9525" marT="9525" marB="0" anchor="b"/>
                </a:tc>
                <a:tc>
                  <a:txBody>
                    <a:bodyPr/>
                    <a:lstStyle/>
                    <a:p>
                      <a:pPr algn="ctr" fontAlgn="b"/>
                      <a:r>
                        <a:rPr lang="zh-TW" altLang="en-US" sz="1200" b="0" i="0" u="none" strike="noStrike">
                          <a:solidFill>
                            <a:srgbClr val="000000"/>
                          </a:solidFill>
                          <a:effectLst/>
                          <a:latin typeface="Calibri"/>
                        </a:rPr>
                        <a:t>線段加法</a:t>
                      </a:r>
                    </a:p>
                  </a:txBody>
                  <a:tcPr marL="9525" marR="9525" marT="9525" marB="0" anchor="b"/>
                </a:tc>
                <a:tc>
                  <a:txBody>
                    <a:bodyPr/>
                    <a:lstStyle/>
                    <a:p>
                      <a:pPr algn="ctr" fontAlgn="b"/>
                      <a:r>
                        <a:rPr lang="en-US" altLang="zh-TW" sz="1200" b="0" i="0" u="none" strike="noStrike">
                          <a:solidFill>
                            <a:srgbClr val="000000"/>
                          </a:solidFill>
                          <a:effectLst/>
                          <a:latin typeface="Calibri"/>
                        </a:rPr>
                        <a:t>2.777016</a:t>
                      </a:r>
                    </a:p>
                  </a:txBody>
                  <a:tcPr marL="9525" marR="9525" marT="9525" marB="0" anchor="b"/>
                </a:tc>
                <a:tc>
                  <a:txBody>
                    <a:bodyPr/>
                    <a:lstStyle/>
                    <a:p>
                      <a:pPr algn="ctr" fontAlgn="b"/>
                      <a:r>
                        <a:rPr lang="zh-TW" altLang="en-US" sz="1200" b="0" i="0" u="none" strike="noStrike">
                          <a:solidFill>
                            <a:srgbClr val="000000"/>
                          </a:solidFill>
                          <a:effectLst/>
                          <a:latin typeface="Calibri"/>
                        </a:rPr>
                        <a:t>同側內角</a:t>
                      </a:r>
                    </a:p>
                  </a:txBody>
                  <a:tcPr marL="9525" marR="9525" marT="9525" marB="0" anchor="b"/>
                </a:tc>
                <a:tc>
                  <a:txBody>
                    <a:bodyPr/>
                    <a:lstStyle/>
                    <a:p>
                      <a:pPr algn="ctr" fontAlgn="b"/>
                      <a:r>
                        <a:rPr lang="en-US" altLang="zh-TW" sz="1200" b="0" i="0" u="none" strike="noStrike">
                          <a:solidFill>
                            <a:srgbClr val="000000"/>
                          </a:solidFill>
                          <a:effectLst/>
                          <a:latin typeface="Calibri"/>
                        </a:rPr>
                        <a:t>8.411392</a:t>
                      </a:r>
                    </a:p>
                  </a:txBody>
                  <a:tcPr marL="9525" marR="9525" marT="9525" marB="0" anchor="b"/>
                </a:tc>
              </a:tr>
              <a:tr h="122576">
                <a:tc>
                  <a:txBody>
                    <a:bodyPr/>
                    <a:lstStyle/>
                    <a:p>
                      <a:pPr algn="ctr" fontAlgn="b"/>
                      <a:r>
                        <a:rPr lang="en-US" altLang="zh-TW" sz="1100" u="none" strike="noStrike" dirty="0">
                          <a:effectLst/>
                        </a:rPr>
                        <a:t>2</a:t>
                      </a:r>
                      <a:endParaRPr lang="en-US" altLang="zh-TW" sz="1100" b="0" i="0" u="none" strike="noStrike" dirty="0">
                        <a:solidFill>
                          <a:srgbClr val="000000"/>
                        </a:solidFill>
                        <a:effectLst/>
                        <a:latin typeface="Calibri"/>
                      </a:endParaRPr>
                    </a:p>
                  </a:txBody>
                  <a:tcPr marL="5837" marR="5837" marT="5837" marB="0" anchor="ctr"/>
                </a:tc>
                <a:tc>
                  <a:txBody>
                    <a:bodyPr/>
                    <a:lstStyle/>
                    <a:p>
                      <a:pPr algn="ctr" fontAlgn="b"/>
                      <a:r>
                        <a:rPr lang="en-US" altLang="zh-TW" sz="1200" b="0" i="0" u="none" strike="noStrike" dirty="0">
                          <a:solidFill>
                            <a:srgbClr val="000000"/>
                          </a:solidFill>
                          <a:effectLst/>
                          <a:latin typeface="Calibri"/>
                        </a:rPr>
                        <a:t>0.264293</a:t>
                      </a:r>
                    </a:p>
                  </a:txBody>
                  <a:tcPr marL="9525" marR="9525" marT="9525" marB="0" anchor="b"/>
                </a:tc>
                <a:tc>
                  <a:txBody>
                    <a:bodyPr/>
                    <a:lstStyle/>
                    <a:p>
                      <a:pPr algn="ctr" fontAlgn="b"/>
                      <a:r>
                        <a:rPr lang="zh-TW" altLang="en-US" sz="1100" b="0" i="0" u="none" strike="noStrike" dirty="0">
                          <a:solidFill>
                            <a:srgbClr val="000000"/>
                          </a:solidFill>
                          <a:effectLst/>
                          <a:latin typeface="Calibri"/>
                        </a:rPr>
                        <a:t>外錯角</a:t>
                      </a:r>
                    </a:p>
                  </a:txBody>
                  <a:tcPr marL="9525" marR="9525" marT="9525" marB="0" anchor="b"/>
                </a:tc>
                <a:tc>
                  <a:txBody>
                    <a:bodyPr/>
                    <a:lstStyle/>
                    <a:p>
                      <a:pPr algn="ctr" fontAlgn="b"/>
                      <a:r>
                        <a:rPr lang="zh-TW" altLang="en-US" sz="1200" b="0" i="0" u="none" strike="noStrike">
                          <a:solidFill>
                            <a:srgbClr val="000000"/>
                          </a:solidFill>
                          <a:effectLst/>
                          <a:latin typeface="Calibri"/>
                        </a:rPr>
                        <a:t>線段加法</a:t>
                      </a:r>
                    </a:p>
                  </a:txBody>
                  <a:tcPr marL="9525" marR="9525" marT="9525" marB="0" anchor="b"/>
                </a:tc>
                <a:tc>
                  <a:txBody>
                    <a:bodyPr/>
                    <a:lstStyle/>
                    <a:p>
                      <a:pPr algn="ctr" fontAlgn="b"/>
                      <a:r>
                        <a:rPr lang="en-US" altLang="zh-TW" sz="1200" b="0" i="0" u="none" strike="noStrike">
                          <a:solidFill>
                            <a:srgbClr val="000000"/>
                          </a:solidFill>
                          <a:effectLst/>
                          <a:latin typeface="Calibri"/>
                        </a:rPr>
                        <a:t>2.441496</a:t>
                      </a:r>
                    </a:p>
                  </a:txBody>
                  <a:tcPr marL="9525" marR="9525" marT="9525" marB="0" anchor="b"/>
                </a:tc>
                <a:tc>
                  <a:txBody>
                    <a:bodyPr/>
                    <a:lstStyle/>
                    <a:p>
                      <a:pPr algn="ctr" fontAlgn="b"/>
                      <a:r>
                        <a:rPr lang="zh-TW" altLang="en-US" sz="1200" b="0" i="0" u="none" strike="noStrike">
                          <a:solidFill>
                            <a:srgbClr val="000000"/>
                          </a:solidFill>
                          <a:effectLst/>
                          <a:latin typeface="Calibri"/>
                        </a:rPr>
                        <a:t>內錯角</a:t>
                      </a:r>
                    </a:p>
                  </a:txBody>
                  <a:tcPr marL="9525" marR="9525" marT="9525" marB="0" anchor="b"/>
                </a:tc>
                <a:tc>
                  <a:txBody>
                    <a:bodyPr/>
                    <a:lstStyle/>
                    <a:p>
                      <a:pPr algn="ctr" fontAlgn="b"/>
                      <a:r>
                        <a:rPr lang="en-US" altLang="zh-TW" sz="1200" b="0" i="0" u="none" strike="noStrike">
                          <a:solidFill>
                            <a:srgbClr val="000000"/>
                          </a:solidFill>
                          <a:effectLst/>
                          <a:latin typeface="Calibri"/>
                        </a:rPr>
                        <a:t>8.13691</a:t>
                      </a:r>
                    </a:p>
                  </a:txBody>
                  <a:tcPr marL="9525" marR="9525" marT="9525" marB="0" anchor="b"/>
                </a:tc>
              </a:tr>
              <a:tr h="122576">
                <a:tc>
                  <a:txBody>
                    <a:bodyPr/>
                    <a:lstStyle/>
                    <a:p>
                      <a:pPr algn="ctr" fontAlgn="b"/>
                      <a:r>
                        <a:rPr lang="en-US" altLang="zh-TW" sz="1100" u="none" strike="noStrike">
                          <a:effectLst/>
                        </a:rPr>
                        <a:t>3</a:t>
                      </a:r>
                      <a:endParaRPr lang="en-US" altLang="zh-TW" sz="1100" b="0" i="0" u="none" strike="noStrike">
                        <a:solidFill>
                          <a:srgbClr val="000000"/>
                        </a:solidFill>
                        <a:effectLst/>
                        <a:latin typeface="Calibri"/>
                      </a:endParaRPr>
                    </a:p>
                  </a:txBody>
                  <a:tcPr marL="5837" marR="5837" marT="5837" marB="0" anchor="ctr"/>
                </a:tc>
                <a:tc>
                  <a:txBody>
                    <a:bodyPr/>
                    <a:lstStyle/>
                    <a:p>
                      <a:pPr algn="ctr" fontAlgn="b"/>
                      <a:r>
                        <a:rPr lang="en-US" altLang="zh-TW" sz="1200" b="0" i="0" u="none" strike="noStrike">
                          <a:solidFill>
                            <a:srgbClr val="000000"/>
                          </a:solidFill>
                          <a:effectLst/>
                          <a:latin typeface="Calibri"/>
                        </a:rPr>
                        <a:t>0.280978</a:t>
                      </a:r>
                    </a:p>
                  </a:txBody>
                  <a:tcPr marL="9525" marR="9525" marT="9525" marB="0" anchor="b"/>
                </a:tc>
                <a:tc>
                  <a:txBody>
                    <a:bodyPr/>
                    <a:lstStyle/>
                    <a:p>
                      <a:pPr algn="ctr" fontAlgn="b"/>
                      <a:r>
                        <a:rPr lang="zh-TW" altLang="en-US" sz="1100" b="0" i="0" u="none" strike="noStrike" dirty="0">
                          <a:solidFill>
                            <a:srgbClr val="000000"/>
                          </a:solidFill>
                          <a:effectLst/>
                          <a:latin typeface="Calibri"/>
                        </a:rPr>
                        <a:t>同位角</a:t>
                      </a:r>
                    </a:p>
                  </a:txBody>
                  <a:tcPr marL="9525" marR="9525" marT="9525" marB="0" anchor="b"/>
                </a:tc>
                <a:tc>
                  <a:txBody>
                    <a:bodyPr/>
                    <a:lstStyle/>
                    <a:p>
                      <a:pPr algn="ctr" fontAlgn="b"/>
                      <a:r>
                        <a:rPr lang="zh-TW" altLang="en-US" sz="1200" b="0" i="0" u="none" strike="noStrike">
                          <a:solidFill>
                            <a:srgbClr val="000000"/>
                          </a:solidFill>
                          <a:effectLst/>
                          <a:latin typeface="Calibri"/>
                        </a:rPr>
                        <a:t>線段加法</a:t>
                      </a:r>
                    </a:p>
                  </a:txBody>
                  <a:tcPr marL="9525" marR="9525" marT="9525" marB="0" anchor="b"/>
                </a:tc>
                <a:tc>
                  <a:txBody>
                    <a:bodyPr/>
                    <a:lstStyle/>
                    <a:p>
                      <a:pPr algn="ctr" fontAlgn="b"/>
                      <a:r>
                        <a:rPr lang="en-US" altLang="zh-TW" sz="1200" b="0" i="0" u="none" strike="noStrike">
                          <a:solidFill>
                            <a:srgbClr val="000000"/>
                          </a:solidFill>
                          <a:effectLst/>
                          <a:latin typeface="Calibri"/>
                        </a:rPr>
                        <a:t>2.506023</a:t>
                      </a:r>
                    </a:p>
                  </a:txBody>
                  <a:tcPr marL="9525" marR="9525" marT="9525" marB="0" anchor="b"/>
                </a:tc>
                <a:tc>
                  <a:txBody>
                    <a:bodyPr/>
                    <a:lstStyle/>
                    <a:p>
                      <a:pPr algn="ctr" fontAlgn="b"/>
                      <a:r>
                        <a:rPr lang="zh-TW" altLang="en-US" sz="1200" b="0" i="0" u="none" strike="noStrike">
                          <a:solidFill>
                            <a:srgbClr val="000000"/>
                          </a:solidFill>
                          <a:effectLst/>
                          <a:latin typeface="Calibri"/>
                        </a:rPr>
                        <a:t>內錯角</a:t>
                      </a:r>
                    </a:p>
                  </a:txBody>
                  <a:tcPr marL="9525" marR="9525" marT="9525" marB="0" anchor="b"/>
                </a:tc>
                <a:tc>
                  <a:txBody>
                    <a:bodyPr/>
                    <a:lstStyle/>
                    <a:p>
                      <a:pPr algn="ctr" fontAlgn="b"/>
                      <a:r>
                        <a:rPr lang="en-US" altLang="zh-TW" sz="1200" b="0" i="0" u="none" strike="noStrike">
                          <a:solidFill>
                            <a:srgbClr val="000000"/>
                          </a:solidFill>
                          <a:effectLst/>
                          <a:latin typeface="Calibri"/>
                        </a:rPr>
                        <a:t>6.540349</a:t>
                      </a:r>
                    </a:p>
                  </a:txBody>
                  <a:tcPr marL="9525" marR="9525" marT="9525" marB="0" anchor="b"/>
                </a:tc>
              </a:tr>
              <a:tr h="122576">
                <a:tc>
                  <a:txBody>
                    <a:bodyPr/>
                    <a:lstStyle/>
                    <a:p>
                      <a:pPr algn="ctr" fontAlgn="b"/>
                      <a:r>
                        <a:rPr lang="en-US" altLang="zh-TW" sz="1100" u="none" strike="noStrike">
                          <a:effectLst/>
                        </a:rPr>
                        <a:t>4</a:t>
                      </a:r>
                      <a:endParaRPr lang="en-US" altLang="zh-TW" sz="1100" b="0" i="0" u="none" strike="noStrike">
                        <a:solidFill>
                          <a:srgbClr val="000000"/>
                        </a:solidFill>
                        <a:effectLst/>
                        <a:latin typeface="Calibri"/>
                      </a:endParaRPr>
                    </a:p>
                  </a:txBody>
                  <a:tcPr marL="5837" marR="5837" marT="5837" marB="0" anchor="ctr"/>
                </a:tc>
                <a:tc>
                  <a:txBody>
                    <a:bodyPr/>
                    <a:lstStyle/>
                    <a:p>
                      <a:pPr algn="ctr" fontAlgn="b"/>
                      <a:r>
                        <a:rPr lang="en-US" altLang="zh-TW" sz="1200" b="0" i="0" u="none" strike="noStrike">
                          <a:solidFill>
                            <a:srgbClr val="000000"/>
                          </a:solidFill>
                          <a:effectLst/>
                          <a:latin typeface="Calibri"/>
                        </a:rPr>
                        <a:t>0.286325</a:t>
                      </a:r>
                    </a:p>
                  </a:txBody>
                  <a:tcPr marL="9525" marR="9525" marT="9525" marB="0" anchor="b"/>
                </a:tc>
                <a:tc>
                  <a:txBody>
                    <a:bodyPr/>
                    <a:lstStyle/>
                    <a:p>
                      <a:pPr algn="ctr" fontAlgn="b"/>
                      <a:r>
                        <a:rPr lang="zh-TW" altLang="en-US" sz="1100" b="0" i="0" u="none" strike="noStrike">
                          <a:solidFill>
                            <a:srgbClr val="000000"/>
                          </a:solidFill>
                          <a:effectLst/>
                          <a:latin typeface="Calibri"/>
                        </a:rPr>
                        <a:t>內錯角</a:t>
                      </a:r>
                    </a:p>
                  </a:txBody>
                  <a:tcPr marL="9525" marR="9525" marT="9525" marB="0" anchor="b"/>
                </a:tc>
                <a:tc>
                  <a:txBody>
                    <a:bodyPr/>
                    <a:lstStyle/>
                    <a:p>
                      <a:pPr algn="ctr" fontAlgn="b"/>
                      <a:r>
                        <a:rPr lang="zh-TW" altLang="en-US" sz="1200" b="0" i="0" u="none" strike="noStrike">
                          <a:solidFill>
                            <a:srgbClr val="000000"/>
                          </a:solidFill>
                          <a:effectLst/>
                          <a:latin typeface="Calibri"/>
                        </a:rPr>
                        <a:t>線段加法</a:t>
                      </a:r>
                    </a:p>
                  </a:txBody>
                  <a:tcPr marL="9525" marR="9525" marT="9525" marB="0" anchor="b"/>
                </a:tc>
                <a:tc>
                  <a:txBody>
                    <a:bodyPr/>
                    <a:lstStyle/>
                    <a:p>
                      <a:pPr algn="ctr" fontAlgn="b"/>
                      <a:r>
                        <a:rPr lang="en-US" altLang="zh-TW" sz="1200" b="0" i="0" u="none" strike="noStrike">
                          <a:solidFill>
                            <a:srgbClr val="000000"/>
                          </a:solidFill>
                          <a:effectLst/>
                          <a:latin typeface="Calibri"/>
                        </a:rPr>
                        <a:t>2.441366</a:t>
                      </a:r>
                    </a:p>
                  </a:txBody>
                  <a:tcPr marL="9525" marR="9525" marT="9525" marB="0" anchor="b"/>
                </a:tc>
                <a:tc>
                  <a:txBody>
                    <a:bodyPr/>
                    <a:lstStyle/>
                    <a:p>
                      <a:pPr algn="ctr" fontAlgn="b"/>
                      <a:r>
                        <a:rPr lang="zh-TW" altLang="en-US" sz="1200" b="0" i="0" u="none" strike="noStrike">
                          <a:solidFill>
                            <a:srgbClr val="000000"/>
                          </a:solidFill>
                          <a:effectLst/>
                          <a:latin typeface="Calibri"/>
                        </a:rPr>
                        <a:t>外錯角</a:t>
                      </a:r>
                    </a:p>
                  </a:txBody>
                  <a:tcPr marL="9525" marR="9525" marT="9525" marB="0" anchor="b"/>
                </a:tc>
                <a:tc>
                  <a:txBody>
                    <a:bodyPr/>
                    <a:lstStyle/>
                    <a:p>
                      <a:pPr algn="ctr" fontAlgn="b"/>
                      <a:r>
                        <a:rPr lang="en-US" altLang="zh-TW" sz="1200" b="0" i="0" u="none" strike="noStrike">
                          <a:solidFill>
                            <a:srgbClr val="000000"/>
                          </a:solidFill>
                          <a:effectLst/>
                          <a:latin typeface="Calibri"/>
                        </a:rPr>
                        <a:t>7.271725</a:t>
                      </a:r>
                    </a:p>
                  </a:txBody>
                  <a:tcPr marL="9525" marR="9525" marT="9525" marB="0" anchor="b"/>
                </a:tc>
              </a:tr>
              <a:tr h="229975">
                <a:tc>
                  <a:txBody>
                    <a:bodyPr/>
                    <a:lstStyle/>
                    <a:p>
                      <a:pPr algn="ctr" fontAlgn="b"/>
                      <a:r>
                        <a:rPr lang="en-US" altLang="zh-TW" sz="1100" u="none" strike="noStrike">
                          <a:effectLst/>
                        </a:rPr>
                        <a:t>5</a:t>
                      </a:r>
                      <a:endParaRPr lang="en-US" altLang="zh-TW" sz="1100" b="0" i="0" u="none" strike="noStrike">
                        <a:solidFill>
                          <a:srgbClr val="000000"/>
                        </a:solidFill>
                        <a:effectLst/>
                        <a:latin typeface="Calibri"/>
                      </a:endParaRPr>
                    </a:p>
                  </a:txBody>
                  <a:tcPr marL="5837" marR="5837" marT="5837" marB="0" anchor="ctr"/>
                </a:tc>
                <a:tc>
                  <a:txBody>
                    <a:bodyPr/>
                    <a:lstStyle/>
                    <a:p>
                      <a:pPr algn="ctr" fontAlgn="b"/>
                      <a:r>
                        <a:rPr lang="en-US" altLang="zh-TW" sz="1200" b="0" i="0" u="none" strike="noStrike" dirty="0">
                          <a:solidFill>
                            <a:srgbClr val="000000"/>
                          </a:solidFill>
                          <a:effectLst/>
                          <a:latin typeface="Calibri"/>
                        </a:rPr>
                        <a:t>0.305537</a:t>
                      </a:r>
                    </a:p>
                  </a:txBody>
                  <a:tcPr marL="9525" marR="9525" marT="9525" marB="0" anchor="b"/>
                </a:tc>
                <a:tc>
                  <a:txBody>
                    <a:bodyPr/>
                    <a:lstStyle/>
                    <a:p>
                      <a:pPr algn="ctr" fontAlgn="b"/>
                      <a:r>
                        <a:rPr lang="zh-TW" altLang="en-US" sz="1100" b="0" i="0" u="none" strike="noStrike">
                          <a:solidFill>
                            <a:srgbClr val="000000"/>
                          </a:solidFill>
                          <a:effectLst/>
                          <a:latin typeface="Calibri"/>
                        </a:rPr>
                        <a:t>同側內角</a:t>
                      </a:r>
                    </a:p>
                  </a:txBody>
                  <a:tcPr marL="9525" marR="9525" marT="9525" marB="0" anchor="b"/>
                </a:tc>
                <a:tc>
                  <a:txBody>
                    <a:bodyPr/>
                    <a:lstStyle/>
                    <a:p>
                      <a:pPr algn="ctr" fontAlgn="b"/>
                      <a:r>
                        <a:rPr lang="zh-TW" altLang="en-US" sz="1200" b="0" i="0" u="none" strike="noStrike">
                          <a:solidFill>
                            <a:srgbClr val="000000"/>
                          </a:solidFill>
                          <a:effectLst/>
                          <a:latin typeface="Calibri"/>
                        </a:rPr>
                        <a:t>線段加法</a:t>
                      </a:r>
                    </a:p>
                  </a:txBody>
                  <a:tcPr marL="9525" marR="9525" marT="9525" marB="0" anchor="b"/>
                </a:tc>
                <a:tc>
                  <a:txBody>
                    <a:bodyPr/>
                    <a:lstStyle/>
                    <a:p>
                      <a:pPr algn="ctr" fontAlgn="b"/>
                      <a:r>
                        <a:rPr lang="en-US" altLang="zh-TW" sz="1200" b="0" i="0" u="none" strike="noStrike">
                          <a:solidFill>
                            <a:srgbClr val="000000"/>
                          </a:solidFill>
                          <a:effectLst/>
                          <a:latin typeface="Calibri"/>
                        </a:rPr>
                        <a:t>2.663438</a:t>
                      </a:r>
                    </a:p>
                  </a:txBody>
                  <a:tcPr marL="9525" marR="9525" marT="9525" marB="0" anchor="b"/>
                </a:tc>
                <a:tc>
                  <a:txBody>
                    <a:bodyPr/>
                    <a:lstStyle/>
                    <a:p>
                      <a:pPr algn="ctr" fontAlgn="b"/>
                      <a:r>
                        <a:rPr lang="zh-TW" altLang="en-US" sz="1200" b="0" i="0" u="none" strike="noStrike">
                          <a:solidFill>
                            <a:srgbClr val="000000"/>
                          </a:solidFill>
                          <a:effectLst/>
                          <a:latin typeface="Calibri"/>
                        </a:rPr>
                        <a:t>同側外角</a:t>
                      </a:r>
                    </a:p>
                  </a:txBody>
                  <a:tcPr marL="9525" marR="9525" marT="9525" marB="0" anchor="b"/>
                </a:tc>
                <a:tc>
                  <a:txBody>
                    <a:bodyPr/>
                    <a:lstStyle/>
                    <a:p>
                      <a:pPr algn="ctr" fontAlgn="b"/>
                      <a:r>
                        <a:rPr lang="en-US" altLang="zh-TW" sz="1200" b="0" i="0" u="none" strike="noStrike">
                          <a:solidFill>
                            <a:srgbClr val="000000"/>
                          </a:solidFill>
                          <a:effectLst/>
                          <a:latin typeface="Calibri"/>
                        </a:rPr>
                        <a:t>7.588302</a:t>
                      </a:r>
                    </a:p>
                  </a:txBody>
                  <a:tcPr marL="9525" marR="9525" marT="9525" marB="0" anchor="b"/>
                </a:tc>
              </a:tr>
              <a:tr h="122576">
                <a:tc>
                  <a:txBody>
                    <a:bodyPr/>
                    <a:lstStyle/>
                    <a:p>
                      <a:pPr algn="ctr" fontAlgn="b"/>
                      <a:r>
                        <a:rPr lang="en-US" altLang="zh-TW" sz="1100" u="none" strike="noStrike">
                          <a:effectLst/>
                        </a:rPr>
                        <a:t>6</a:t>
                      </a:r>
                      <a:endParaRPr lang="en-US" altLang="zh-TW" sz="1100" b="0" i="0" u="none" strike="noStrike">
                        <a:solidFill>
                          <a:srgbClr val="000000"/>
                        </a:solidFill>
                        <a:effectLst/>
                        <a:latin typeface="Calibri"/>
                      </a:endParaRPr>
                    </a:p>
                  </a:txBody>
                  <a:tcPr marL="5837" marR="5837" marT="5837" marB="0" anchor="ctr"/>
                </a:tc>
                <a:tc>
                  <a:txBody>
                    <a:bodyPr/>
                    <a:lstStyle/>
                    <a:p>
                      <a:pPr algn="ctr" fontAlgn="b"/>
                      <a:r>
                        <a:rPr lang="en-US" altLang="zh-TW" sz="1200" b="0" i="0" u="none" strike="noStrike" dirty="0">
                          <a:solidFill>
                            <a:srgbClr val="000000"/>
                          </a:solidFill>
                          <a:effectLst/>
                          <a:latin typeface="Calibri"/>
                        </a:rPr>
                        <a:t>0.324901</a:t>
                      </a:r>
                    </a:p>
                  </a:txBody>
                  <a:tcPr marL="9525" marR="9525" marT="9525" marB="0" anchor="b"/>
                </a:tc>
                <a:tc>
                  <a:txBody>
                    <a:bodyPr/>
                    <a:lstStyle/>
                    <a:p>
                      <a:pPr algn="ctr" fontAlgn="b"/>
                      <a:r>
                        <a:rPr lang="zh-TW" altLang="en-US" sz="1100" b="0" i="0" u="none" strike="noStrike">
                          <a:solidFill>
                            <a:srgbClr val="000000"/>
                          </a:solidFill>
                          <a:effectLst/>
                          <a:latin typeface="Calibri"/>
                        </a:rPr>
                        <a:t>鳶形的面積</a:t>
                      </a:r>
                    </a:p>
                  </a:txBody>
                  <a:tcPr marL="9525" marR="9525" marT="9525" marB="0" anchor="b"/>
                </a:tc>
                <a:tc>
                  <a:txBody>
                    <a:bodyPr/>
                    <a:lstStyle/>
                    <a:p>
                      <a:pPr algn="ctr" fontAlgn="b"/>
                      <a:r>
                        <a:rPr lang="zh-TW" altLang="en-US" sz="1200" b="0" i="0" u="none" strike="noStrike">
                          <a:solidFill>
                            <a:srgbClr val="000000"/>
                          </a:solidFill>
                          <a:effectLst/>
                          <a:latin typeface="Calibri"/>
                        </a:rPr>
                        <a:t>角度 </a:t>
                      </a:r>
                      <a:r>
                        <a:rPr lang="en-US" altLang="zh-TW" sz="1200" b="0" i="0" u="none" strike="noStrike">
                          <a:solidFill>
                            <a:srgbClr val="000000"/>
                          </a:solidFill>
                          <a:effectLst/>
                          <a:latin typeface="Calibri"/>
                        </a:rPr>
                        <a:t>2</a:t>
                      </a:r>
                    </a:p>
                  </a:txBody>
                  <a:tcPr marL="9525" marR="9525" marT="9525" marB="0" anchor="b"/>
                </a:tc>
                <a:tc>
                  <a:txBody>
                    <a:bodyPr/>
                    <a:lstStyle/>
                    <a:p>
                      <a:pPr algn="ctr" fontAlgn="b"/>
                      <a:r>
                        <a:rPr lang="en-US" altLang="zh-TW" sz="1200" b="0" i="0" u="none" strike="noStrike">
                          <a:solidFill>
                            <a:srgbClr val="000000"/>
                          </a:solidFill>
                          <a:effectLst/>
                          <a:latin typeface="Calibri"/>
                        </a:rPr>
                        <a:t>2.883209</a:t>
                      </a:r>
                    </a:p>
                  </a:txBody>
                  <a:tcPr marL="9525" marR="9525" marT="9525" marB="0" anchor="b"/>
                </a:tc>
                <a:tc>
                  <a:txBody>
                    <a:bodyPr/>
                    <a:lstStyle/>
                    <a:p>
                      <a:pPr algn="ctr" fontAlgn="b"/>
                      <a:r>
                        <a:rPr lang="zh-TW" altLang="en-US" sz="1200" b="0" i="0" u="none" strike="noStrike">
                          <a:solidFill>
                            <a:srgbClr val="000000"/>
                          </a:solidFill>
                          <a:effectLst/>
                          <a:latin typeface="Calibri"/>
                        </a:rPr>
                        <a:t>風箏形的面積</a:t>
                      </a:r>
                    </a:p>
                  </a:txBody>
                  <a:tcPr marL="9525" marR="9525" marT="9525" marB="0" anchor="b"/>
                </a:tc>
                <a:tc>
                  <a:txBody>
                    <a:bodyPr/>
                    <a:lstStyle/>
                    <a:p>
                      <a:pPr algn="ctr" fontAlgn="b"/>
                      <a:r>
                        <a:rPr lang="en-US" altLang="zh-TW" sz="1200" b="0" i="0" u="none" strike="noStrike">
                          <a:solidFill>
                            <a:srgbClr val="000000"/>
                          </a:solidFill>
                          <a:effectLst/>
                          <a:latin typeface="Calibri"/>
                        </a:rPr>
                        <a:t>8.139007</a:t>
                      </a:r>
                    </a:p>
                  </a:txBody>
                  <a:tcPr marL="9525" marR="9525" marT="9525" marB="0" anchor="b"/>
                </a:tc>
              </a:tr>
              <a:tr h="229975">
                <a:tc>
                  <a:txBody>
                    <a:bodyPr/>
                    <a:lstStyle/>
                    <a:p>
                      <a:pPr algn="ctr" fontAlgn="b"/>
                      <a:r>
                        <a:rPr lang="en-US" altLang="zh-TW" sz="1100" u="none" strike="noStrike">
                          <a:effectLst/>
                        </a:rPr>
                        <a:t>7</a:t>
                      </a:r>
                      <a:endParaRPr lang="en-US" altLang="zh-TW" sz="1100" b="0" i="0" u="none" strike="noStrike">
                        <a:solidFill>
                          <a:srgbClr val="000000"/>
                        </a:solidFill>
                        <a:effectLst/>
                        <a:latin typeface="Calibri"/>
                      </a:endParaRPr>
                    </a:p>
                  </a:txBody>
                  <a:tcPr marL="5837" marR="5837" marT="5837" marB="0" anchor="ctr"/>
                </a:tc>
                <a:tc>
                  <a:txBody>
                    <a:bodyPr/>
                    <a:lstStyle/>
                    <a:p>
                      <a:pPr algn="ctr" fontAlgn="b"/>
                      <a:r>
                        <a:rPr lang="en-US" altLang="zh-TW" sz="1200" b="0" i="0" u="none" strike="noStrike" dirty="0">
                          <a:solidFill>
                            <a:srgbClr val="000000"/>
                          </a:solidFill>
                          <a:effectLst/>
                          <a:latin typeface="Calibri"/>
                        </a:rPr>
                        <a:t>0.374193</a:t>
                      </a:r>
                    </a:p>
                  </a:txBody>
                  <a:tcPr marL="9525" marR="9525" marT="9525" marB="0" anchor="b"/>
                </a:tc>
                <a:tc>
                  <a:txBody>
                    <a:bodyPr/>
                    <a:lstStyle/>
                    <a:p>
                      <a:pPr algn="ctr" fontAlgn="b"/>
                      <a:r>
                        <a:rPr lang="zh-TW" altLang="en-US" sz="1100" b="0" i="0" u="none" strike="noStrike">
                          <a:solidFill>
                            <a:srgbClr val="000000"/>
                          </a:solidFill>
                          <a:effectLst/>
                          <a:latin typeface="Calibri"/>
                        </a:rPr>
                        <a:t>周長 </a:t>
                      </a:r>
                      <a:r>
                        <a:rPr lang="en-US" altLang="zh-TW" sz="1100" b="0" i="0" u="none" strike="noStrike">
                          <a:solidFill>
                            <a:srgbClr val="000000"/>
                          </a:solidFill>
                          <a:effectLst/>
                          <a:latin typeface="Calibri"/>
                        </a:rPr>
                        <a:t>1</a:t>
                      </a:r>
                    </a:p>
                  </a:txBody>
                  <a:tcPr marL="9525" marR="9525" marT="9525" marB="0" anchor="b"/>
                </a:tc>
                <a:tc>
                  <a:txBody>
                    <a:bodyPr/>
                    <a:lstStyle/>
                    <a:p>
                      <a:pPr algn="ctr" fontAlgn="b"/>
                      <a:r>
                        <a:rPr lang="zh-TW" altLang="en-US" sz="1200" b="0" i="0" u="none" strike="noStrike">
                          <a:solidFill>
                            <a:srgbClr val="000000"/>
                          </a:solidFill>
                          <a:effectLst/>
                          <a:latin typeface="Calibri"/>
                        </a:rPr>
                        <a:t>四則運算</a:t>
                      </a:r>
                    </a:p>
                  </a:txBody>
                  <a:tcPr marL="9525" marR="9525" marT="9525" marB="0" anchor="b"/>
                </a:tc>
                <a:tc>
                  <a:txBody>
                    <a:bodyPr/>
                    <a:lstStyle/>
                    <a:p>
                      <a:pPr algn="ctr" fontAlgn="b"/>
                      <a:r>
                        <a:rPr lang="en-US" altLang="zh-TW" sz="1200" b="0" i="0" u="none" strike="noStrike">
                          <a:solidFill>
                            <a:srgbClr val="000000"/>
                          </a:solidFill>
                          <a:effectLst/>
                          <a:latin typeface="Calibri"/>
                        </a:rPr>
                        <a:t>2.390322</a:t>
                      </a:r>
                    </a:p>
                  </a:txBody>
                  <a:tcPr marL="9525" marR="9525" marT="9525" marB="0" anchor="b"/>
                </a:tc>
                <a:tc>
                  <a:txBody>
                    <a:bodyPr/>
                    <a:lstStyle/>
                    <a:p>
                      <a:pPr algn="ctr" fontAlgn="b"/>
                      <a:r>
                        <a:rPr lang="zh-TW" altLang="en-US" sz="1200" b="0" i="0" u="none" strike="noStrike">
                          <a:solidFill>
                            <a:srgbClr val="000000"/>
                          </a:solidFill>
                          <a:effectLst/>
                          <a:latin typeface="Calibri"/>
                        </a:rPr>
                        <a:t>邊長的計算</a:t>
                      </a:r>
                    </a:p>
                  </a:txBody>
                  <a:tcPr marL="9525" marR="9525" marT="9525" marB="0" anchor="b"/>
                </a:tc>
                <a:tc>
                  <a:txBody>
                    <a:bodyPr/>
                    <a:lstStyle/>
                    <a:p>
                      <a:pPr algn="ctr" fontAlgn="b"/>
                      <a:r>
                        <a:rPr lang="en-US" altLang="zh-TW" sz="1200" b="0" i="0" u="none" strike="noStrike">
                          <a:solidFill>
                            <a:srgbClr val="000000"/>
                          </a:solidFill>
                          <a:effectLst/>
                          <a:latin typeface="Calibri"/>
                        </a:rPr>
                        <a:t>7.633279</a:t>
                      </a:r>
                    </a:p>
                  </a:txBody>
                  <a:tcPr marL="9525" marR="9525" marT="9525" marB="0" anchor="b"/>
                </a:tc>
              </a:tr>
              <a:tr h="229975">
                <a:tc>
                  <a:txBody>
                    <a:bodyPr/>
                    <a:lstStyle/>
                    <a:p>
                      <a:pPr algn="ctr" fontAlgn="b"/>
                      <a:r>
                        <a:rPr lang="en-US" altLang="zh-TW" sz="1100" u="none" strike="noStrike">
                          <a:effectLst/>
                        </a:rPr>
                        <a:t>8</a:t>
                      </a:r>
                      <a:endParaRPr lang="en-US" altLang="zh-TW" sz="1100" b="0" i="0" u="none" strike="noStrike">
                        <a:solidFill>
                          <a:srgbClr val="000000"/>
                        </a:solidFill>
                        <a:effectLst/>
                        <a:latin typeface="Calibri"/>
                      </a:endParaRPr>
                    </a:p>
                  </a:txBody>
                  <a:tcPr marL="5837" marR="5837" marT="5837" marB="0" anchor="ctr"/>
                </a:tc>
                <a:tc>
                  <a:txBody>
                    <a:bodyPr/>
                    <a:lstStyle/>
                    <a:p>
                      <a:pPr algn="ctr" fontAlgn="b"/>
                      <a:r>
                        <a:rPr lang="en-US" altLang="zh-TW" sz="1200" b="0" i="0" u="none" strike="noStrike">
                          <a:solidFill>
                            <a:srgbClr val="000000"/>
                          </a:solidFill>
                          <a:effectLst/>
                          <a:latin typeface="Calibri"/>
                        </a:rPr>
                        <a:t>0.387245</a:t>
                      </a:r>
                    </a:p>
                  </a:txBody>
                  <a:tcPr marL="9525" marR="9525" marT="9525" marB="0" anchor="b"/>
                </a:tc>
                <a:tc>
                  <a:txBody>
                    <a:bodyPr/>
                    <a:lstStyle/>
                    <a:p>
                      <a:pPr algn="ctr" fontAlgn="b"/>
                      <a:r>
                        <a:rPr lang="zh-TW" altLang="en-US" sz="1100" b="0" i="0" u="none" strike="noStrike" dirty="0">
                          <a:solidFill>
                            <a:srgbClr val="000000"/>
                          </a:solidFill>
                          <a:effectLst/>
                          <a:latin typeface="Calibri"/>
                        </a:rPr>
                        <a:t>梯形的面積</a:t>
                      </a:r>
                    </a:p>
                  </a:txBody>
                  <a:tcPr marL="9525" marR="9525" marT="9525" marB="0" anchor="b"/>
                </a:tc>
                <a:tc>
                  <a:txBody>
                    <a:bodyPr/>
                    <a:lstStyle/>
                    <a:p>
                      <a:pPr algn="ctr" fontAlgn="b"/>
                      <a:r>
                        <a:rPr lang="zh-TW" altLang="en-US" sz="1200" b="0" i="0" u="none" strike="noStrike">
                          <a:solidFill>
                            <a:srgbClr val="000000"/>
                          </a:solidFill>
                          <a:effectLst/>
                          <a:latin typeface="Calibri"/>
                        </a:rPr>
                        <a:t>角度 </a:t>
                      </a:r>
                      <a:r>
                        <a:rPr lang="en-US" altLang="zh-TW" sz="1200" b="0" i="0" u="none" strike="noStrike">
                          <a:solidFill>
                            <a:srgbClr val="000000"/>
                          </a:solidFill>
                          <a:effectLst/>
                          <a:latin typeface="Calibri"/>
                        </a:rPr>
                        <a:t>2</a:t>
                      </a:r>
                    </a:p>
                  </a:txBody>
                  <a:tcPr marL="9525" marR="9525" marT="9525" marB="0" anchor="b"/>
                </a:tc>
                <a:tc>
                  <a:txBody>
                    <a:bodyPr/>
                    <a:lstStyle/>
                    <a:p>
                      <a:pPr algn="ctr" fontAlgn="b"/>
                      <a:r>
                        <a:rPr lang="en-US" altLang="zh-TW" sz="1200" b="0" i="0" u="none" strike="noStrike">
                          <a:solidFill>
                            <a:srgbClr val="000000"/>
                          </a:solidFill>
                          <a:effectLst/>
                          <a:latin typeface="Calibri"/>
                        </a:rPr>
                        <a:t>3.191167</a:t>
                      </a:r>
                    </a:p>
                  </a:txBody>
                  <a:tcPr marL="9525" marR="9525" marT="9525" marB="0" anchor="b"/>
                </a:tc>
                <a:tc>
                  <a:txBody>
                    <a:bodyPr/>
                    <a:lstStyle/>
                    <a:p>
                      <a:pPr algn="ctr" fontAlgn="b"/>
                      <a:r>
                        <a:rPr lang="zh-TW" altLang="en-US" sz="1200" b="0" i="0" u="none" strike="noStrike">
                          <a:solidFill>
                            <a:srgbClr val="000000"/>
                          </a:solidFill>
                          <a:effectLst/>
                          <a:latin typeface="Calibri"/>
                        </a:rPr>
                        <a:t>平行四邊形的面積</a:t>
                      </a:r>
                    </a:p>
                  </a:txBody>
                  <a:tcPr marL="9525" marR="9525" marT="9525" marB="0" anchor="b"/>
                </a:tc>
                <a:tc>
                  <a:txBody>
                    <a:bodyPr/>
                    <a:lstStyle/>
                    <a:p>
                      <a:pPr algn="ctr" fontAlgn="b"/>
                      <a:r>
                        <a:rPr lang="en-US" altLang="zh-TW" sz="1200" b="0" i="0" u="none" strike="noStrike">
                          <a:solidFill>
                            <a:srgbClr val="000000"/>
                          </a:solidFill>
                          <a:effectLst/>
                          <a:latin typeface="Calibri"/>
                        </a:rPr>
                        <a:t>6.94855</a:t>
                      </a:r>
                    </a:p>
                  </a:txBody>
                  <a:tcPr marL="9525" marR="9525" marT="9525" marB="0" anchor="b"/>
                </a:tc>
              </a:tr>
              <a:tr h="122576">
                <a:tc>
                  <a:txBody>
                    <a:bodyPr/>
                    <a:lstStyle/>
                    <a:p>
                      <a:pPr algn="ctr" fontAlgn="b"/>
                      <a:r>
                        <a:rPr lang="en-US" altLang="zh-TW" sz="1100" u="none" strike="noStrike">
                          <a:effectLst/>
                        </a:rPr>
                        <a:t>9</a:t>
                      </a:r>
                      <a:endParaRPr lang="en-US" altLang="zh-TW" sz="1100" b="0" i="0" u="none" strike="noStrike">
                        <a:solidFill>
                          <a:srgbClr val="000000"/>
                        </a:solidFill>
                        <a:effectLst/>
                        <a:latin typeface="Calibri"/>
                      </a:endParaRPr>
                    </a:p>
                  </a:txBody>
                  <a:tcPr marL="5837" marR="5837" marT="5837" marB="0" anchor="ctr"/>
                </a:tc>
                <a:tc>
                  <a:txBody>
                    <a:bodyPr/>
                    <a:lstStyle/>
                    <a:p>
                      <a:pPr algn="ctr" fontAlgn="b"/>
                      <a:r>
                        <a:rPr lang="en-US" altLang="zh-TW" sz="1200" b="0" i="0" u="none" strike="noStrike">
                          <a:solidFill>
                            <a:srgbClr val="000000"/>
                          </a:solidFill>
                          <a:effectLst/>
                          <a:latin typeface="Calibri"/>
                        </a:rPr>
                        <a:t>0.394627</a:t>
                      </a:r>
                    </a:p>
                  </a:txBody>
                  <a:tcPr marL="9525" marR="9525" marT="9525" marB="0" anchor="b"/>
                </a:tc>
                <a:tc>
                  <a:txBody>
                    <a:bodyPr/>
                    <a:lstStyle/>
                    <a:p>
                      <a:pPr algn="ctr" fontAlgn="b"/>
                      <a:r>
                        <a:rPr lang="zh-TW" altLang="en-US" sz="1100" b="0" i="0" u="none" strike="noStrike" dirty="0">
                          <a:solidFill>
                            <a:srgbClr val="000000"/>
                          </a:solidFill>
                          <a:effectLst/>
                          <a:latin typeface="Calibri"/>
                        </a:rPr>
                        <a:t>風箏形的面積</a:t>
                      </a:r>
                    </a:p>
                  </a:txBody>
                  <a:tcPr marL="9525" marR="9525" marT="9525" marB="0" anchor="b"/>
                </a:tc>
                <a:tc>
                  <a:txBody>
                    <a:bodyPr/>
                    <a:lstStyle/>
                    <a:p>
                      <a:pPr algn="ctr" fontAlgn="b"/>
                      <a:r>
                        <a:rPr lang="zh-TW" altLang="en-US" sz="1200" b="0" i="0" u="none" strike="noStrike">
                          <a:solidFill>
                            <a:srgbClr val="000000"/>
                          </a:solidFill>
                          <a:effectLst/>
                          <a:latin typeface="Calibri"/>
                        </a:rPr>
                        <a:t>角度 </a:t>
                      </a:r>
                      <a:r>
                        <a:rPr lang="en-US" altLang="zh-TW" sz="1200" b="0" i="0" u="none" strike="noStrike">
                          <a:solidFill>
                            <a:srgbClr val="000000"/>
                          </a:solidFill>
                          <a:effectLst/>
                          <a:latin typeface="Calibri"/>
                        </a:rPr>
                        <a:t>2</a:t>
                      </a:r>
                    </a:p>
                  </a:txBody>
                  <a:tcPr marL="9525" marR="9525" marT="9525" marB="0" anchor="b"/>
                </a:tc>
                <a:tc>
                  <a:txBody>
                    <a:bodyPr/>
                    <a:lstStyle/>
                    <a:p>
                      <a:pPr algn="ctr" fontAlgn="b"/>
                      <a:r>
                        <a:rPr lang="en-US" altLang="zh-TW" sz="1200" b="0" i="0" u="none" strike="noStrike">
                          <a:solidFill>
                            <a:srgbClr val="000000"/>
                          </a:solidFill>
                          <a:effectLst/>
                          <a:latin typeface="Calibri"/>
                        </a:rPr>
                        <a:t>3.393483</a:t>
                      </a:r>
                    </a:p>
                  </a:txBody>
                  <a:tcPr marL="9525" marR="9525" marT="9525" marB="0" anchor="b"/>
                </a:tc>
                <a:tc>
                  <a:txBody>
                    <a:bodyPr/>
                    <a:lstStyle/>
                    <a:p>
                      <a:pPr algn="ctr" fontAlgn="b"/>
                      <a:r>
                        <a:rPr lang="zh-TW" altLang="en-US" sz="1200" b="0" i="0" u="none" strike="noStrike">
                          <a:solidFill>
                            <a:srgbClr val="000000"/>
                          </a:solidFill>
                          <a:effectLst/>
                          <a:latin typeface="Calibri"/>
                        </a:rPr>
                        <a:t>鳶形的面積</a:t>
                      </a:r>
                    </a:p>
                  </a:txBody>
                  <a:tcPr marL="9525" marR="9525" marT="9525" marB="0" anchor="b"/>
                </a:tc>
                <a:tc>
                  <a:txBody>
                    <a:bodyPr/>
                    <a:lstStyle/>
                    <a:p>
                      <a:pPr algn="ctr" fontAlgn="b"/>
                      <a:r>
                        <a:rPr lang="en-US" altLang="zh-TW" sz="1200" b="0" i="0" u="none" strike="noStrike">
                          <a:solidFill>
                            <a:srgbClr val="000000"/>
                          </a:solidFill>
                          <a:effectLst/>
                          <a:latin typeface="Calibri"/>
                        </a:rPr>
                        <a:t>7.678125</a:t>
                      </a:r>
                    </a:p>
                  </a:txBody>
                  <a:tcPr marL="9525" marR="9525" marT="9525" marB="0" anchor="b"/>
                </a:tc>
              </a:tr>
              <a:tr h="229975">
                <a:tc>
                  <a:txBody>
                    <a:bodyPr/>
                    <a:lstStyle/>
                    <a:p>
                      <a:pPr algn="ctr" fontAlgn="b"/>
                      <a:r>
                        <a:rPr lang="en-US" altLang="zh-TW" sz="1100" u="none" strike="noStrike">
                          <a:effectLst/>
                        </a:rPr>
                        <a:t>10</a:t>
                      </a:r>
                      <a:endParaRPr lang="en-US" altLang="zh-TW" sz="1100" b="0" i="0" u="none" strike="noStrike">
                        <a:solidFill>
                          <a:srgbClr val="000000"/>
                        </a:solidFill>
                        <a:effectLst/>
                        <a:latin typeface="Calibri"/>
                      </a:endParaRPr>
                    </a:p>
                  </a:txBody>
                  <a:tcPr marL="5837" marR="5837" marT="5837" marB="0" anchor="ctr"/>
                </a:tc>
                <a:tc>
                  <a:txBody>
                    <a:bodyPr/>
                    <a:lstStyle/>
                    <a:p>
                      <a:pPr algn="ctr" fontAlgn="b"/>
                      <a:r>
                        <a:rPr lang="en-US" altLang="zh-TW" sz="1200" b="0" i="0" u="none" strike="noStrike" dirty="0">
                          <a:solidFill>
                            <a:srgbClr val="000000"/>
                          </a:solidFill>
                          <a:effectLst/>
                          <a:latin typeface="Calibri"/>
                        </a:rPr>
                        <a:t>0.442278</a:t>
                      </a:r>
                    </a:p>
                  </a:txBody>
                  <a:tcPr marL="9525" marR="9525" marT="9525" marB="0" anchor="b"/>
                </a:tc>
                <a:tc>
                  <a:txBody>
                    <a:bodyPr/>
                    <a:lstStyle/>
                    <a:p>
                      <a:pPr algn="ctr" fontAlgn="b"/>
                      <a:r>
                        <a:rPr lang="zh-TW" altLang="en-US" sz="1100" b="0" i="0" u="none" strike="noStrike" dirty="0">
                          <a:solidFill>
                            <a:srgbClr val="000000"/>
                          </a:solidFill>
                          <a:effectLst/>
                          <a:latin typeface="Calibri"/>
                        </a:rPr>
                        <a:t>圓周角與圓心角換算 </a:t>
                      </a:r>
                      <a:r>
                        <a:rPr lang="en-US" altLang="zh-TW" sz="1100" b="0" i="0" u="none" strike="noStrike" dirty="0">
                          <a:solidFill>
                            <a:srgbClr val="000000"/>
                          </a:solidFill>
                          <a:effectLst/>
                          <a:latin typeface="Calibri"/>
                        </a:rPr>
                        <a:t>1</a:t>
                      </a:r>
                    </a:p>
                  </a:txBody>
                  <a:tcPr marL="9525" marR="9525" marT="9525" marB="0" anchor="b"/>
                </a:tc>
                <a:tc>
                  <a:txBody>
                    <a:bodyPr/>
                    <a:lstStyle/>
                    <a:p>
                      <a:pPr algn="ctr" fontAlgn="b"/>
                      <a:r>
                        <a:rPr lang="zh-TW" altLang="en-US" sz="1200" b="0" i="0" u="none" strike="noStrike">
                          <a:solidFill>
                            <a:srgbClr val="000000"/>
                          </a:solidFill>
                          <a:effectLst/>
                          <a:latin typeface="Calibri"/>
                        </a:rPr>
                        <a:t>圓與弧</a:t>
                      </a:r>
                    </a:p>
                  </a:txBody>
                  <a:tcPr marL="9525" marR="9525" marT="9525" marB="0" anchor="b"/>
                </a:tc>
                <a:tc>
                  <a:txBody>
                    <a:bodyPr/>
                    <a:lstStyle/>
                    <a:p>
                      <a:pPr algn="ctr" fontAlgn="b"/>
                      <a:r>
                        <a:rPr lang="en-US" altLang="zh-TW" sz="1200" b="0" i="0" u="none" strike="noStrike">
                          <a:solidFill>
                            <a:srgbClr val="000000"/>
                          </a:solidFill>
                          <a:effectLst/>
                          <a:latin typeface="Calibri"/>
                        </a:rPr>
                        <a:t>3.494536</a:t>
                      </a:r>
                    </a:p>
                  </a:txBody>
                  <a:tcPr marL="9525" marR="9525" marT="9525" marB="0" anchor="b"/>
                </a:tc>
                <a:tc>
                  <a:txBody>
                    <a:bodyPr/>
                    <a:lstStyle/>
                    <a:p>
                      <a:pPr algn="ctr" fontAlgn="b"/>
                      <a:r>
                        <a:rPr lang="zh-TW" altLang="en-US" sz="1200" b="0" i="0" u="none" strike="noStrike">
                          <a:solidFill>
                            <a:srgbClr val="000000"/>
                          </a:solidFill>
                          <a:effectLst/>
                          <a:latin typeface="Calibri"/>
                        </a:rPr>
                        <a:t>圓周角與圓心角換算 </a:t>
                      </a:r>
                      <a:r>
                        <a:rPr lang="en-US" altLang="zh-TW" sz="1200" b="0" i="0" u="none" strike="noStrike">
                          <a:solidFill>
                            <a:srgbClr val="000000"/>
                          </a:solidFill>
                          <a:effectLst/>
                          <a:latin typeface="Calibri"/>
                        </a:rPr>
                        <a:t>2</a:t>
                      </a:r>
                    </a:p>
                  </a:txBody>
                  <a:tcPr marL="9525" marR="9525" marT="9525" marB="0" anchor="b"/>
                </a:tc>
                <a:tc>
                  <a:txBody>
                    <a:bodyPr/>
                    <a:lstStyle/>
                    <a:p>
                      <a:pPr algn="ctr" fontAlgn="b"/>
                      <a:r>
                        <a:rPr lang="en-US" altLang="zh-TW" sz="1200" b="0" i="0" u="none" strike="noStrike">
                          <a:solidFill>
                            <a:srgbClr val="000000"/>
                          </a:solidFill>
                          <a:effectLst/>
                          <a:latin typeface="Calibri"/>
                        </a:rPr>
                        <a:t>7.818114</a:t>
                      </a:r>
                    </a:p>
                  </a:txBody>
                  <a:tcPr marL="9525" marR="9525" marT="9525" marB="0" anchor="b"/>
                </a:tc>
              </a:tr>
              <a:tr h="229975">
                <a:tc>
                  <a:txBody>
                    <a:bodyPr/>
                    <a:lstStyle/>
                    <a:p>
                      <a:pPr algn="ctr" fontAlgn="b"/>
                      <a:r>
                        <a:rPr lang="en-US" altLang="zh-TW" sz="1100" u="none" strike="noStrike">
                          <a:effectLst/>
                        </a:rPr>
                        <a:t>11</a:t>
                      </a:r>
                      <a:endParaRPr lang="en-US" altLang="zh-TW" sz="1100" b="0" i="0" u="none" strike="noStrike">
                        <a:solidFill>
                          <a:srgbClr val="000000"/>
                        </a:solidFill>
                        <a:effectLst/>
                        <a:latin typeface="Calibri"/>
                      </a:endParaRPr>
                    </a:p>
                  </a:txBody>
                  <a:tcPr marL="5837" marR="5837" marT="5837" marB="0" anchor="ctr"/>
                </a:tc>
                <a:tc>
                  <a:txBody>
                    <a:bodyPr/>
                    <a:lstStyle/>
                    <a:p>
                      <a:pPr algn="ctr" fontAlgn="b"/>
                      <a:r>
                        <a:rPr lang="en-US" altLang="zh-TW" sz="1200" b="0" i="0" u="none" strike="noStrike">
                          <a:solidFill>
                            <a:srgbClr val="000000"/>
                          </a:solidFill>
                          <a:effectLst/>
                          <a:latin typeface="Calibri"/>
                        </a:rPr>
                        <a:t>0.454788</a:t>
                      </a:r>
                    </a:p>
                  </a:txBody>
                  <a:tcPr marL="9525" marR="9525" marT="9525" marB="0" anchor="b"/>
                </a:tc>
                <a:tc>
                  <a:txBody>
                    <a:bodyPr/>
                    <a:lstStyle/>
                    <a:p>
                      <a:pPr algn="ctr" fontAlgn="b"/>
                      <a:r>
                        <a:rPr lang="zh-TW" altLang="en-US" sz="1100" b="0" i="0" u="none" strike="noStrike" dirty="0">
                          <a:solidFill>
                            <a:srgbClr val="000000"/>
                          </a:solidFill>
                          <a:effectLst/>
                          <a:latin typeface="Calibri"/>
                        </a:rPr>
                        <a:t>面積 </a:t>
                      </a:r>
                      <a:r>
                        <a:rPr lang="en-US" altLang="zh-TW" sz="1100" b="0" i="0" u="none" strike="noStrike" dirty="0">
                          <a:solidFill>
                            <a:srgbClr val="000000"/>
                          </a:solidFill>
                          <a:effectLst/>
                          <a:latin typeface="Calibri"/>
                        </a:rPr>
                        <a:t>1</a:t>
                      </a:r>
                    </a:p>
                  </a:txBody>
                  <a:tcPr marL="9525" marR="9525" marT="9525" marB="0" anchor="b"/>
                </a:tc>
                <a:tc>
                  <a:txBody>
                    <a:bodyPr/>
                    <a:lstStyle/>
                    <a:p>
                      <a:pPr algn="ctr" fontAlgn="b"/>
                      <a:r>
                        <a:rPr lang="zh-TW" altLang="en-US" sz="1200" b="0" i="0" u="none" strike="noStrike">
                          <a:solidFill>
                            <a:srgbClr val="000000"/>
                          </a:solidFill>
                          <a:effectLst/>
                          <a:latin typeface="Calibri"/>
                        </a:rPr>
                        <a:t>四則運算</a:t>
                      </a:r>
                    </a:p>
                  </a:txBody>
                  <a:tcPr marL="9525" marR="9525" marT="9525" marB="0" anchor="b"/>
                </a:tc>
                <a:tc>
                  <a:txBody>
                    <a:bodyPr/>
                    <a:lstStyle/>
                    <a:p>
                      <a:pPr algn="ctr" fontAlgn="b"/>
                      <a:r>
                        <a:rPr lang="en-US" altLang="zh-TW" sz="1200" b="0" i="0" u="none" strike="noStrike">
                          <a:solidFill>
                            <a:srgbClr val="000000"/>
                          </a:solidFill>
                          <a:effectLst/>
                          <a:latin typeface="Calibri"/>
                        </a:rPr>
                        <a:t>2.586035</a:t>
                      </a:r>
                    </a:p>
                  </a:txBody>
                  <a:tcPr marL="9525" marR="9525" marT="9525" marB="0" anchor="b"/>
                </a:tc>
                <a:tc>
                  <a:txBody>
                    <a:bodyPr/>
                    <a:lstStyle/>
                    <a:p>
                      <a:pPr algn="ctr" fontAlgn="b"/>
                      <a:r>
                        <a:rPr lang="zh-TW" altLang="en-US" sz="1200" b="0" i="0" u="none" strike="noStrike">
                          <a:solidFill>
                            <a:srgbClr val="000000"/>
                          </a:solidFill>
                          <a:effectLst/>
                          <a:latin typeface="Calibri"/>
                        </a:rPr>
                        <a:t>正方形與長方形的面積</a:t>
                      </a:r>
                    </a:p>
                  </a:txBody>
                  <a:tcPr marL="9525" marR="9525" marT="9525" marB="0" anchor="b"/>
                </a:tc>
                <a:tc>
                  <a:txBody>
                    <a:bodyPr/>
                    <a:lstStyle/>
                    <a:p>
                      <a:pPr algn="ctr" fontAlgn="b"/>
                      <a:r>
                        <a:rPr lang="en-US" altLang="zh-TW" sz="1200" b="0" i="0" u="none" strike="noStrike">
                          <a:solidFill>
                            <a:srgbClr val="000000"/>
                          </a:solidFill>
                          <a:effectLst/>
                          <a:latin typeface="Calibri"/>
                        </a:rPr>
                        <a:t>6.276826</a:t>
                      </a:r>
                    </a:p>
                  </a:txBody>
                  <a:tcPr marL="9525" marR="9525" marT="9525" marB="0" anchor="b"/>
                </a:tc>
              </a:tr>
              <a:tr h="229975">
                <a:tc>
                  <a:txBody>
                    <a:bodyPr/>
                    <a:lstStyle/>
                    <a:p>
                      <a:pPr algn="ctr" fontAlgn="b"/>
                      <a:r>
                        <a:rPr lang="en-US" altLang="zh-TW" sz="1100" u="none" strike="noStrike">
                          <a:effectLst/>
                        </a:rPr>
                        <a:t>12</a:t>
                      </a:r>
                      <a:endParaRPr lang="en-US" altLang="zh-TW" sz="1100" b="0" i="0" u="none" strike="noStrike">
                        <a:solidFill>
                          <a:srgbClr val="000000"/>
                        </a:solidFill>
                        <a:effectLst/>
                        <a:latin typeface="Calibri"/>
                      </a:endParaRPr>
                    </a:p>
                  </a:txBody>
                  <a:tcPr marL="5837" marR="5837" marT="5837" marB="0" anchor="ctr"/>
                </a:tc>
                <a:tc>
                  <a:txBody>
                    <a:bodyPr/>
                    <a:lstStyle/>
                    <a:p>
                      <a:pPr algn="ctr" fontAlgn="b"/>
                      <a:r>
                        <a:rPr lang="en-US" altLang="zh-TW" sz="1200" b="0" i="0" u="none" strike="noStrike" dirty="0">
                          <a:solidFill>
                            <a:srgbClr val="000000"/>
                          </a:solidFill>
                          <a:effectLst/>
                          <a:latin typeface="Calibri"/>
                        </a:rPr>
                        <a:t>0.455706</a:t>
                      </a:r>
                    </a:p>
                  </a:txBody>
                  <a:tcPr marL="9525" marR="9525" marT="9525" marB="0" anchor="b"/>
                </a:tc>
                <a:tc>
                  <a:txBody>
                    <a:bodyPr/>
                    <a:lstStyle/>
                    <a:p>
                      <a:pPr algn="ctr" fontAlgn="b"/>
                      <a:r>
                        <a:rPr lang="zh-TW" altLang="en-US" sz="1100" b="0" i="0" u="none" strike="noStrike">
                          <a:solidFill>
                            <a:srgbClr val="000000"/>
                          </a:solidFill>
                          <a:effectLst/>
                          <a:latin typeface="Calibri"/>
                        </a:rPr>
                        <a:t>平行四邊形的面積</a:t>
                      </a:r>
                    </a:p>
                  </a:txBody>
                  <a:tcPr marL="9525" marR="9525" marT="9525" marB="0" anchor="b"/>
                </a:tc>
                <a:tc>
                  <a:txBody>
                    <a:bodyPr/>
                    <a:lstStyle/>
                    <a:p>
                      <a:pPr algn="ctr" fontAlgn="b"/>
                      <a:r>
                        <a:rPr lang="zh-TW" altLang="en-US" sz="1200" b="0" i="0" u="none" strike="noStrike">
                          <a:solidFill>
                            <a:srgbClr val="000000"/>
                          </a:solidFill>
                          <a:effectLst/>
                          <a:latin typeface="Calibri"/>
                        </a:rPr>
                        <a:t>角度 </a:t>
                      </a:r>
                      <a:r>
                        <a:rPr lang="en-US" altLang="zh-TW" sz="1200" b="0" i="0" u="none" strike="noStrike">
                          <a:solidFill>
                            <a:srgbClr val="000000"/>
                          </a:solidFill>
                          <a:effectLst/>
                          <a:latin typeface="Calibri"/>
                        </a:rPr>
                        <a:t>2</a:t>
                      </a:r>
                    </a:p>
                  </a:txBody>
                  <a:tcPr marL="9525" marR="9525" marT="9525" marB="0" anchor="b"/>
                </a:tc>
                <a:tc>
                  <a:txBody>
                    <a:bodyPr/>
                    <a:lstStyle/>
                    <a:p>
                      <a:pPr algn="ctr" fontAlgn="b"/>
                      <a:r>
                        <a:rPr lang="en-US" altLang="zh-TW" sz="1200" b="0" i="0" u="none" strike="noStrike">
                          <a:solidFill>
                            <a:srgbClr val="000000"/>
                          </a:solidFill>
                          <a:effectLst/>
                          <a:latin typeface="Calibri"/>
                        </a:rPr>
                        <a:t>3.530689</a:t>
                      </a:r>
                    </a:p>
                  </a:txBody>
                  <a:tcPr marL="9525" marR="9525" marT="9525" marB="0" anchor="b"/>
                </a:tc>
                <a:tc>
                  <a:txBody>
                    <a:bodyPr/>
                    <a:lstStyle/>
                    <a:p>
                      <a:pPr algn="ctr" fontAlgn="b"/>
                      <a:r>
                        <a:rPr lang="zh-TW" altLang="en-US" sz="1200" b="0" i="0" u="none" strike="noStrike">
                          <a:solidFill>
                            <a:srgbClr val="000000"/>
                          </a:solidFill>
                          <a:effectLst/>
                          <a:latin typeface="Calibri"/>
                        </a:rPr>
                        <a:t>梯形的面積</a:t>
                      </a:r>
                    </a:p>
                  </a:txBody>
                  <a:tcPr marL="9525" marR="9525" marT="9525" marB="0" anchor="b"/>
                </a:tc>
                <a:tc>
                  <a:txBody>
                    <a:bodyPr/>
                    <a:lstStyle/>
                    <a:p>
                      <a:pPr algn="ctr" fontAlgn="b"/>
                      <a:r>
                        <a:rPr lang="en-US" altLang="zh-TW" sz="1200" b="0" i="0" u="none" strike="noStrike">
                          <a:solidFill>
                            <a:srgbClr val="000000"/>
                          </a:solidFill>
                          <a:effectLst/>
                          <a:latin typeface="Calibri"/>
                        </a:rPr>
                        <a:t>7.241353</a:t>
                      </a:r>
                    </a:p>
                  </a:txBody>
                  <a:tcPr marL="9525" marR="9525" marT="9525" marB="0" anchor="b"/>
                </a:tc>
              </a:tr>
              <a:tr h="229975">
                <a:tc>
                  <a:txBody>
                    <a:bodyPr/>
                    <a:lstStyle/>
                    <a:p>
                      <a:pPr algn="ctr" fontAlgn="b"/>
                      <a:r>
                        <a:rPr lang="en-US" altLang="zh-TW" sz="1100" u="none" strike="noStrike">
                          <a:effectLst/>
                        </a:rPr>
                        <a:t>13</a:t>
                      </a:r>
                      <a:endParaRPr lang="en-US" altLang="zh-TW" sz="1100" b="0" i="0" u="none" strike="noStrike">
                        <a:solidFill>
                          <a:srgbClr val="000000"/>
                        </a:solidFill>
                        <a:effectLst/>
                        <a:latin typeface="Calibri"/>
                      </a:endParaRPr>
                    </a:p>
                  </a:txBody>
                  <a:tcPr marL="5837" marR="5837" marT="5837" marB="0" anchor="ctr"/>
                </a:tc>
                <a:tc>
                  <a:txBody>
                    <a:bodyPr/>
                    <a:lstStyle/>
                    <a:p>
                      <a:pPr algn="ctr" fontAlgn="b"/>
                      <a:r>
                        <a:rPr lang="en-US" altLang="zh-TW" sz="1200" b="0" i="0" u="none" strike="noStrike" dirty="0">
                          <a:solidFill>
                            <a:srgbClr val="000000"/>
                          </a:solidFill>
                          <a:effectLst/>
                          <a:latin typeface="Calibri"/>
                        </a:rPr>
                        <a:t>0.484594</a:t>
                      </a:r>
                    </a:p>
                  </a:txBody>
                  <a:tcPr marL="9525" marR="9525" marT="9525" marB="0" anchor="b"/>
                </a:tc>
                <a:tc>
                  <a:txBody>
                    <a:bodyPr/>
                    <a:lstStyle/>
                    <a:p>
                      <a:pPr algn="ctr" fontAlgn="b"/>
                      <a:r>
                        <a:rPr lang="zh-TW" altLang="en-US" sz="1100" b="0" i="0" u="none" strike="noStrike" dirty="0">
                          <a:solidFill>
                            <a:srgbClr val="000000"/>
                          </a:solidFill>
                          <a:effectLst/>
                          <a:latin typeface="Calibri"/>
                        </a:rPr>
                        <a:t>合併圖形的周長</a:t>
                      </a:r>
                    </a:p>
                  </a:txBody>
                  <a:tcPr marL="9525" marR="9525" marT="9525" marB="0" anchor="b"/>
                </a:tc>
                <a:tc>
                  <a:txBody>
                    <a:bodyPr/>
                    <a:lstStyle/>
                    <a:p>
                      <a:pPr algn="ctr" fontAlgn="b"/>
                      <a:r>
                        <a:rPr lang="zh-TW" altLang="en-US" sz="1200" b="0" i="0" u="none" strike="noStrike">
                          <a:solidFill>
                            <a:srgbClr val="000000"/>
                          </a:solidFill>
                          <a:effectLst/>
                          <a:latin typeface="Calibri"/>
                        </a:rPr>
                        <a:t>四則運算</a:t>
                      </a:r>
                    </a:p>
                  </a:txBody>
                  <a:tcPr marL="9525" marR="9525" marT="9525" marB="0" anchor="b"/>
                </a:tc>
                <a:tc>
                  <a:txBody>
                    <a:bodyPr/>
                    <a:lstStyle/>
                    <a:p>
                      <a:pPr algn="ctr" fontAlgn="b"/>
                      <a:r>
                        <a:rPr lang="en-US" altLang="zh-TW" sz="1200" b="0" i="0" u="none" strike="noStrike">
                          <a:solidFill>
                            <a:srgbClr val="000000"/>
                          </a:solidFill>
                          <a:effectLst/>
                          <a:latin typeface="Calibri"/>
                        </a:rPr>
                        <a:t>2.618343</a:t>
                      </a:r>
                    </a:p>
                  </a:txBody>
                  <a:tcPr marL="9525" marR="9525" marT="9525" marB="0" anchor="b"/>
                </a:tc>
                <a:tc>
                  <a:txBody>
                    <a:bodyPr/>
                    <a:lstStyle/>
                    <a:p>
                      <a:pPr algn="ctr" fontAlgn="b"/>
                      <a:r>
                        <a:rPr lang="zh-TW" altLang="en-US" sz="1200" b="0" i="0" u="none" strike="noStrike">
                          <a:solidFill>
                            <a:srgbClr val="000000"/>
                          </a:solidFill>
                          <a:effectLst/>
                          <a:latin typeface="Calibri"/>
                        </a:rPr>
                        <a:t>正方形與長方形的周長</a:t>
                      </a:r>
                    </a:p>
                  </a:txBody>
                  <a:tcPr marL="9525" marR="9525" marT="9525" marB="0" anchor="b"/>
                </a:tc>
                <a:tc>
                  <a:txBody>
                    <a:bodyPr/>
                    <a:lstStyle/>
                    <a:p>
                      <a:pPr algn="ctr" fontAlgn="b"/>
                      <a:r>
                        <a:rPr lang="en-US" altLang="zh-TW" sz="1200" b="0" i="0" u="none" strike="noStrike">
                          <a:solidFill>
                            <a:srgbClr val="000000"/>
                          </a:solidFill>
                          <a:effectLst/>
                          <a:latin typeface="Calibri"/>
                        </a:rPr>
                        <a:t>6.790784</a:t>
                      </a:r>
                    </a:p>
                  </a:txBody>
                  <a:tcPr marL="9525" marR="9525" marT="9525" marB="0" anchor="b"/>
                </a:tc>
              </a:tr>
              <a:tr h="229975">
                <a:tc>
                  <a:txBody>
                    <a:bodyPr/>
                    <a:lstStyle/>
                    <a:p>
                      <a:pPr algn="ctr" fontAlgn="b"/>
                      <a:r>
                        <a:rPr lang="en-US" altLang="zh-TW" sz="1100" u="none" strike="noStrike">
                          <a:effectLst/>
                        </a:rPr>
                        <a:t>14</a:t>
                      </a:r>
                      <a:endParaRPr lang="en-US" altLang="zh-TW" sz="1100" b="0" i="0" u="none" strike="noStrike">
                        <a:solidFill>
                          <a:srgbClr val="000000"/>
                        </a:solidFill>
                        <a:effectLst/>
                        <a:latin typeface="Calibri"/>
                      </a:endParaRPr>
                    </a:p>
                  </a:txBody>
                  <a:tcPr marL="5837" marR="5837" marT="5837" marB="0" anchor="ctr"/>
                </a:tc>
                <a:tc>
                  <a:txBody>
                    <a:bodyPr/>
                    <a:lstStyle/>
                    <a:p>
                      <a:pPr algn="ctr" fontAlgn="b"/>
                      <a:r>
                        <a:rPr lang="en-US" altLang="zh-TW" sz="1200" b="0" i="0" u="none" strike="noStrike">
                          <a:solidFill>
                            <a:srgbClr val="000000"/>
                          </a:solidFill>
                          <a:effectLst/>
                          <a:latin typeface="Calibri"/>
                        </a:rPr>
                        <a:t>0.494324</a:t>
                      </a:r>
                    </a:p>
                  </a:txBody>
                  <a:tcPr marL="9525" marR="9525" marT="9525" marB="0" anchor="b"/>
                </a:tc>
                <a:tc>
                  <a:txBody>
                    <a:bodyPr/>
                    <a:lstStyle/>
                    <a:p>
                      <a:pPr algn="ctr" fontAlgn="b"/>
                      <a:r>
                        <a:rPr lang="zh-TW" altLang="en-US" sz="1100" b="0" i="0" u="none" strike="noStrike" dirty="0">
                          <a:solidFill>
                            <a:srgbClr val="000000"/>
                          </a:solidFill>
                          <a:effectLst/>
                          <a:latin typeface="Calibri"/>
                        </a:rPr>
                        <a:t>四邊形種類</a:t>
                      </a:r>
                    </a:p>
                  </a:txBody>
                  <a:tcPr marL="9525" marR="9525" marT="9525" marB="0" anchor="b"/>
                </a:tc>
                <a:tc>
                  <a:txBody>
                    <a:bodyPr/>
                    <a:lstStyle/>
                    <a:p>
                      <a:pPr algn="ctr" fontAlgn="b"/>
                      <a:r>
                        <a:rPr lang="zh-TW" altLang="en-US" sz="1200" b="0" i="0" u="none" strike="noStrike">
                          <a:solidFill>
                            <a:srgbClr val="000000"/>
                          </a:solidFill>
                          <a:effectLst/>
                          <a:latin typeface="Calibri"/>
                        </a:rPr>
                        <a:t>角度 </a:t>
                      </a:r>
                      <a:r>
                        <a:rPr lang="en-US" altLang="zh-TW" sz="1200" b="0" i="0" u="none" strike="noStrike">
                          <a:solidFill>
                            <a:srgbClr val="000000"/>
                          </a:solidFill>
                          <a:effectLst/>
                          <a:latin typeface="Calibri"/>
                        </a:rPr>
                        <a:t>2</a:t>
                      </a:r>
                    </a:p>
                  </a:txBody>
                  <a:tcPr marL="9525" marR="9525" marT="9525" marB="0" anchor="b"/>
                </a:tc>
                <a:tc>
                  <a:txBody>
                    <a:bodyPr/>
                    <a:lstStyle/>
                    <a:p>
                      <a:pPr algn="ctr" fontAlgn="b"/>
                      <a:r>
                        <a:rPr lang="en-US" altLang="zh-TW" sz="1200" b="0" i="0" u="none" strike="noStrike">
                          <a:solidFill>
                            <a:srgbClr val="000000"/>
                          </a:solidFill>
                          <a:effectLst/>
                          <a:latin typeface="Calibri"/>
                        </a:rPr>
                        <a:t>3.95271</a:t>
                      </a:r>
                    </a:p>
                  </a:txBody>
                  <a:tcPr marL="9525" marR="9525" marT="9525" marB="0" anchor="b"/>
                </a:tc>
                <a:tc>
                  <a:txBody>
                    <a:bodyPr/>
                    <a:lstStyle/>
                    <a:p>
                      <a:pPr algn="ctr" fontAlgn="b"/>
                      <a:r>
                        <a:rPr lang="zh-TW" altLang="en-US" sz="1200" b="0" i="0" u="none" strike="noStrike">
                          <a:solidFill>
                            <a:srgbClr val="000000"/>
                          </a:solidFill>
                          <a:effectLst/>
                          <a:latin typeface="Calibri"/>
                        </a:rPr>
                        <a:t>四邊形的角</a:t>
                      </a:r>
                    </a:p>
                  </a:txBody>
                  <a:tcPr marL="9525" marR="9525" marT="9525" marB="0" anchor="b"/>
                </a:tc>
                <a:tc>
                  <a:txBody>
                    <a:bodyPr/>
                    <a:lstStyle/>
                    <a:p>
                      <a:pPr algn="ctr" fontAlgn="b"/>
                      <a:r>
                        <a:rPr lang="en-US" altLang="zh-TW" sz="1200" b="0" i="0" u="none" strike="noStrike">
                          <a:solidFill>
                            <a:srgbClr val="000000"/>
                          </a:solidFill>
                          <a:effectLst/>
                          <a:latin typeface="Calibri"/>
                        </a:rPr>
                        <a:t>6.859401</a:t>
                      </a:r>
                    </a:p>
                  </a:txBody>
                  <a:tcPr marL="9525" marR="9525" marT="9525" marB="0" anchor="b"/>
                </a:tc>
              </a:tr>
              <a:tr h="174122">
                <a:tc>
                  <a:txBody>
                    <a:bodyPr/>
                    <a:lstStyle/>
                    <a:p>
                      <a:pPr algn="ctr" fontAlgn="b"/>
                      <a:r>
                        <a:rPr lang="en-US" altLang="zh-TW" sz="1100" u="none" strike="noStrike">
                          <a:effectLst/>
                        </a:rPr>
                        <a:t>15</a:t>
                      </a:r>
                      <a:endParaRPr lang="en-US" altLang="zh-TW" sz="1100" b="0" i="0" u="none" strike="noStrike">
                        <a:solidFill>
                          <a:srgbClr val="000000"/>
                        </a:solidFill>
                        <a:effectLst/>
                        <a:latin typeface="Calibri"/>
                      </a:endParaRPr>
                    </a:p>
                  </a:txBody>
                  <a:tcPr marL="5837" marR="5837" marT="5837" marB="0" anchor="ctr"/>
                </a:tc>
                <a:tc>
                  <a:txBody>
                    <a:bodyPr/>
                    <a:lstStyle/>
                    <a:p>
                      <a:pPr algn="ctr" fontAlgn="b"/>
                      <a:r>
                        <a:rPr lang="en-US" altLang="zh-TW" sz="1200" b="0" i="0" u="none" strike="noStrike" dirty="0">
                          <a:solidFill>
                            <a:srgbClr val="000000"/>
                          </a:solidFill>
                          <a:effectLst/>
                          <a:latin typeface="Calibri"/>
                        </a:rPr>
                        <a:t>0.504201</a:t>
                      </a:r>
                    </a:p>
                  </a:txBody>
                  <a:tcPr marL="9525" marR="9525" marT="9525" marB="0" anchor="b"/>
                </a:tc>
                <a:tc>
                  <a:txBody>
                    <a:bodyPr/>
                    <a:lstStyle/>
                    <a:p>
                      <a:pPr algn="ctr" fontAlgn="b"/>
                      <a:r>
                        <a:rPr lang="zh-TW" altLang="en-US" sz="1100" b="0" i="0" u="none" strike="noStrike" dirty="0">
                          <a:solidFill>
                            <a:srgbClr val="000000"/>
                          </a:solidFill>
                          <a:effectLst/>
                          <a:latin typeface="Calibri"/>
                        </a:rPr>
                        <a:t>三角函數 </a:t>
                      </a:r>
                      <a:r>
                        <a:rPr lang="en-US" altLang="zh-TW" sz="1100" b="0" i="0" u="none" strike="noStrike" dirty="0">
                          <a:solidFill>
                            <a:srgbClr val="000000"/>
                          </a:solidFill>
                          <a:effectLst/>
                          <a:latin typeface="Calibri"/>
                        </a:rPr>
                        <a:t>0.5</a:t>
                      </a:r>
                    </a:p>
                  </a:txBody>
                  <a:tcPr marL="9525" marR="9525" marT="9525" marB="0" anchor="b"/>
                </a:tc>
                <a:tc>
                  <a:txBody>
                    <a:bodyPr/>
                    <a:lstStyle/>
                    <a:p>
                      <a:pPr algn="ctr" fontAlgn="b"/>
                      <a:r>
                        <a:rPr lang="zh-TW" altLang="en-US" sz="1200" b="0" i="0" u="none" strike="noStrike">
                          <a:solidFill>
                            <a:srgbClr val="000000"/>
                          </a:solidFill>
                          <a:effectLst/>
                          <a:latin typeface="Calibri"/>
                        </a:rPr>
                        <a:t>畢氏定理 </a:t>
                      </a:r>
                      <a:r>
                        <a:rPr lang="en-US" altLang="zh-TW" sz="1200" b="0" i="0" u="none" strike="noStrike">
                          <a:solidFill>
                            <a:srgbClr val="000000"/>
                          </a:solidFill>
                          <a:effectLst/>
                          <a:latin typeface="Calibri"/>
                        </a:rPr>
                        <a:t>1</a:t>
                      </a:r>
                    </a:p>
                  </a:txBody>
                  <a:tcPr marL="9525" marR="9525" marT="9525" marB="0" anchor="b"/>
                </a:tc>
                <a:tc>
                  <a:txBody>
                    <a:bodyPr/>
                    <a:lstStyle/>
                    <a:p>
                      <a:pPr algn="ctr" fontAlgn="b"/>
                      <a:r>
                        <a:rPr lang="en-US" altLang="zh-TW" sz="1200" b="0" i="0" u="none" strike="noStrike">
                          <a:solidFill>
                            <a:srgbClr val="000000"/>
                          </a:solidFill>
                          <a:effectLst/>
                          <a:latin typeface="Calibri"/>
                        </a:rPr>
                        <a:t>3.425046</a:t>
                      </a:r>
                    </a:p>
                  </a:txBody>
                  <a:tcPr marL="9525" marR="9525" marT="9525" marB="0" anchor="b"/>
                </a:tc>
                <a:tc>
                  <a:txBody>
                    <a:bodyPr/>
                    <a:lstStyle/>
                    <a:p>
                      <a:pPr algn="ctr" fontAlgn="b"/>
                      <a:r>
                        <a:rPr lang="zh-TW" altLang="en-US" sz="1200" b="0" i="0" u="none" strike="noStrike">
                          <a:solidFill>
                            <a:srgbClr val="000000"/>
                          </a:solidFill>
                          <a:effectLst/>
                          <a:latin typeface="Calibri"/>
                        </a:rPr>
                        <a:t>三角函數 </a:t>
                      </a:r>
                      <a:r>
                        <a:rPr lang="en-US" altLang="zh-TW" sz="1200" b="0" i="0" u="none" strike="noStrike">
                          <a:solidFill>
                            <a:srgbClr val="000000"/>
                          </a:solidFill>
                          <a:effectLst/>
                          <a:latin typeface="Calibri"/>
                        </a:rPr>
                        <a:t>1</a:t>
                      </a:r>
                    </a:p>
                  </a:txBody>
                  <a:tcPr marL="9525" marR="9525" marT="9525" marB="0" anchor="b"/>
                </a:tc>
                <a:tc>
                  <a:txBody>
                    <a:bodyPr/>
                    <a:lstStyle/>
                    <a:p>
                      <a:pPr algn="ctr" fontAlgn="b"/>
                      <a:r>
                        <a:rPr lang="en-US" altLang="zh-TW" sz="1200" b="0" i="0" u="none" strike="noStrike">
                          <a:solidFill>
                            <a:srgbClr val="000000"/>
                          </a:solidFill>
                          <a:effectLst/>
                          <a:latin typeface="Calibri"/>
                        </a:rPr>
                        <a:t>8.005444</a:t>
                      </a:r>
                    </a:p>
                  </a:txBody>
                  <a:tcPr marL="9525" marR="9525" marT="9525" marB="0" anchor="b"/>
                </a:tc>
              </a:tr>
              <a:tr h="229975">
                <a:tc>
                  <a:txBody>
                    <a:bodyPr/>
                    <a:lstStyle/>
                    <a:p>
                      <a:pPr algn="ctr" fontAlgn="b"/>
                      <a:r>
                        <a:rPr lang="en-US" altLang="zh-TW" sz="1100" u="none" strike="noStrike">
                          <a:effectLst/>
                        </a:rPr>
                        <a:t>16</a:t>
                      </a:r>
                      <a:endParaRPr lang="en-US" altLang="zh-TW" sz="1100" b="0" i="0" u="none" strike="noStrike">
                        <a:solidFill>
                          <a:srgbClr val="000000"/>
                        </a:solidFill>
                        <a:effectLst/>
                        <a:latin typeface="Calibri"/>
                      </a:endParaRPr>
                    </a:p>
                  </a:txBody>
                  <a:tcPr marL="5837" marR="5837" marT="5837" marB="0" anchor="ctr"/>
                </a:tc>
                <a:tc>
                  <a:txBody>
                    <a:bodyPr/>
                    <a:lstStyle/>
                    <a:p>
                      <a:pPr algn="ctr" fontAlgn="b"/>
                      <a:r>
                        <a:rPr lang="en-US" altLang="zh-TW" sz="1200" b="0" i="0" u="none" strike="noStrike" dirty="0">
                          <a:solidFill>
                            <a:srgbClr val="000000"/>
                          </a:solidFill>
                          <a:effectLst/>
                          <a:latin typeface="Calibri"/>
                        </a:rPr>
                        <a:t>0.505001</a:t>
                      </a:r>
                    </a:p>
                  </a:txBody>
                  <a:tcPr marL="9525" marR="9525" marT="9525" marB="0" anchor="b"/>
                </a:tc>
                <a:tc>
                  <a:txBody>
                    <a:bodyPr/>
                    <a:lstStyle/>
                    <a:p>
                      <a:pPr algn="ctr" fontAlgn="b"/>
                      <a:r>
                        <a:rPr lang="zh-TW" altLang="en-US" sz="1100" b="0" i="0" u="none" strike="noStrike" dirty="0">
                          <a:solidFill>
                            <a:srgbClr val="000000"/>
                          </a:solidFill>
                          <a:effectLst/>
                          <a:latin typeface="Calibri"/>
                        </a:rPr>
                        <a:t>對稱軸</a:t>
                      </a:r>
                    </a:p>
                  </a:txBody>
                  <a:tcPr marL="9525" marR="9525" marT="9525" marB="0" anchor="b"/>
                </a:tc>
                <a:tc>
                  <a:txBody>
                    <a:bodyPr/>
                    <a:lstStyle/>
                    <a:p>
                      <a:pPr algn="ctr" fontAlgn="b"/>
                      <a:r>
                        <a:rPr lang="zh-TW" altLang="en-US" sz="1200" b="0" i="0" u="none" strike="noStrike">
                          <a:solidFill>
                            <a:srgbClr val="000000"/>
                          </a:solidFill>
                          <a:effectLst/>
                          <a:latin typeface="Calibri"/>
                        </a:rPr>
                        <a:t>相似三角形 </a:t>
                      </a:r>
                      <a:r>
                        <a:rPr lang="en-US" altLang="zh-TW" sz="1200" b="0" i="0" u="none" strike="noStrike">
                          <a:solidFill>
                            <a:srgbClr val="000000"/>
                          </a:solidFill>
                          <a:effectLst/>
                          <a:latin typeface="Calibri"/>
                        </a:rPr>
                        <a:t>1</a:t>
                      </a:r>
                    </a:p>
                  </a:txBody>
                  <a:tcPr marL="9525" marR="9525" marT="9525" marB="0" anchor="b"/>
                </a:tc>
                <a:tc>
                  <a:txBody>
                    <a:bodyPr/>
                    <a:lstStyle/>
                    <a:p>
                      <a:pPr algn="ctr" fontAlgn="b"/>
                      <a:r>
                        <a:rPr lang="en-US" altLang="zh-TW" sz="1200" b="0" i="0" u="none" strike="noStrike">
                          <a:solidFill>
                            <a:srgbClr val="000000"/>
                          </a:solidFill>
                          <a:effectLst/>
                          <a:latin typeface="Calibri"/>
                        </a:rPr>
                        <a:t>3.329959</a:t>
                      </a:r>
                    </a:p>
                  </a:txBody>
                  <a:tcPr marL="9525" marR="9525" marT="9525" marB="0" anchor="b"/>
                </a:tc>
                <a:tc>
                  <a:txBody>
                    <a:bodyPr/>
                    <a:lstStyle/>
                    <a:p>
                      <a:pPr algn="ctr" fontAlgn="b"/>
                      <a:r>
                        <a:rPr lang="zh-TW" altLang="en-US" sz="1200" b="0" i="0" u="none" strike="noStrike">
                          <a:solidFill>
                            <a:srgbClr val="000000"/>
                          </a:solidFill>
                          <a:effectLst/>
                          <a:latin typeface="Calibri"/>
                        </a:rPr>
                        <a:t>判斷出對稱軸</a:t>
                      </a:r>
                    </a:p>
                  </a:txBody>
                  <a:tcPr marL="9525" marR="9525" marT="9525" marB="0" anchor="b"/>
                </a:tc>
                <a:tc>
                  <a:txBody>
                    <a:bodyPr/>
                    <a:lstStyle/>
                    <a:p>
                      <a:pPr algn="ctr" fontAlgn="b"/>
                      <a:r>
                        <a:rPr lang="en-US" altLang="zh-TW" sz="1200" b="0" i="0" u="none" strike="noStrike" dirty="0">
                          <a:solidFill>
                            <a:srgbClr val="000000"/>
                          </a:solidFill>
                          <a:effectLst/>
                          <a:latin typeface="Calibri"/>
                        </a:rPr>
                        <a:t>7.585349</a:t>
                      </a:r>
                    </a:p>
                  </a:txBody>
                  <a:tcPr marL="9525" marR="9525" marT="9525" marB="0" anchor="b"/>
                </a:tc>
              </a:tr>
            </a:tbl>
          </a:graphicData>
        </a:graphic>
      </p:graphicFrame>
    </p:spTree>
    <p:extLst>
      <p:ext uri="{BB962C8B-B14F-4D97-AF65-F5344CB8AC3E}">
        <p14:creationId xmlns:p14="http://schemas.microsoft.com/office/powerpoint/2010/main" val="16139586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dirty="0"/>
              <a:t>研究</a:t>
            </a:r>
            <a:r>
              <a:rPr lang="zh-TW" altLang="en-US" dirty="0" smtClean="0"/>
              <a:t>動機 </a:t>
            </a:r>
            <a:r>
              <a:rPr lang="en-US" altLang="zh-TW" dirty="0" smtClean="0"/>
              <a:t>-</a:t>
            </a:r>
            <a:r>
              <a:rPr lang="zh-TW" altLang="en-US" dirty="0" smtClean="0"/>
              <a:t> 練習題排程與推薦</a:t>
            </a:r>
            <a:endParaRPr lang="en-US" dirty="0"/>
          </a:p>
        </p:txBody>
      </p:sp>
      <p:sp>
        <p:nvSpPr>
          <p:cNvPr id="4" name="投影片編號版面配置區 3"/>
          <p:cNvSpPr>
            <a:spLocks noGrp="1"/>
          </p:cNvSpPr>
          <p:nvPr>
            <p:ph type="sldNum" sz="quarter" idx="12"/>
          </p:nvPr>
        </p:nvSpPr>
        <p:spPr/>
        <p:txBody>
          <a:bodyPr/>
          <a:lstStyle/>
          <a:p>
            <a:fld id="{ED97C7B1-679B-41CD-964D-385158F54399}" type="slidenum">
              <a:rPr lang="zh-TW" altLang="en-US" smtClean="0"/>
              <a:t>4</a:t>
            </a:fld>
            <a:endParaRPr lang="zh-TW" altLang="en-US"/>
          </a:p>
        </p:txBody>
      </p:sp>
      <p:sp>
        <p:nvSpPr>
          <p:cNvPr id="3" name="內容版面配置區 2"/>
          <p:cNvSpPr>
            <a:spLocks noGrp="1"/>
          </p:cNvSpPr>
          <p:nvPr>
            <p:ph sz="quarter" idx="1"/>
          </p:nvPr>
        </p:nvSpPr>
        <p:spPr>
          <a:xfrm>
            <a:off x="914400" y="1447800"/>
            <a:ext cx="7772400" cy="3028201"/>
          </a:xfrm>
        </p:spPr>
        <p:txBody>
          <a:bodyPr>
            <a:normAutofit lnSpcReduction="10000"/>
          </a:bodyPr>
          <a:lstStyle/>
          <a:p>
            <a:r>
              <a:rPr lang="zh-TW" altLang="en-US" dirty="0" smtClean="0"/>
              <a:t>目前練習樹不易維護，</a:t>
            </a:r>
            <a:r>
              <a:rPr lang="en-US" altLang="zh-TW" dirty="0" smtClean="0"/>
              <a:t>Prerequisite(</a:t>
            </a:r>
            <a:r>
              <a:rPr lang="zh-TW" altLang="en-US" dirty="0" smtClean="0"/>
              <a:t>順序性</a:t>
            </a:r>
            <a:r>
              <a:rPr lang="en-US" altLang="zh-TW" dirty="0" smtClean="0"/>
              <a:t>)</a:t>
            </a:r>
            <a:r>
              <a:rPr lang="zh-TW" altLang="en-US" dirty="0" smtClean="0"/>
              <a:t>連結仍有改進的空間，但人工檢查卻又太耗費心力。</a:t>
            </a:r>
            <a:endParaRPr lang="en-US" altLang="zh-TW" dirty="0" smtClean="0"/>
          </a:p>
          <a:p>
            <a:r>
              <a:rPr lang="zh-TW" altLang="en-US" dirty="0" smtClean="0"/>
              <a:t>我們希望可以</a:t>
            </a:r>
            <a:endParaRPr lang="en-US" altLang="zh-TW" dirty="0" smtClean="0"/>
          </a:p>
          <a:p>
            <a:pPr lvl="1"/>
            <a:r>
              <a:rPr lang="zh-TW" altLang="en-US" dirty="0" smtClean="0"/>
              <a:t>解決目前迫切的維護問題</a:t>
            </a:r>
            <a:endParaRPr lang="en-US" altLang="zh-TW" dirty="0"/>
          </a:p>
          <a:p>
            <a:pPr lvl="2"/>
            <a:r>
              <a:rPr lang="zh-TW" altLang="en-US" dirty="0" smtClean="0"/>
              <a:t>讓連結的檢查和推薦自動化</a:t>
            </a:r>
            <a:endParaRPr lang="en-US" altLang="zh-TW" dirty="0" smtClean="0"/>
          </a:p>
          <a:p>
            <a:pPr lvl="1"/>
            <a:r>
              <a:rPr lang="zh-TW" altLang="en-US" dirty="0" smtClean="0"/>
              <a:t>不論均一的練習樹想要朝向</a:t>
            </a:r>
            <a:r>
              <a:rPr lang="en-US" altLang="zh-TW" dirty="0" smtClean="0"/>
              <a:t>Khan</a:t>
            </a:r>
            <a:r>
              <a:rPr lang="zh-TW" altLang="en-US" dirty="0" smtClean="0"/>
              <a:t>學院的做法到什麼程度，或是想要保留舊的練習樹同時加入像</a:t>
            </a:r>
            <a:r>
              <a:rPr lang="en-US" altLang="zh-TW" dirty="0" smtClean="0"/>
              <a:t>Khan</a:t>
            </a:r>
            <a:r>
              <a:rPr lang="zh-TW" altLang="en-US" dirty="0" smtClean="0"/>
              <a:t>的介面，都能提供練習題間量化的關係供老師參考</a:t>
            </a:r>
            <a:endParaRPr lang="en-US" altLang="zh-TW" dirty="0" smtClean="0"/>
          </a:p>
        </p:txBody>
      </p:sp>
      <p:pic>
        <p:nvPicPr>
          <p:cNvPr id="7" name="圖片 6"/>
          <p:cNvPicPr>
            <a:picLocks noChangeAspect="1"/>
          </p:cNvPicPr>
          <p:nvPr/>
        </p:nvPicPr>
        <p:blipFill rotWithShape="1">
          <a:blip r:embed="rId2"/>
          <a:srcRect l="2807" r="7907"/>
          <a:stretch/>
        </p:blipFill>
        <p:spPr>
          <a:xfrm>
            <a:off x="466693" y="4653136"/>
            <a:ext cx="3346102" cy="1748896"/>
          </a:xfrm>
          <a:prstGeom prst="rect">
            <a:avLst/>
          </a:prstGeom>
        </p:spPr>
      </p:pic>
      <p:pic>
        <p:nvPicPr>
          <p:cNvPr id="8" name="圖片 7"/>
          <p:cNvPicPr>
            <a:picLocks noChangeAspect="1"/>
          </p:cNvPicPr>
          <p:nvPr/>
        </p:nvPicPr>
        <p:blipFill>
          <a:blip r:embed="rId3"/>
          <a:stretch>
            <a:fillRect/>
          </a:stretch>
        </p:blipFill>
        <p:spPr>
          <a:xfrm>
            <a:off x="5907352" y="4578993"/>
            <a:ext cx="2793861" cy="1831924"/>
          </a:xfrm>
          <a:prstGeom prst="rect">
            <a:avLst/>
          </a:prstGeom>
        </p:spPr>
      </p:pic>
      <p:sp>
        <p:nvSpPr>
          <p:cNvPr id="9" name="橢圓 8"/>
          <p:cNvSpPr/>
          <p:nvPr/>
        </p:nvSpPr>
        <p:spPr>
          <a:xfrm>
            <a:off x="3658455" y="4653136"/>
            <a:ext cx="504056" cy="504056"/>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橢圓 9"/>
          <p:cNvSpPr/>
          <p:nvPr/>
        </p:nvSpPr>
        <p:spPr>
          <a:xfrm>
            <a:off x="3658455" y="5947238"/>
            <a:ext cx="504056" cy="504056"/>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直線單箭頭接點 11"/>
          <p:cNvCxnSpPr>
            <a:stCxn id="9" idx="4"/>
            <a:endCxn id="10" idx="0"/>
          </p:cNvCxnSpPr>
          <p:nvPr/>
        </p:nvCxnSpPr>
        <p:spPr>
          <a:xfrm>
            <a:off x="3910483" y="5157192"/>
            <a:ext cx="0" cy="790046"/>
          </a:xfrm>
          <a:prstGeom prst="straightConnector1">
            <a:avLst/>
          </a:prstGeom>
          <a:ln w="19050">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3" name="文字方塊 12"/>
          <p:cNvSpPr txBox="1"/>
          <p:nvPr/>
        </p:nvSpPr>
        <p:spPr>
          <a:xfrm>
            <a:off x="3935568" y="4746917"/>
            <a:ext cx="1584176" cy="646331"/>
          </a:xfrm>
          <a:prstGeom prst="rect">
            <a:avLst/>
          </a:prstGeom>
          <a:noFill/>
        </p:spPr>
        <p:txBody>
          <a:bodyPr wrap="square" rtlCol="0">
            <a:spAutoFit/>
          </a:bodyPr>
          <a:lstStyle/>
          <a:p>
            <a:pPr algn="ctr"/>
            <a:r>
              <a:rPr lang="en-US" altLang="zh-TW" i="1" dirty="0" smtClean="0"/>
              <a:t>V</a:t>
            </a:r>
            <a:r>
              <a:rPr lang="en-US" i="1" dirty="0" smtClean="0"/>
              <a:t>alid?</a:t>
            </a:r>
          </a:p>
          <a:p>
            <a:pPr algn="ctr"/>
            <a:r>
              <a:rPr lang="en-US" i="1" dirty="0" smtClean="0"/>
              <a:t>Relationship?</a:t>
            </a:r>
            <a:endParaRPr lang="en-US" i="1" dirty="0"/>
          </a:p>
        </p:txBody>
      </p:sp>
      <p:pic>
        <p:nvPicPr>
          <p:cNvPr id="2050" name="Picture 2" descr="https://encrypted-tbn3.gstatic.com/images?q=tbn:ANd9GcQoRhA6Gct1YgggzbvtUxNJmIELPxAvcmeerV_GhAtvRGGbFluYJQ"/>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2819" y="5349747"/>
            <a:ext cx="1092182" cy="1008168"/>
          </a:xfrm>
          <a:prstGeom prst="rect">
            <a:avLst/>
          </a:prstGeom>
          <a:noFill/>
          <a:extLst>
            <a:ext uri="{909E8E84-426E-40DD-AFC4-6F175D3DCCD1}">
              <a14:hiddenFill xmlns:a14="http://schemas.microsoft.com/office/drawing/2010/main">
                <a:solidFill>
                  <a:srgbClr val="FFFFFF"/>
                </a:solidFill>
              </a14:hiddenFill>
            </a:ext>
          </a:extLst>
        </p:spPr>
      </p:pic>
      <p:sp>
        <p:nvSpPr>
          <p:cNvPr id="16" name="向右箭號 15"/>
          <p:cNvSpPr/>
          <p:nvPr/>
        </p:nvSpPr>
        <p:spPr>
          <a:xfrm>
            <a:off x="4045728" y="5552215"/>
            <a:ext cx="346450" cy="253049"/>
          </a:xfrm>
          <a:prstGeom prst="rightArrow">
            <a:avLst/>
          </a:pr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9" name="文字方塊 18"/>
          <p:cNvSpPr txBox="1"/>
          <p:nvPr/>
        </p:nvSpPr>
        <p:spPr>
          <a:xfrm>
            <a:off x="4103766" y="6223936"/>
            <a:ext cx="1584176" cy="369332"/>
          </a:xfrm>
          <a:prstGeom prst="rect">
            <a:avLst/>
          </a:prstGeom>
          <a:noFill/>
        </p:spPr>
        <p:txBody>
          <a:bodyPr wrap="square" rtlCol="0">
            <a:spAutoFit/>
          </a:bodyPr>
          <a:lstStyle/>
          <a:p>
            <a:pPr algn="ctr"/>
            <a:r>
              <a:rPr lang="zh-TW" altLang="en-US" dirty="0" smtClean="0"/>
              <a:t>幫助老師們</a:t>
            </a:r>
            <a:endParaRPr lang="en-US" dirty="0"/>
          </a:p>
        </p:txBody>
      </p:sp>
      <p:sp>
        <p:nvSpPr>
          <p:cNvPr id="15" name="向右箭號 14"/>
          <p:cNvSpPr/>
          <p:nvPr/>
        </p:nvSpPr>
        <p:spPr>
          <a:xfrm>
            <a:off x="5462788" y="5570383"/>
            <a:ext cx="346450" cy="253049"/>
          </a:xfrm>
          <a:prstGeom prst="rightArrow">
            <a:avLst/>
          </a:pr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763046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預測題目關係視覺化</a:t>
            </a:r>
            <a:r>
              <a:rPr lang="en-US" altLang="zh-TW" dirty="0"/>
              <a:t>demo</a:t>
            </a:r>
            <a:endParaRPr lang="en-US" dirty="0"/>
          </a:p>
        </p:txBody>
      </p:sp>
      <p:sp>
        <p:nvSpPr>
          <p:cNvPr id="4" name="投影片編號版面配置區 3"/>
          <p:cNvSpPr>
            <a:spLocks noGrp="1"/>
          </p:cNvSpPr>
          <p:nvPr>
            <p:ph type="sldNum" sz="quarter" idx="12"/>
          </p:nvPr>
        </p:nvSpPr>
        <p:spPr/>
        <p:txBody>
          <a:bodyPr/>
          <a:lstStyle/>
          <a:p>
            <a:fld id="{ED97C7B1-679B-41CD-964D-385158F54399}" type="slidenum">
              <a:rPr lang="zh-TW" altLang="en-US" smtClean="0"/>
              <a:t>40</a:t>
            </a:fld>
            <a:endParaRPr lang="zh-TW" altLang="en-US"/>
          </a:p>
        </p:txBody>
      </p:sp>
      <p:sp>
        <p:nvSpPr>
          <p:cNvPr id="3" name="內容版面配置區 2"/>
          <p:cNvSpPr>
            <a:spLocks noGrp="1"/>
          </p:cNvSpPr>
          <p:nvPr>
            <p:ph sz="quarter" idx="1"/>
          </p:nvPr>
        </p:nvSpPr>
        <p:spPr>
          <a:xfrm>
            <a:off x="457200" y="1600200"/>
            <a:ext cx="3322712" cy="4525963"/>
          </a:xfrm>
        </p:spPr>
        <p:txBody>
          <a:bodyPr>
            <a:normAutofit fontScale="92500" lnSpcReduction="20000"/>
          </a:bodyPr>
          <a:lstStyle/>
          <a:p>
            <a:r>
              <a:rPr lang="zh-TW" altLang="en-US" dirty="0" smtClean="0"/>
              <a:t>知識</a:t>
            </a:r>
            <a:r>
              <a:rPr lang="zh-TW" altLang="en-US" dirty="0"/>
              <a:t>點內部</a:t>
            </a:r>
            <a:r>
              <a:rPr lang="zh-TW" altLang="en-US" dirty="0" smtClean="0"/>
              <a:t>顏色</a:t>
            </a:r>
            <a:endParaRPr lang="en-US" dirty="0" smtClean="0"/>
          </a:p>
          <a:p>
            <a:pPr lvl="1"/>
            <a:r>
              <a:rPr lang="zh-TW" altLang="en-US" dirty="0" smtClean="0"/>
              <a:t>其它</a:t>
            </a:r>
            <a:r>
              <a:rPr lang="zh-TW" altLang="en-US" dirty="0"/>
              <a:t>知識點</a:t>
            </a:r>
            <a:r>
              <a:rPr lang="en-US" dirty="0"/>
              <a:t>: </a:t>
            </a:r>
          </a:p>
          <a:p>
            <a:pPr lvl="2"/>
            <a:r>
              <a:rPr lang="zh-TW" altLang="en-US" dirty="0">
                <a:solidFill>
                  <a:srgbClr val="009900"/>
                </a:solidFill>
              </a:rPr>
              <a:t>預測相關性低</a:t>
            </a:r>
            <a:endParaRPr lang="en-US" dirty="0">
              <a:solidFill>
                <a:srgbClr val="009900"/>
              </a:solidFill>
            </a:endParaRPr>
          </a:p>
          <a:p>
            <a:pPr lvl="2"/>
            <a:r>
              <a:rPr lang="zh-TW" altLang="en-US" dirty="0">
                <a:solidFill>
                  <a:srgbClr val="FF0000"/>
                </a:solidFill>
              </a:rPr>
              <a:t>預測相關性高</a:t>
            </a:r>
            <a:endParaRPr lang="en-US" dirty="0">
              <a:solidFill>
                <a:srgbClr val="FF0000"/>
              </a:solidFill>
            </a:endParaRPr>
          </a:p>
          <a:p>
            <a:r>
              <a:rPr lang="zh-TW" altLang="en-US" dirty="0" smtClean="0"/>
              <a:t>知識</a:t>
            </a:r>
            <a:r>
              <a:rPr lang="zh-TW" altLang="en-US" dirty="0"/>
              <a:t>點外圈</a:t>
            </a:r>
            <a:r>
              <a:rPr lang="zh-TW" altLang="en-US" dirty="0" smtClean="0"/>
              <a:t>顏色</a:t>
            </a:r>
            <a:endParaRPr lang="en-US" dirty="0" smtClean="0"/>
          </a:p>
          <a:p>
            <a:pPr lvl="1"/>
            <a:r>
              <a:rPr lang="zh-TW" altLang="en-US" dirty="0">
                <a:ln>
                  <a:solidFill>
                    <a:srgbClr val="FF0000"/>
                  </a:solidFill>
                </a:ln>
                <a:solidFill>
                  <a:schemeClr val="bg1"/>
                </a:solidFill>
              </a:rPr>
              <a:t>預測知識</a:t>
            </a:r>
            <a:r>
              <a:rPr lang="zh-TW" altLang="en-US" dirty="0" smtClean="0">
                <a:ln>
                  <a:solidFill>
                    <a:srgbClr val="FF0000"/>
                  </a:solidFill>
                </a:ln>
                <a:solidFill>
                  <a:schemeClr val="bg1"/>
                </a:solidFill>
              </a:rPr>
              <a:t>點</a:t>
            </a:r>
            <a:endParaRPr lang="en-US" altLang="zh-TW" dirty="0" smtClean="0"/>
          </a:p>
          <a:p>
            <a:pPr lvl="1"/>
            <a:r>
              <a:rPr lang="zh-TW" altLang="en-US" dirty="0" smtClean="0"/>
              <a:t>其它</a:t>
            </a:r>
            <a:r>
              <a:rPr lang="zh-TW" altLang="en-US" dirty="0"/>
              <a:t>知識點</a:t>
            </a:r>
            <a:r>
              <a:rPr lang="en-US" altLang="zh-TW" dirty="0"/>
              <a:t>:</a:t>
            </a:r>
            <a:r>
              <a:rPr lang="en-US" dirty="0"/>
              <a:t> </a:t>
            </a:r>
          </a:p>
          <a:p>
            <a:pPr lvl="2"/>
            <a:r>
              <a:rPr lang="zh-TW" altLang="en-US" dirty="0" smtClean="0">
                <a:solidFill>
                  <a:srgbClr val="0070C0"/>
                </a:solidFill>
              </a:rPr>
              <a:t>題目較簡單</a:t>
            </a:r>
            <a:endParaRPr lang="en-US" altLang="zh-TW" dirty="0" smtClean="0">
              <a:solidFill>
                <a:srgbClr val="0070C0"/>
              </a:solidFill>
            </a:endParaRPr>
          </a:p>
          <a:p>
            <a:pPr lvl="2"/>
            <a:r>
              <a:rPr lang="zh-TW" altLang="en-US" dirty="0" smtClean="0">
                <a:solidFill>
                  <a:srgbClr val="00B050"/>
                </a:solidFill>
              </a:rPr>
              <a:t>題目難度接</a:t>
            </a:r>
            <a:r>
              <a:rPr lang="zh-TW" altLang="en-US" dirty="0">
                <a:solidFill>
                  <a:srgbClr val="00B050"/>
                </a:solidFill>
              </a:rPr>
              <a:t>近</a:t>
            </a:r>
            <a:endParaRPr lang="en-US" altLang="zh-TW" dirty="0">
              <a:solidFill>
                <a:srgbClr val="00B050"/>
              </a:solidFill>
            </a:endParaRPr>
          </a:p>
          <a:p>
            <a:pPr lvl="2"/>
            <a:r>
              <a:rPr lang="zh-TW" altLang="en-US" dirty="0">
                <a:solidFill>
                  <a:srgbClr val="FF0000"/>
                </a:solidFill>
              </a:rPr>
              <a:t>題目</a:t>
            </a:r>
            <a:r>
              <a:rPr lang="zh-TW" altLang="en-US" dirty="0" smtClean="0">
                <a:solidFill>
                  <a:srgbClr val="FF0000"/>
                </a:solidFill>
              </a:rPr>
              <a:t>較困</a:t>
            </a:r>
            <a:r>
              <a:rPr lang="zh-TW" altLang="en-US" dirty="0">
                <a:solidFill>
                  <a:srgbClr val="FF0000"/>
                </a:solidFill>
              </a:rPr>
              <a:t>難</a:t>
            </a:r>
            <a:endParaRPr lang="en-US" dirty="0">
              <a:solidFill>
                <a:srgbClr val="FF0000"/>
              </a:solidFill>
            </a:endParaRPr>
          </a:p>
          <a:p>
            <a:r>
              <a:rPr lang="zh-TW" altLang="en-US" dirty="0"/>
              <a:t>文字顏色</a:t>
            </a:r>
            <a:r>
              <a:rPr lang="en-US" dirty="0"/>
              <a:t>: </a:t>
            </a:r>
          </a:p>
          <a:p>
            <a:pPr lvl="1"/>
            <a:r>
              <a:rPr lang="zh-TW" altLang="en-US" dirty="0"/>
              <a:t>其它知識點</a:t>
            </a:r>
            <a:r>
              <a:rPr lang="en-US" dirty="0"/>
              <a:t> </a:t>
            </a:r>
          </a:p>
          <a:p>
            <a:pPr lvl="2"/>
            <a:r>
              <a:rPr lang="zh-TW" altLang="en-US" dirty="0" smtClean="0"/>
              <a:t>表示工人標記的相關性和難度平均</a:t>
            </a:r>
            <a:endParaRPr lang="en-US" altLang="zh-TW" dirty="0"/>
          </a:p>
          <a:p>
            <a:endParaRPr lang="en-US" dirty="0">
              <a:solidFill>
                <a:srgbClr val="FF0000"/>
              </a:solidFill>
            </a:endParaRP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53971" y="5045437"/>
            <a:ext cx="2252451" cy="1280644"/>
          </a:xfrm>
          <a:prstGeom prst="rect">
            <a:avLst/>
          </a:prstGeom>
          <a:noFill/>
          <a:ln w="9525">
            <a:solidFill>
              <a:srgbClr val="CC762F"/>
            </a:solidFill>
            <a:miter lim="800000"/>
            <a:headEnd/>
            <a:tailEnd/>
          </a:ln>
          <a:extLst>
            <a:ext uri="{909E8E84-426E-40DD-AFC4-6F175D3DCCD1}">
              <a14:hiddenFill xmlns:a14="http://schemas.microsoft.com/office/drawing/2010/main">
                <a:solidFill>
                  <a:schemeClr val="accent1"/>
                </a:solidFill>
              </a14:hiddenFill>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7707" y="5045437"/>
            <a:ext cx="2213992" cy="1259030"/>
          </a:xfrm>
          <a:prstGeom prst="rect">
            <a:avLst/>
          </a:prstGeom>
          <a:noFill/>
          <a:ln w="9525">
            <a:solidFill>
              <a:srgbClr val="CC762F"/>
            </a:solidFill>
            <a:miter lim="800000"/>
            <a:headEnd/>
            <a:tailEnd/>
          </a:ln>
          <a:extLst>
            <a:ext uri="{909E8E84-426E-40DD-AFC4-6F175D3DCCD1}">
              <a14:hiddenFill xmlns:a14="http://schemas.microsoft.com/office/drawing/2010/main">
                <a:solidFill>
                  <a:schemeClr val="accent1"/>
                </a:solidFill>
              </a14:hiddenFill>
            </a:ext>
          </a:extLst>
        </p:spPr>
      </p:pic>
      <p:pic>
        <p:nvPicPr>
          <p:cNvPr id="8" name="圖片 7"/>
          <p:cNvPicPr>
            <a:picLocks noChangeAspect="1"/>
          </p:cNvPicPr>
          <p:nvPr/>
        </p:nvPicPr>
        <p:blipFill>
          <a:blip r:embed="rId4"/>
          <a:stretch>
            <a:fillRect/>
          </a:stretch>
        </p:blipFill>
        <p:spPr>
          <a:xfrm>
            <a:off x="4189932" y="1567610"/>
            <a:ext cx="4006254" cy="2964359"/>
          </a:xfrm>
          <a:prstGeom prst="rect">
            <a:avLst/>
          </a:prstGeom>
        </p:spPr>
      </p:pic>
    </p:spTree>
    <p:extLst>
      <p:ext uri="{BB962C8B-B14F-4D97-AF65-F5344CB8AC3E}">
        <p14:creationId xmlns:p14="http://schemas.microsoft.com/office/powerpoint/2010/main" val="378272432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限制</a:t>
            </a:r>
            <a:endParaRPr lang="en-US" dirty="0"/>
          </a:p>
        </p:txBody>
      </p:sp>
      <p:sp>
        <p:nvSpPr>
          <p:cNvPr id="4" name="投影片編號版面配置區 3"/>
          <p:cNvSpPr>
            <a:spLocks noGrp="1"/>
          </p:cNvSpPr>
          <p:nvPr>
            <p:ph type="sldNum" sz="quarter" idx="12"/>
          </p:nvPr>
        </p:nvSpPr>
        <p:spPr/>
        <p:txBody>
          <a:bodyPr/>
          <a:lstStyle/>
          <a:p>
            <a:fld id="{ED97C7B1-679B-41CD-964D-385158F54399}" type="slidenum">
              <a:rPr lang="zh-TW" altLang="en-US" smtClean="0"/>
              <a:t>41</a:t>
            </a:fld>
            <a:endParaRPr lang="zh-TW" altLang="en-US"/>
          </a:p>
        </p:txBody>
      </p:sp>
      <p:sp>
        <p:nvSpPr>
          <p:cNvPr id="3" name="內容版面配置區 2"/>
          <p:cNvSpPr>
            <a:spLocks noGrp="1"/>
          </p:cNvSpPr>
          <p:nvPr>
            <p:ph sz="quarter" idx="1"/>
          </p:nvPr>
        </p:nvSpPr>
        <p:spPr>
          <a:xfrm>
            <a:off x="457201" y="1417638"/>
            <a:ext cx="4546848" cy="4963690"/>
          </a:xfrm>
        </p:spPr>
        <p:txBody>
          <a:bodyPr>
            <a:normAutofit fontScale="92500" lnSpcReduction="20000"/>
          </a:bodyPr>
          <a:lstStyle/>
          <a:p>
            <a:r>
              <a:rPr lang="zh-TW" altLang="en-US" dirty="0" smtClean="0"/>
              <a:t>目前老師的觀點</a:t>
            </a:r>
            <a:r>
              <a:rPr lang="en-US" altLang="zh-TW" dirty="0" smtClean="0"/>
              <a:t>data</a:t>
            </a:r>
            <a:r>
              <a:rPr lang="zh-TW" altLang="en-US" dirty="0" smtClean="0"/>
              <a:t>非</a:t>
            </a:r>
            <a:r>
              <a:rPr lang="zh-TW" altLang="en-US" dirty="0"/>
              <a:t>常</a:t>
            </a:r>
            <a:r>
              <a:rPr lang="zh-TW" altLang="en-US" dirty="0" smtClean="0"/>
              <a:t>不足</a:t>
            </a:r>
            <a:endParaRPr lang="en-US" altLang="zh-TW" dirty="0" smtClean="0"/>
          </a:p>
          <a:p>
            <a:pPr lvl="1"/>
            <a:r>
              <a:rPr lang="zh-TW" altLang="en-US" dirty="0"/>
              <a:t>不同老師的觀點有時相差</a:t>
            </a:r>
            <a:r>
              <a:rPr lang="zh-TW" altLang="en-US" dirty="0" smtClean="0"/>
              <a:t>很多。</a:t>
            </a:r>
            <a:endParaRPr lang="en-US" altLang="zh-TW" dirty="0" smtClean="0"/>
          </a:p>
          <a:p>
            <a:pPr lvl="2"/>
            <a:r>
              <a:rPr lang="zh-TW" altLang="en-US" dirty="0" smtClean="0"/>
              <a:t>老師比較注意每一題的細節是否會使學生犯錯，但是每個老師注重的細節也不太一樣。</a:t>
            </a:r>
            <a:endParaRPr lang="en-US" altLang="zh-TW" dirty="0" smtClean="0"/>
          </a:p>
          <a:p>
            <a:pPr lvl="1"/>
            <a:r>
              <a:rPr lang="zh-TW" altLang="en-US" dirty="0" smtClean="0"/>
              <a:t>要招募老師願意來中研院填寫問卷是一件很難的事情。</a:t>
            </a:r>
            <a:endParaRPr lang="en-US" altLang="zh-TW" dirty="0" smtClean="0"/>
          </a:p>
          <a:p>
            <a:pPr lvl="2"/>
            <a:r>
              <a:rPr lang="zh-TW" altLang="en-US" dirty="0" smtClean="0"/>
              <a:t>有些是國小老師，不太會微積分。</a:t>
            </a:r>
            <a:endParaRPr lang="en-US" altLang="zh-TW" dirty="0" smtClean="0"/>
          </a:p>
          <a:p>
            <a:endParaRPr lang="en-US" altLang="zh-TW" dirty="0" smtClean="0"/>
          </a:p>
          <a:p>
            <a:r>
              <a:rPr lang="zh-TW" altLang="en-US" dirty="0" smtClean="0"/>
              <a:t>原本</a:t>
            </a:r>
            <a:r>
              <a:rPr lang="zh-TW" altLang="en-US" dirty="0"/>
              <a:t>位置不恰當，而且只能由題目語意來判斷</a:t>
            </a:r>
            <a:r>
              <a:rPr lang="zh-TW" altLang="en-US" dirty="0" smtClean="0"/>
              <a:t>時，電腦無從推薦起。</a:t>
            </a:r>
            <a:endParaRPr lang="en-US" altLang="zh-TW" dirty="0" smtClean="0"/>
          </a:p>
          <a:p>
            <a:pPr lvl="1"/>
            <a:r>
              <a:rPr lang="zh-TW" altLang="en-US" dirty="0" smtClean="0"/>
              <a:t>因為電腦目前無法理解題目的語意</a:t>
            </a:r>
            <a:endParaRPr lang="en-US" altLang="zh-TW" dirty="0" smtClean="0"/>
          </a:p>
          <a:p>
            <a:pPr lvl="1"/>
            <a:r>
              <a:rPr lang="zh-TW" altLang="en-US" dirty="0" smtClean="0"/>
              <a:t>這必須由老師判斷</a:t>
            </a:r>
            <a:endParaRPr lang="en-US" altLang="zh-TW" dirty="0"/>
          </a:p>
          <a:p>
            <a:pPr lvl="1"/>
            <a:r>
              <a:rPr lang="zh-TW" altLang="en-US" dirty="0" smtClean="0"/>
              <a:t>我們的方法可以</a:t>
            </a:r>
            <a:r>
              <a:rPr lang="zh-TW" altLang="en-US" dirty="0"/>
              <a:t>快速發現</a:t>
            </a:r>
            <a:r>
              <a:rPr lang="zh-TW" altLang="en-US" dirty="0" smtClean="0"/>
              <a:t>問題</a:t>
            </a:r>
            <a:endParaRPr lang="en-US" altLang="zh-TW" dirty="0"/>
          </a:p>
        </p:txBody>
      </p:sp>
      <p:pic>
        <p:nvPicPr>
          <p:cNvPr id="5" name="圖片 4"/>
          <p:cNvPicPr>
            <a:picLocks noChangeAspect="1"/>
          </p:cNvPicPr>
          <p:nvPr/>
        </p:nvPicPr>
        <p:blipFill>
          <a:blip r:embed="rId2"/>
          <a:stretch>
            <a:fillRect/>
          </a:stretch>
        </p:blipFill>
        <p:spPr>
          <a:xfrm>
            <a:off x="5391332" y="1617850"/>
            <a:ext cx="3213115" cy="2075286"/>
          </a:xfrm>
          <a:prstGeom prst="rect">
            <a:avLst/>
          </a:prstGeom>
        </p:spPr>
      </p:pic>
      <p:pic>
        <p:nvPicPr>
          <p:cNvPr id="6" name="圖片 5"/>
          <p:cNvPicPr>
            <a:picLocks noChangeAspect="1"/>
          </p:cNvPicPr>
          <p:nvPr/>
        </p:nvPicPr>
        <p:blipFill rotWithShape="1">
          <a:blip r:embed="rId3"/>
          <a:srcRect l="4278" r="35836" b="21090"/>
          <a:stretch/>
        </p:blipFill>
        <p:spPr>
          <a:xfrm>
            <a:off x="6732239" y="5075244"/>
            <a:ext cx="2307933" cy="1071540"/>
          </a:xfrm>
          <a:prstGeom prst="rect">
            <a:avLst/>
          </a:prstGeom>
        </p:spPr>
        <p:style>
          <a:lnRef idx="2">
            <a:schemeClr val="accent6">
              <a:shade val="50000"/>
            </a:schemeClr>
          </a:lnRef>
          <a:fillRef idx="1">
            <a:schemeClr val="accent6"/>
          </a:fillRef>
          <a:effectRef idx="0">
            <a:schemeClr val="accent6"/>
          </a:effectRef>
          <a:fontRef idx="minor">
            <a:schemeClr val="lt1"/>
          </a:fontRef>
        </p:style>
      </p:pic>
      <p:pic>
        <p:nvPicPr>
          <p:cNvPr id="7" name="圖片 6"/>
          <p:cNvPicPr>
            <a:picLocks noChangeAspect="1"/>
          </p:cNvPicPr>
          <p:nvPr/>
        </p:nvPicPr>
        <p:blipFill rotWithShape="1">
          <a:blip r:embed="rId4"/>
          <a:srcRect l="6230" r="51516" b="47864"/>
          <a:stretch/>
        </p:blipFill>
        <p:spPr>
          <a:xfrm>
            <a:off x="4932040" y="3933056"/>
            <a:ext cx="1284122" cy="802479"/>
          </a:xfrm>
          <a:prstGeom prst="rect">
            <a:avLst/>
          </a:prstGeom>
        </p:spPr>
        <p:style>
          <a:lnRef idx="2">
            <a:schemeClr val="accent6">
              <a:shade val="50000"/>
            </a:schemeClr>
          </a:lnRef>
          <a:fillRef idx="1">
            <a:schemeClr val="accent6"/>
          </a:fillRef>
          <a:effectRef idx="0">
            <a:schemeClr val="accent6"/>
          </a:effectRef>
          <a:fontRef idx="minor">
            <a:schemeClr val="lt1"/>
          </a:fontRef>
        </p:style>
      </p:pic>
      <p:pic>
        <p:nvPicPr>
          <p:cNvPr id="8" name="圖片 7"/>
          <p:cNvPicPr>
            <a:picLocks noChangeAspect="1"/>
          </p:cNvPicPr>
          <p:nvPr/>
        </p:nvPicPr>
        <p:blipFill rotWithShape="1">
          <a:blip r:embed="rId5"/>
          <a:srcRect l="4839" r="46771" b="52981"/>
          <a:stretch/>
        </p:blipFill>
        <p:spPr>
          <a:xfrm>
            <a:off x="7695589" y="3933056"/>
            <a:ext cx="1262369" cy="721903"/>
          </a:xfrm>
          <a:prstGeom prst="rect">
            <a:avLst/>
          </a:prstGeom>
        </p:spPr>
        <p:style>
          <a:lnRef idx="2">
            <a:schemeClr val="accent6">
              <a:shade val="50000"/>
            </a:schemeClr>
          </a:lnRef>
          <a:fillRef idx="1">
            <a:schemeClr val="accent6"/>
          </a:fillRef>
          <a:effectRef idx="0">
            <a:schemeClr val="accent6"/>
          </a:effectRef>
          <a:fontRef idx="minor">
            <a:schemeClr val="lt1"/>
          </a:fontRef>
        </p:style>
      </p:pic>
      <p:cxnSp>
        <p:nvCxnSpPr>
          <p:cNvPr id="10" name="直線單箭頭接點 9"/>
          <p:cNvCxnSpPr>
            <a:stCxn id="8" idx="2"/>
            <a:endCxn id="6" idx="0"/>
          </p:cNvCxnSpPr>
          <p:nvPr/>
        </p:nvCxnSpPr>
        <p:spPr>
          <a:xfrm flipH="1">
            <a:off x="7886206" y="4654959"/>
            <a:ext cx="440568" cy="420285"/>
          </a:xfrm>
          <a:prstGeom prst="straightConnector1">
            <a:avLst/>
          </a:prstGeom>
          <a:ln w="76200">
            <a:tailEnd type="triangle"/>
          </a:ln>
        </p:spPr>
        <p:style>
          <a:lnRef idx="2">
            <a:schemeClr val="accent6">
              <a:shade val="50000"/>
            </a:schemeClr>
          </a:lnRef>
          <a:fillRef idx="1">
            <a:schemeClr val="accent6"/>
          </a:fillRef>
          <a:effectRef idx="0">
            <a:schemeClr val="accent6"/>
          </a:effectRef>
          <a:fontRef idx="minor">
            <a:schemeClr val="lt1"/>
          </a:fontRef>
        </p:style>
      </p:cxnSp>
      <p:cxnSp>
        <p:nvCxnSpPr>
          <p:cNvPr id="11" name="直線單箭頭接點 10"/>
          <p:cNvCxnSpPr>
            <a:stCxn id="7" idx="2"/>
            <a:endCxn id="1026" idx="0"/>
          </p:cNvCxnSpPr>
          <p:nvPr/>
        </p:nvCxnSpPr>
        <p:spPr>
          <a:xfrm>
            <a:off x="5574101" y="4735535"/>
            <a:ext cx="192620" cy="358229"/>
          </a:xfrm>
          <a:prstGeom prst="straightConnector1">
            <a:avLst/>
          </a:prstGeom>
          <a:ln>
            <a:tailEnd type="triangle"/>
          </a:ln>
        </p:spPr>
        <p:style>
          <a:lnRef idx="2">
            <a:schemeClr val="accent6">
              <a:shade val="50000"/>
            </a:schemeClr>
          </a:lnRef>
          <a:fillRef idx="1">
            <a:schemeClr val="accent6"/>
          </a:fillRef>
          <a:effectRef idx="0">
            <a:schemeClr val="accent6"/>
          </a:effectRef>
          <a:fontRef idx="minor">
            <a:schemeClr val="lt1"/>
          </a:fontRef>
        </p:style>
      </p:cxnSp>
      <p:pic>
        <p:nvPicPr>
          <p:cNvPr id="1026" name="Picture 2" descr="https://fbcdn-sphotos-h-a.akamaihd.net/hphotos-ak-xpf1/v/t34.0-12/10921809_909020939131493_1911787365_n.jpg?oh=fa1d5f6ca2444598a4db2e7bf8f9ca2b&amp;oe=54B23F68&amp;__gda__=1420947704_b245d814f82e0febe3501cb7c8be9c2d"/>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41827"/>
          <a:stretch/>
        </p:blipFill>
        <p:spPr bwMode="auto">
          <a:xfrm>
            <a:off x="4932040" y="5093764"/>
            <a:ext cx="1669361" cy="1071540"/>
          </a:xfrm>
          <a:prstGeom prst="rect">
            <a:avLst/>
          </a:prstGeom>
          <a:extLst/>
        </p:spPr>
        <p:style>
          <a:lnRef idx="2">
            <a:schemeClr val="accent6">
              <a:shade val="50000"/>
            </a:schemeClr>
          </a:lnRef>
          <a:fillRef idx="1">
            <a:schemeClr val="accent6"/>
          </a:fillRef>
          <a:effectRef idx="0">
            <a:schemeClr val="accent6"/>
          </a:effectRef>
          <a:fontRef idx="minor">
            <a:schemeClr val="lt1"/>
          </a:fontRef>
        </p:style>
      </p:pic>
      <p:pic>
        <p:nvPicPr>
          <p:cNvPr id="19" name="圖片 18"/>
          <p:cNvPicPr>
            <a:picLocks noChangeAspect="1"/>
          </p:cNvPicPr>
          <p:nvPr/>
        </p:nvPicPr>
        <p:blipFill rotWithShape="1">
          <a:blip r:embed="rId7"/>
          <a:srcRect l="5751" r="51500" b="32464"/>
          <a:stretch/>
        </p:blipFill>
        <p:spPr>
          <a:xfrm>
            <a:off x="6370100" y="3933056"/>
            <a:ext cx="1234588" cy="750754"/>
          </a:xfrm>
          <a:prstGeom prst="rect">
            <a:avLst/>
          </a:prstGeom>
        </p:spPr>
        <p:style>
          <a:lnRef idx="2">
            <a:schemeClr val="accent6">
              <a:shade val="50000"/>
            </a:schemeClr>
          </a:lnRef>
          <a:fillRef idx="1">
            <a:schemeClr val="accent6"/>
          </a:fillRef>
          <a:effectRef idx="0">
            <a:schemeClr val="accent6"/>
          </a:effectRef>
          <a:fontRef idx="minor">
            <a:schemeClr val="lt1"/>
          </a:fontRef>
        </p:style>
      </p:pic>
      <p:cxnSp>
        <p:nvCxnSpPr>
          <p:cNvPr id="24" name="直線單箭頭接點 23"/>
          <p:cNvCxnSpPr>
            <a:stCxn id="19" idx="2"/>
            <a:endCxn id="1026" idx="0"/>
          </p:cNvCxnSpPr>
          <p:nvPr/>
        </p:nvCxnSpPr>
        <p:spPr>
          <a:xfrm flipH="1">
            <a:off x="5766721" y="4683810"/>
            <a:ext cx="1220673" cy="409954"/>
          </a:xfrm>
          <a:prstGeom prst="straightConnector1">
            <a:avLst/>
          </a:prstGeom>
          <a:ln w="76200">
            <a:tailEnd type="triangle"/>
          </a:ln>
        </p:spPr>
        <p:style>
          <a:lnRef idx="2">
            <a:schemeClr val="accent6">
              <a:shade val="50000"/>
            </a:schemeClr>
          </a:lnRef>
          <a:fillRef idx="1">
            <a:schemeClr val="accent6"/>
          </a:fillRef>
          <a:effectRef idx="0">
            <a:schemeClr val="accent6"/>
          </a:effectRef>
          <a:fontRef idx="minor">
            <a:schemeClr val="lt1"/>
          </a:fontRef>
        </p:style>
      </p:cxnSp>
    </p:spTree>
    <p:extLst>
      <p:ext uri="{BB962C8B-B14F-4D97-AF65-F5344CB8AC3E}">
        <p14:creationId xmlns:p14="http://schemas.microsoft.com/office/powerpoint/2010/main" val="4080677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字方塊 70"/>
          <p:cNvSpPr txBox="1"/>
          <p:nvPr/>
        </p:nvSpPr>
        <p:spPr>
          <a:xfrm>
            <a:off x="7918237" y="3114834"/>
            <a:ext cx="1097290" cy="1754326"/>
          </a:xfrm>
          <a:prstGeom prst="rect">
            <a:avLst/>
          </a:prstGeom>
          <a:solidFill>
            <a:srgbClr val="00B0F0"/>
          </a:solidFill>
        </p:spPr>
        <p:txBody>
          <a:bodyPr wrap="square" rtlCol="0">
            <a:spAutoFit/>
          </a:bodyPr>
          <a:lstStyle/>
          <a:p>
            <a:pPr algn="ctr"/>
            <a:r>
              <a:rPr lang="zh-TW" altLang="en-US" dirty="0" smtClean="0"/>
              <a:t>群眾或</a:t>
            </a:r>
            <a:r>
              <a:rPr lang="en-US" altLang="zh-TW" dirty="0" smtClean="0"/>
              <a:t/>
            </a:r>
            <a:br>
              <a:rPr lang="en-US" altLang="zh-TW" dirty="0" smtClean="0"/>
            </a:br>
            <a:r>
              <a:rPr lang="zh-TW" altLang="en-US" dirty="0" smtClean="0"/>
              <a:t>老師意見</a:t>
            </a:r>
            <a:endParaRPr lang="en-US" altLang="zh-TW" dirty="0" smtClean="0"/>
          </a:p>
          <a:p>
            <a:pPr algn="ctr"/>
            <a:endParaRPr lang="en-US" altLang="zh-TW" dirty="0"/>
          </a:p>
          <a:p>
            <a:pPr algn="ctr"/>
            <a:endParaRPr lang="en-US" altLang="zh-TW" dirty="0" smtClean="0"/>
          </a:p>
          <a:p>
            <a:pPr algn="ctr"/>
            <a:endParaRPr lang="en-US" altLang="zh-TW" dirty="0"/>
          </a:p>
          <a:p>
            <a:pPr algn="ctr"/>
            <a:endParaRPr lang="zh-TW" altLang="en-US" dirty="0"/>
          </a:p>
        </p:txBody>
      </p:sp>
      <p:sp>
        <p:nvSpPr>
          <p:cNvPr id="54" name="矩形 53"/>
          <p:cNvSpPr/>
          <p:nvPr/>
        </p:nvSpPr>
        <p:spPr>
          <a:xfrm>
            <a:off x="7602615" y="1837034"/>
            <a:ext cx="265874" cy="1092237"/>
          </a:xfrm>
          <a:prstGeom prst="rect">
            <a:avLst/>
          </a:prstGeom>
          <a:solidFill>
            <a:srgbClr val="00B0F0"/>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53" name="矩形 52"/>
          <p:cNvSpPr/>
          <p:nvPr/>
        </p:nvSpPr>
        <p:spPr>
          <a:xfrm>
            <a:off x="3568176" y="1834439"/>
            <a:ext cx="265874" cy="1092237"/>
          </a:xfrm>
          <a:prstGeom prst="rect">
            <a:avLst/>
          </a:prstGeom>
          <a:solidFill>
            <a:srgbClr val="00B0F0"/>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8" name="標題 7"/>
          <p:cNvSpPr>
            <a:spLocks noGrp="1"/>
          </p:cNvSpPr>
          <p:nvPr>
            <p:ph type="title"/>
          </p:nvPr>
        </p:nvSpPr>
        <p:spPr/>
        <p:txBody>
          <a:bodyPr>
            <a:normAutofit/>
          </a:bodyPr>
          <a:lstStyle/>
          <a:p>
            <a:r>
              <a:rPr lang="zh-TW" altLang="en-US" dirty="0" smtClean="0"/>
              <a:t>我們的</a:t>
            </a:r>
            <a:r>
              <a:rPr lang="zh-TW" altLang="en-US" dirty="0"/>
              <a:t>下一步</a:t>
            </a:r>
            <a:endParaRPr lang="en-US" dirty="0"/>
          </a:p>
        </p:txBody>
      </p:sp>
      <p:sp>
        <p:nvSpPr>
          <p:cNvPr id="5" name="投影片編號版面配置區 4"/>
          <p:cNvSpPr>
            <a:spLocks noGrp="1"/>
          </p:cNvSpPr>
          <p:nvPr>
            <p:ph type="sldNum" sz="quarter" idx="12"/>
          </p:nvPr>
        </p:nvSpPr>
        <p:spPr>
          <a:xfrm>
            <a:off x="181372" y="6381328"/>
            <a:ext cx="286172" cy="286172"/>
          </a:xfrm>
        </p:spPr>
        <p:txBody>
          <a:bodyPr/>
          <a:lstStyle/>
          <a:p>
            <a:fld id="{ED97C7B1-679B-41CD-964D-385158F54399}" type="slidenum">
              <a:rPr lang="zh-TW" altLang="en-US" smtClean="0"/>
              <a:t>42</a:t>
            </a:fld>
            <a:endParaRPr lang="zh-TW" altLang="en-US"/>
          </a:p>
        </p:txBody>
      </p:sp>
      <p:pic>
        <p:nvPicPr>
          <p:cNvPr id="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88652" y="4989329"/>
            <a:ext cx="2413562" cy="1372244"/>
          </a:xfrm>
          <a:prstGeom prst="rect">
            <a:avLst/>
          </a:prstGeom>
          <a:noFill/>
          <a:ln w="9525">
            <a:solidFill>
              <a:srgbClr val="CC762F"/>
            </a:solidFill>
            <a:miter lim="800000"/>
            <a:headEnd/>
            <a:tailEnd/>
          </a:ln>
          <a:extLst>
            <a:ext uri="{909E8E84-426E-40DD-AFC4-6F175D3DCCD1}">
              <a14:hiddenFill xmlns:a14="http://schemas.microsoft.com/office/drawing/2010/main">
                <a:solidFill>
                  <a:schemeClr val="accent1"/>
                </a:solidFill>
              </a14:hiddenFill>
            </a:ext>
          </a:extLst>
        </p:spPr>
      </p:pic>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4341" y="4921413"/>
            <a:ext cx="2335731" cy="1328259"/>
          </a:xfrm>
          <a:prstGeom prst="rect">
            <a:avLst/>
          </a:prstGeom>
          <a:noFill/>
          <a:ln w="9525">
            <a:solidFill>
              <a:srgbClr val="CC762F"/>
            </a:solidFill>
            <a:miter lim="800000"/>
            <a:headEnd/>
            <a:tailEnd/>
          </a:ln>
          <a:extLst>
            <a:ext uri="{909E8E84-426E-40DD-AFC4-6F175D3DCCD1}">
              <a14:hiddenFill xmlns:a14="http://schemas.microsoft.com/office/drawing/2010/main">
                <a:solidFill>
                  <a:schemeClr val="accent1"/>
                </a:solidFill>
              </a14:hiddenFill>
            </a:ext>
          </a:extLst>
        </p:spPr>
      </p:pic>
      <p:sp>
        <p:nvSpPr>
          <p:cNvPr id="12" name="矩形 11"/>
          <p:cNvSpPr/>
          <p:nvPr/>
        </p:nvSpPr>
        <p:spPr>
          <a:xfrm>
            <a:off x="1208230" y="4250525"/>
            <a:ext cx="648072" cy="526765"/>
          </a:xfrm>
          <a:prstGeom prst="rect">
            <a:avLst/>
          </a:pr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tx1"/>
                </a:solidFill>
              </a:rPr>
              <a:t>四則</a:t>
            </a:r>
            <a:endParaRPr lang="en-US" altLang="zh-TW" dirty="0" smtClean="0">
              <a:solidFill>
                <a:schemeClr val="tx1"/>
              </a:solidFill>
            </a:endParaRPr>
          </a:p>
          <a:p>
            <a:pPr algn="ctr"/>
            <a:r>
              <a:rPr lang="zh-TW" altLang="en-US" dirty="0" smtClean="0">
                <a:solidFill>
                  <a:schemeClr val="tx1"/>
                </a:solidFill>
              </a:rPr>
              <a:t>運算</a:t>
            </a:r>
            <a:endParaRPr lang="en-US" dirty="0">
              <a:solidFill>
                <a:schemeClr val="tx1"/>
              </a:solidFill>
            </a:endParaRPr>
          </a:p>
        </p:txBody>
      </p:sp>
      <p:sp>
        <p:nvSpPr>
          <p:cNvPr id="13" name="矩形 12"/>
          <p:cNvSpPr/>
          <p:nvPr/>
        </p:nvSpPr>
        <p:spPr>
          <a:xfrm>
            <a:off x="2026429" y="4250525"/>
            <a:ext cx="648072" cy="526765"/>
          </a:xfrm>
          <a:prstGeom prst="rect">
            <a:avLst/>
          </a:prstGeom>
          <a:solidFill>
            <a:schemeClr val="accent5"/>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tx1"/>
                </a:solidFill>
              </a:rPr>
              <a:t>解未</a:t>
            </a:r>
            <a:endParaRPr lang="en-US" altLang="zh-TW" dirty="0" smtClean="0">
              <a:solidFill>
                <a:schemeClr val="tx1"/>
              </a:solidFill>
            </a:endParaRPr>
          </a:p>
          <a:p>
            <a:pPr algn="ctr"/>
            <a:r>
              <a:rPr lang="zh-TW" altLang="en-US" dirty="0" smtClean="0">
                <a:solidFill>
                  <a:schemeClr val="tx1"/>
                </a:solidFill>
              </a:rPr>
              <a:t>知數</a:t>
            </a:r>
            <a:endParaRPr lang="en-US" dirty="0">
              <a:solidFill>
                <a:schemeClr val="tx1"/>
              </a:solidFill>
            </a:endParaRPr>
          </a:p>
        </p:txBody>
      </p:sp>
      <p:sp>
        <p:nvSpPr>
          <p:cNvPr id="14" name="矩形 13"/>
          <p:cNvSpPr/>
          <p:nvPr/>
        </p:nvSpPr>
        <p:spPr>
          <a:xfrm>
            <a:off x="2880993" y="4250525"/>
            <a:ext cx="652275" cy="526765"/>
          </a:xfrm>
          <a:prstGeom prst="rect">
            <a:avLst/>
          </a:prstGeom>
          <a:solidFill>
            <a:schemeClr val="accent4"/>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tx1"/>
                </a:solidFill>
              </a:rPr>
              <a:t>幾何</a:t>
            </a:r>
            <a:endParaRPr lang="en-US" altLang="zh-TW" dirty="0" smtClean="0">
              <a:solidFill>
                <a:schemeClr val="tx1"/>
              </a:solidFill>
            </a:endParaRPr>
          </a:p>
          <a:p>
            <a:pPr algn="ctr"/>
            <a:r>
              <a:rPr lang="zh-TW" altLang="en-US" dirty="0" smtClean="0">
                <a:solidFill>
                  <a:schemeClr val="tx1"/>
                </a:solidFill>
              </a:rPr>
              <a:t>知識</a:t>
            </a:r>
            <a:endParaRPr lang="en-US" dirty="0">
              <a:solidFill>
                <a:schemeClr val="tx1"/>
              </a:solidFill>
            </a:endParaRPr>
          </a:p>
        </p:txBody>
      </p:sp>
      <p:sp>
        <p:nvSpPr>
          <p:cNvPr id="15" name="文字方塊 14"/>
          <p:cNvSpPr txBox="1"/>
          <p:nvPr/>
        </p:nvSpPr>
        <p:spPr>
          <a:xfrm>
            <a:off x="3662492" y="4516756"/>
            <a:ext cx="524177" cy="369332"/>
          </a:xfrm>
          <a:prstGeom prst="rect">
            <a:avLst/>
          </a:prstGeom>
          <a:noFill/>
        </p:spPr>
        <p:txBody>
          <a:bodyPr wrap="square" rtlCol="0">
            <a:spAutoFit/>
          </a:bodyPr>
          <a:lstStyle/>
          <a:p>
            <a:r>
              <a:rPr lang="en-US" dirty="0" smtClean="0"/>
              <a:t>…</a:t>
            </a:r>
            <a:endParaRPr lang="en-US" dirty="0"/>
          </a:p>
        </p:txBody>
      </p:sp>
      <p:sp>
        <p:nvSpPr>
          <p:cNvPr id="16" name="文字方塊 15"/>
          <p:cNvSpPr txBox="1"/>
          <p:nvPr/>
        </p:nvSpPr>
        <p:spPr>
          <a:xfrm>
            <a:off x="35496" y="3798728"/>
            <a:ext cx="1208373" cy="369332"/>
          </a:xfrm>
          <a:prstGeom prst="rect">
            <a:avLst/>
          </a:prstGeom>
          <a:noFill/>
        </p:spPr>
        <p:txBody>
          <a:bodyPr wrap="square" rtlCol="0">
            <a:spAutoFit/>
          </a:bodyPr>
          <a:lstStyle/>
          <a:p>
            <a:r>
              <a:rPr lang="zh-TW" altLang="en-US" dirty="0" smtClean="0"/>
              <a:t>題目難度</a:t>
            </a:r>
            <a:r>
              <a:rPr lang="zh-TW" altLang="en-US" dirty="0"/>
              <a:t>：</a:t>
            </a:r>
            <a:endParaRPr lang="en-US" dirty="0"/>
          </a:p>
        </p:txBody>
      </p:sp>
      <p:sp>
        <p:nvSpPr>
          <p:cNvPr id="17" name="矩形 16"/>
          <p:cNvSpPr/>
          <p:nvPr/>
        </p:nvSpPr>
        <p:spPr>
          <a:xfrm>
            <a:off x="5181272" y="4250525"/>
            <a:ext cx="648072" cy="526765"/>
          </a:xfrm>
          <a:prstGeom prst="rect">
            <a:avLst/>
          </a:pr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tx1"/>
                </a:solidFill>
              </a:rPr>
              <a:t>四則</a:t>
            </a:r>
            <a:endParaRPr lang="en-US" altLang="zh-TW" dirty="0" smtClean="0">
              <a:solidFill>
                <a:schemeClr val="tx1"/>
              </a:solidFill>
            </a:endParaRPr>
          </a:p>
          <a:p>
            <a:pPr algn="ctr"/>
            <a:r>
              <a:rPr lang="zh-TW" altLang="en-US" dirty="0" smtClean="0">
                <a:solidFill>
                  <a:schemeClr val="tx1"/>
                </a:solidFill>
              </a:rPr>
              <a:t>運算</a:t>
            </a:r>
            <a:endParaRPr lang="en-US" dirty="0">
              <a:solidFill>
                <a:schemeClr val="tx1"/>
              </a:solidFill>
            </a:endParaRPr>
          </a:p>
        </p:txBody>
      </p:sp>
      <p:sp>
        <p:nvSpPr>
          <p:cNvPr id="18" name="矩形 17"/>
          <p:cNvSpPr/>
          <p:nvPr/>
        </p:nvSpPr>
        <p:spPr>
          <a:xfrm>
            <a:off x="6046029" y="4250525"/>
            <a:ext cx="648072" cy="526765"/>
          </a:xfrm>
          <a:prstGeom prst="rect">
            <a:avLst/>
          </a:prstGeom>
          <a:solidFill>
            <a:schemeClr val="accent5"/>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tx1"/>
                </a:solidFill>
              </a:rPr>
              <a:t>解未</a:t>
            </a:r>
            <a:endParaRPr lang="en-US" altLang="zh-TW" dirty="0" smtClean="0">
              <a:solidFill>
                <a:schemeClr val="tx1"/>
              </a:solidFill>
            </a:endParaRPr>
          </a:p>
          <a:p>
            <a:pPr algn="ctr"/>
            <a:r>
              <a:rPr lang="zh-TW" altLang="en-US" dirty="0" smtClean="0">
                <a:solidFill>
                  <a:schemeClr val="tx1"/>
                </a:solidFill>
              </a:rPr>
              <a:t>知數</a:t>
            </a:r>
            <a:endParaRPr lang="en-US" dirty="0">
              <a:solidFill>
                <a:schemeClr val="tx1"/>
              </a:solidFill>
            </a:endParaRPr>
          </a:p>
        </p:txBody>
      </p:sp>
      <p:sp>
        <p:nvSpPr>
          <p:cNvPr id="19" name="矩形 18"/>
          <p:cNvSpPr/>
          <p:nvPr/>
        </p:nvSpPr>
        <p:spPr>
          <a:xfrm>
            <a:off x="6854035" y="4250525"/>
            <a:ext cx="652275" cy="526765"/>
          </a:xfrm>
          <a:prstGeom prst="rect">
            <a:avLst/>
          </a:prstGeom>
          <a:solidFill>
            <a:schemeClr val="accent4"/>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tx1"/>
                </a:solidFill>
              </a:rPr>
              <a:t>幾何</a:t>
            </a:r>
            <a:endParaRPr lang="en-US" altLang="zh-TW" dirty="0" smtClean="0">
              <a:solidFill>
                <a:schemeClr val="tx1"/>
              </a:solidFill>
            </a:endParaRPr>
          </a:p>
          <a:p>
            <a:pPr algn="ctr"/>
            <a:r>
              <a:rPr lang="zh-TW" altLang="en-US" dirty="0" smtClean="0">
                <a:solidFill>
                  <a:schemeClr val="tx1"/>
                </a:solidFill>
              </a:rPr>
              <a:t>知識</a:t>
            </a:r>
            <a:endParaRPr lang="en-US" dirty="0">
              <a:solidFill>
                <a:schemeClr val="tx1"/>
              </a:solidFill>
            </a:endParaRPr>
          </a:p>
        </p:txBody>
      </p:sp>
      <p:sp>
        <p:nvSpPr>
          <p:cNvPr id="20" name="文字方塊 19"/>
          <p:cNvSpPr txBox="1"/>
          <p:nvPr/>
        </p:nvSpPr>
        <p:spPr>
          <a:xfrm>
            <a:off x="7524328" y="4516756"/>
            <a:ext cx="524177" cy="369332"/>
          </a:xfrm>
          <a:prstGeom prst="rect">
            <a:avLst/>
          </a:prstGeom>
          <a:noFill/>
        </p:spPr>
        <p:txBody>
          <a:bodyPr wrap="square" rtlCol="0">
            <a:spAutoFit/>
          </a:bodyPr>
          <a:lstStyle/>
          <a:p>
            <a:r>
              <a:rPr lang="en-US" dirty="0" smtClean="0"/>
              <a:t>…</a:t>
            </a:r>
            <a:endParaRPr lang="en-US" dirty="0"/>
          </a:p>
        </p:txBody>
      </p:sp>
      <p:sp>
        <p:nvSpPr>
          <p:cNvPr id="21" name="文字方塊 20"/>
          <p:cNvSpPr txBox="1"/>
          <p:nvPr/>
        </p:nvSpPr>
        <p:spPr>
          <a:xfrm>
            <a:off x="1306349" y="3798728"/>
            <a:ext cx="508273" cy="369332"/>
          </a:xfrm>
          <a:prstGeom prst="rect">
            <a:avLst/>
          </a:prstGeom>
          <a:solidFill>
            <a:schemeClr val="accent6"/>
          </a:solidFill>
        </p:spPr>
        <p:txBody>
          <a:bodyPr wrap="square" rtlCol="0">
            <a:spAutoFit/>
          </a:bodyPr>
          <a:lstStyle/>
          <a:p>
            <a:r>
              <a:rPr lang="en-US" altLang="zh-TW" dirty="0" smtClean="0"/>
              <a:t>0.7</a:t>
            </a:r>
            <a:endParaRPr lang="en-US" dirty="0"/>
          </a:p>
        </p:txBody>
      </p:sp>
      <p:sp>
        <p:nvSpPr>
          <p:cNvPr id="22" name="文字方塊 21"/>
          <p:cNvSpPr txBox="1"/>
          <p:nvPr/>
        </p:nvSpPr>
        <p:spPr>
          <a:xfrm>
            <a:off x="2084930" y="3784497"/>
            <a:ext cx="508273" cy="369332"/>
          </a:xfrm>
          <a:prstGeom prst="rect">
            <a:avLst/>
          </a:prstGeom>
          <a:solidFill>
            <a:schemeClr val="accent5"/>
          </a:solidFill>
        </p:spPr>
        <p:txBody>
          <a:bodyPr wrap="square" rtlCol="0">
            <a:spAutoFit/>
          </a:bodyPr>
          <a:lstStyle/>
          <a:p>
            <a:r>
              <a:rPr lang="en-US" altLang="zh-TW" dirty="0" smtClean="0"/>
              <a:t>0.7</a:t>
            </a:r>
            <a:endParaRPr lang="en-US" dirty="0"/>
          </a:p>
        </p:txBody>
      </p:sp>
      <p:sp>
        <p:nvSpPr>
          <p:cNvPr id="23" name="文字方塊 22"/>
          <p:cNvSpPr txBox="1"/>
          <p:nvPr/>
        </p:nvSpPr>
        <p:spPr>
          <a:xfrm>
            <a:off x="2952993" y="3784497"/>
            <a:ext cx="508273" cy="369332"/>
          </a:xfrm>
          <a:prstGeom prst="rect">
            <a:avLst/>
          </a:prstGeom>
          <a:solidFill>
            <a:schemeClr val="accent4"/>
          </a:solidFill>
        </p:spPr>
        <p:txBody>
          <a:bodyPr wrap="square" rtlCol="0">
            <a:spAutoFit/>
          </a:bodyPr>
          <a:lstStyle/>
          <a:p>
            <a:r>
              <a:rPr lang="en-US" altLang="zh-TW" dirty="0" smtClean="0"/>
              <a:t>0.1</a:t>
            </a:r>
            <a:endParaRPr lang="en-US" dirty="0"/>
          </a:p>
        </p:txBody>
      </p:sp>
      <p:sp>
        <p:nvSpPr>
          <p:cNvPr id="24" name="文字方塊 23"/>
          <p:cNvSpPr txBox="1"/>
          <p:nvPr/>
        </p:nvSpPr>
        <p:spPr>
          <a:xfrm>
            <a:off x="6926035" y="3832001"/>
            <a:ext cx="508273" cy="369332"/>
          </a:xfrm>
          <a:prstGeom prst="rect">
            <a:avLst/>
          </a:prstGeom>
          <a:solidFill>
            <a:schemeClr val="accent4"/>
          </a:solidFill>
        </p:spPr>
        <p:txBody>
          <a:bodyPr wrap="square" rtlCol="0">
            <a:spAutoFit/>
          </a:bodyPr>
          <a:lstStyle/>
          <a:p>
            <a:r>
              <a:rPr lang="en-US" altLang="zh-TW" dirty="0" smtClean="0"/>
              <a:t>0.2</a:t>
            </a:r>
            <a:endParaRPr lang="en-US" dirty="0"/>
          </a:p>
        </p:txBody>
      </p:sp>
      <p:sp>
        <p:nvSpPr>
          <p:cNvPr id="25" name="文字方塊 24"/>
          <p:cNvSpPr txBox="1"/>
          <p:nvPr/>
        </p:nvSpPr>
        <p:spPr>
          <a:xfrm>
            <a:off x="35496" y="4331972"/>
            <a:ext cx="1110255" cy="369332"/>
          </a:xfrm>
          <a:prstGeom prst="rect">
            <a:avLst/>
          </a:prstGeom>
          <a:noFill/>
        </p:spPr>
        <p:txBody>
          <a:bodyPr wrap="square" rtlCol="0">
            <a:spAutoFit/>
          </a:bodyPr>
          <a:lstStyle/>
          <a:p>
            <a:r>
              <a:rPr lang="zh-TW" altLang="en-US" dirty="0" smtClean="0"/>
              <a:t>知識觀念：</a:t>
            </a:r>
            <a:endParaRPr lang="en-US" dirty="0"/>
          </a:p>
        </p:txBody>
      </p:sp>
      <p:sp>
        <p:nvSpPr>
          <p:cNvPr id="26" name="文字方塊 25"/>
          <p:cNvSpPr txBox="1"/>
          <p:nvPr/>
        </p:nvSpPr>
        <p:spPr>
          <a:xfrm>
            <a:off x="6115928" y="3809185"/>
            <a:ext cx="508273" cy="369332"/>
          </a:xfrm>
          <a:prstGeom prst="rect">
            <a:avLst/>
          </a:prstGeom>
          <a:solidFill>
            <a:schemeClr val="accent5"/>
          </a:solidFill>
        </p:spPr>
        <p:txBody>
          <a:bodyPr wrap="square" rtlCol="0">
            <a:spAutoFit/>
          </a:bodyPr>
          <a:lstStyle/>
          <a:p>
            <a:pPr algn="ctr"/>
            <a:r>
              <a:rPr lang="en-US" altLang="zh-TW" dirty="0" smtClean="0"/>
              <a:t>0</a:t>
            </a:r>
            <a:endParaRPr lang="en-US" dirty="0"/>
          </a:p>
        </p:txBody>
      </p:sp>
      <p:sp>
        <p:nvSpPr>
          <p:cNvPr id="27" name="文字方塊 26"/>
          <p:cNvSpPr txBox="1"/>
          <p:nvPr/>
        </p:nvSpPr>
        <p:spPr>
          <a:xfrm>
            <a:off x="5279391" y="3809185"/>
            <a:ext cx="508273" cy="369332"/>
          </a:xfrm>
          <a:prstGeom prst="rect">
            <a:avLst/>
          </a:prstGeom>
          <a:solidFill>
            <a:schemeClr val="accent6"/>
          </a:solidFill>
        </p:spPr>
        <p:txBody>
          <a:bodyPr wrap="square" rtlCol="0">
            <a:spAutoFit/>
          </a:bodyPr>
          <a:lstStyle/>
          <a:p>
            <a:pPr algn="ctr"/>
            <a:r>
              <a:rPr lang="en-US" altLang="zh-TW" dirty="0" smtClean="0"/>
              <a:t>0</a:t>
            </a:r>
            <a:endParaRPr lang="en-US" dirty="0"/>
          </a:p>
        </p:txBody>
      </p:sp>
      <p:pic>
        <p:nvPicPr>
          <p:cNvPr id="30" name="Picture 6" descr="http://www.clker.com/cliparts/f/6/D/T/B/B/yellow-person-m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4825" y="1628800"/>
            <a:ext cx="565479" cy="663052"/>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6" descr="http://www.clker.com/cliparts/b/a/2/f/1194984542205677546ppl2.svg.med.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3860" y="2358474"/>
            <a:ext cx="607410" cy="712218"/>
          </a:xfrm>
          <a:prstGeom prst="rect">
            <a:avLst/>
          </a:prstGeom>
          <a:noFill/>
          <a:extLst>
            <a:ext uri="{909E8E84-426E-40DD-AFC4-6F175D3DCCD1}">
              <a14:hiddenFill xmlns:a14="http://schemas.microsoft.com/office/drawing/2010/main">
                <a:solidFill>
                  <a:srgbClr val="FFFFFF"/>
                </a:solidFill>
              </a14:hiddenFill>
            </a:ext>
          </a:extLst>
        </p:spPr>
      </p:pic>
      <p:sp>
        <p:nvSpPr>
          <p:cNvPr id="34" name="向右箭號 33"/>
          <p:cNvSpPr/>
          <p:nvPr/>
        </p:nvSpPr>
        <p:spPr>
          <a:xfrm>
            <a:off x="4114661" y="2494628"/>
            <a:ext cx="1064978" cy="531364"/>
          </a:xfrm>
          <a:prstGeom prst="rightArrow">
            <a:avLst/>
          </a:prstGeom>
          <a:solidFill>
            <a:srgbClr val="00B0F0"/>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TW" dirty="0" smtClean="0">
                <a:solidFill>
                  <a:schemeClr val="tx1"/>
                </a:solidFill>
              </a:rPr>
              <a:t>3</a:t>
            </a:r>
            <a:r>
              <a:rPr lang="zh-TW" altLang="en-US" dirty="0" smtClean="0">
                <a:solidFill>
                  <a:schemeClr val="tx1"/>
                </a:solidFill>
              </a:rPr>
              <a:t>天後</a:t>
            </a:r>
            <a:endParaRPr lang="en-US" dirty="0">
              <a:solidFill>
                <a:schemeClr val="tx1"/>
              </a:solidFill>
            </a:endParaRPr>
          </a:p>
        </p:txBody>
      </p:sp>
      <p:sp>
        <p:nvSpPr>
          <p:cNvPr id="35" name="向右箭號 34"/>
          <p:cNvSpPr/>
          <p:nvPr/>
        </p:nvSpPr>
        <p:spPr>
          <a:xfrm>
            <a:off x="4114661" y="1747240"/>
            <a:ext cx="1064978" cy="531364"/>
          </a:xfrm>
          <a:prstGeom prst="rightArrow">
            <a:avLst/>
          </a:prstGeom>
          <a:solidFill>
            <a:srgbClr val="00B0F0"/>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TW" dirty="0" smtClean="0">
                <a:solidFill>
                  <a:schemeClr val="tx1"/>
                </a:solidFill>
              </a:rPr>
              <a:t>10</a:t>
            </a:r>
            <a:r>
              <a:rPr lang="zh-TW" altLang="en-US" dirty="0" smtClean="0">
                <a:solidFill>
                  <a:schemeClr val="tx1"/>
                </a:solidFill>
              </a:rPr>
              <a:t>天後</a:t>
            </a:r>
            <a:endParaRPr lang="en-US" dirty="0">
              <a:solidFill>
                <a:schemeClr val="tx1"/>
              </a:solidFill>
            </a:endParaRPr>
          </a:p>
        </p:txBody>
      </p:sp>
      <p:sp>
        <p:nvSpPr>
          <p:cNvPr id="36" name="文字方塊 35"/>
          <p:cNvSpPr txBox="1"/>
          <p:nvPr/>
        </p:nvSpPr>
        <p:spPr>
          <a:xfrm>
            <a:off x="1306349" y="2557344"/>
            <a:ext cx="508273" cy="369332"/>
          </a:xfrm>
          <a:prstGeom prst="rect">
            <a:avLst/>
          </a:prstGeom>
          <a:solidFill>
            <a:schemeClr val="accent6"/>
          </a:solidFill>
        </p:spPr>
        <p:txBody>
          <a:bodyPr wrap="square" rtlCol="0">
            <a:spAutoFit/>
          </a:bodyPr>
          <a:lstStyle/>
          <a:p>
            <a:r>
              <a:rPr lang="en-US" altLang="zh-TW" dirty="0" smtClean="0"/>
              <a:t>0.8</a:t>
            </a:r>
            <a:endParaRPr lang="en-US" dirty="0"/>
          </a:p>
        </p:txBody>
      </p:sp>
      <p:sp>
        <p:nvSpPr>
          <p:cNvPr id="37" name="文字方塊 36"/>
          <p:cNvSpPr txBox="1"/>
          <p:nvPr/>
        </p:nvSpPr>
        <p:spPr>
          <a:xfrm>
            <a:off x="2084929" y="2557344"/>
            <a:ext cx="508273" cy="369332"/>
          </a:xfrm>
          <a:prstGeom prst="rect">
            <a:avLst/>
          </a:prstGeom>
          <a:solidFill>
            <a:schemeClr val="accent5"/>
          </a:solidFill>
        </p:spPr>
        <p:txBody>
          <a:bodyPr wrap="square" rtlCol="0">
            <a:spAutoFit/>
          </a:bodyPr>
          <a:lstStyle/>
          <a:p>
            <a:r>
              <a:rPr lang="en-US" altLang="zh-TW" dirty="0" smtClean="0"/>
              <a:t>0.7</a:t>
            </a:r>
            <a:endParaRPr lang="en-US" dirty="0"/>
          </a:p>
        </p:txBody>
      </p:sp>
      <p:sp>
        <p:nvSpPr>
          <p:cNvPr id="38" name="文字方塊 37"/>
          <p:cNvSpPr txBox="1"/>
          <p:nvPr/>
        </p:nvSpPr>
        <p:spPr>
          <a:xfrm>
            <a:off x="2939418" y="2557344"/>
            <a:ext cx="508273" cy="369332"/>
          </a:xfrm>
          <a:prstGeom prst="rect">
            <a:avLst/>
          </a:prstGeom>
          <a:solidFill>
            <a:schemeClr val="accent4"/>
          </a:solidFill>
        </p:spPr>
        <p:txBody>
          <a:bodyPr wrap="square" rtlCol="0">
            <a:spAutoFit/>
          </a:bodyPr>
          <a:lstStyle/>
          <a:p>
            <a:r>
              <a:rPr lang="en-US" altLang="zh-TW" dirty="0" smtClean="0"/>
              <a:t>0.1</a:t>
            </a:r>
            <a:endParaRPr lang="en-US" dirty="0"/>
          </a:p>
        </p:txBody>
      </p:sp>
      <p:sp>
        <p:nvSpPr>
          <p:cNvPr id="39" name="文字方塊 38"/>
          <p:cNvSpPr txBox="1"/>
          <p:nvPr/>
        </p:nvSpPr>
        <p:spPr>
          <a:xfrm>
            <a:off x="5291040" y="2584652"/>
            <a:ext cx="508273" cy="369332"/>
          </a:xfrm>
          <a:prstGeom prst="rect">
            <a:avLst/>
          </a:prstGeom>
          <a:solidFill>
            <a:schemeClr val="accent6"/>
          </a:solidFill>
        </p:spPr>
        <p:txBody>
          <a:bodyPr wrap="square" rtlCol="0">
            <a:spAutoFit/>
          </a:bodyPr>
          <a:lstStyle/>
          <a:p>
            <a:r>
              <a:rPr lang="en-US" altLang="zh-TW" dirty="0" smtClean="0"/>
              <a:t>0.6</a:t>
            </a:r>
            <a:endParaRPr lang="en-US" dirty="0"/>
          </a:p>
        </p:txBody>
      </p:sp>
      <p:sp>
        <p:nvSpPr>
          <p:cNvPr id="40" name="文字方塊 39"/>
          <p:cNvSpPr txBox="1"/>
          <p:nvPr/>
        </p:nvSpPr>
        <p:spPr>
          <a:xfrm>
            <a:off x="6113820" y="2584652"/>
            <a:ext cx="508273" cy="369332"/>
          </a:xfrm>
          <a:prstGeom prst="rect">
            <a:avLst/>
          </a:prstGeom>
          <a:solidFill>
            <a:schemeClr val="accent5"/>
          </a:solidFill>
        </p:spPr>
        <p:txBody>
          <a:bodyPr wrap="square" rtlCol="0">
            <a:spAutoFit/>
          </a:bodyPr>
          <a:lstStyle/>
          <a:p>
            <a:r>
              <a:rPr lang="en-US" altLang="zh-TW" dirty="0" smtClean="0"/>
              <a:t>0.7</a:t>
            </a:r>
            <a:endParaRPr lang="en-US" dirty="0"/>
          </a:p>
        </p:txBody>
      </p:sp>
      <p:sp>
        <p:nvSpPr>
          <p:cNvPr id="41" name="文字方塊 40"/>
          <p:cNvSpPr txBox="1"/>
          <p:nvPr/>
        </p:nvSpPr>
        <p:spPr>
          <a:xfrm>
            <a:off x="6924109" y="2584652"/>
            <a:ext cx="508273" cy="369332"/>
          </a:xfrm>
          <a:prstGeom prst="rect">
            <a:avLst/>
          </a:prstGeom>
          <a:solidFill>
            <a:schemeClr val="accent4"/>
          </a:solidFill>
        </p:spPr>
        <p:txBody>
          <a:bodyPr wrap="square" rtlCol="0">
            <a:spAutoFit/>
          </a:bodyPr>
          <a:lstStyle/>
          <a:p>
            <a:r>
              <a:rPr lang="en-US" altLang="zh-TW" dirty="0" smtClean="0"/>
              <a:t>0.1</a:t>
            </a:r>
            <a:endParaRPr lang="en-US" dirty="0"/>
          </a:p>
        </p:txBody>
      </p:sp>
      <p:sp>
        <p:nvSpPr>
          <p:cNvPr id="42" name="文字方塊 41"/>
          <p:cNvSpPr txBox="1"/>
          <p:nvPr/>
        </p:nvSpPr>
        <p:spPr>
          <a:xfrm>
            <a:off x="3540689" y="2557344"/>
            <a:ext cx="293361" cy="369332"/>
          </a:xfrm>
          <a:prstGeom prst="rect">
            <a:avLst/>
          </a:prstGeom>
          <a:noFill/>
        </p:spPr>
        <p:txBody>
          <a:bodyPr wrap="square" rtlCol="0">
            <a:spAutoFit/>
          </a:bodyPr>
          <a:lstStyle/>
          <a:p>
            <a:r>
              <a:rPr lang="en-US" dirty="0" smtClean="0"/>
              <a:t>O</a:t>
            </a:r>
            <a:endParaRPr lang="en-US" dirty="0"/>
          </a:p>
        </p:txBody>
      </p:sp>
      <p:sp>
        <p:nvSpPr>
          <p:cNvPr id="43" name="文字方塊 42"/>
          <p:cNvSpPr txBox="1"/>
          <p:nvPr/>
        </p:nvSpPr>
        <p:spPr>
          <a:xfrm>
            <a:off x="7552868" y="2580919"/>
            <a:ext cx="365369" cy="369332"/>
          </a:xfrm>
          <a:prstGeom prst="rect">
            <a:avLst/>
          </a:prstGeom>
          <a:noFill/>
        </p:spPr>
        <p:txBody>
          <a:bodyPr wrap="square" rtlCol="0">
            <a:spAutoFit/>
          </a:bodyPr>
          <a:lstStyle/>
          <a:p>
            <a:pPr algn="ctr"/>
            <a:r>
              <a:rPr lang="en-US" dirty="0" smtClean="0"/>
              <a:t>X</a:t>
            </a:r>
            <a:endParaRPr lang="en-US" dirty="0"/>
          </a:p>
        </p:txBody>
      </p:sp>
      <p:sp>
        <p:nvSpPr>
          <p:cNvPr id="44" name="文字方塊 43"/>
          <p:cNvSpPr txBox="1"/>
          <p:nvPr/>
        </p:nvSpPr>
        <p:spPr>
          <a:xfrm>
            <a:off x="2939417" y="1809825"/>
            <a:ext cx="508273" cy="369332"/>
          </a:xfrm>
          <a:prstGeom prst="rect">
            <a:avLst/>
          </a:prstGeom>
          <a:solidFill>
            <a:schemeClr val="accent4"/>
          </a:solidFill>
        </p:spPr>
        <p:txBody>
          <a:bodyPr wrap="square" rtlCol="0">
            <a:spAutoFit/>
          </a:bodyPr>
          <a:lstStyle/>
          <a:p>
            <a:r>
              <a:rPr lang="en-US" altLang="zh-TW" dirty="0" smtClean="0"/>
              <a:t>0.2</a:t>
            </a:r>
            <a:endParaRPr lang="en-US" dirty="0"/>
          </a:p>
        </p:txBody>
      </p:sp>
      <p:sp>
        <p:nvSpPr>
          <p:cNvPr id="45" name="文字方塊 44"/>
          <p:cNvSpPr txBox="1"/>
          <p:nvPr/>
        </p:nvSpPr>
        <p:spPr>
          <a:xfrm>
            <a:off x="2084928" y="1803323"/>
            <a:ext cx="508273" cy="369332"/>
          </a:xfrm>
          <a:prstGeom prst="rect">
            <a:avLst/>
          </a:prstGeom>
          <a:solidFill>
            <a:schemeClr val="accent5"/>
          </a:solidFill>
        </p:spPr>
        <p:txBody>
          <a:bodyPr wrap="square" rtlCol="0">
            <a:spAutoFit/>
          </a:bodyPr>
          <a:lstStyle/>
          <a:p>
            <a:r>
              <a:rPr lang="en-US" altLang="zh-TW" dirty="0" smtClean="0"/>
              <a:t>0.1</a:t>
            </a:r>
            <a:endParaRPr lang="en-US" dirty="0"/>
          </a:p>
        </p:txBody>
      </p:sp>
      <p:sp>
        <p:nvSpPr>
          <p:cNvPr id="46" name="文字方塊 45"/>
          <p:cNvSpPr txBox="1"/>
          <p:nvPr/>
        </p:nvSpPr>
        <p:spPr>
          <a:xfrm>
            <a:off x="1278129" y="1803323"/>
            <a:ext cx="508273" cy="369332"/>
          </a:xfrm>
          <a:prstGeom prst="rect">
            <a:avLst/>
          </a:prstGeom>
          <a:solidFill>
            <a:schemeClr val="accent6"/>
          </a:solidFill>
        </p:spPr>
        <p:txBody>
          <a:bodyPr wrap="square" rtlCol="0">
            <a:spAutoFit/>
          </a:bodyPr>
          <a:lstStyle/>
          <a:p>
            <a:r>
              <a:rPr lang="en-US" altLang="zh-TW" dirty="0" smtClean="0"/>
              <a:t>0.1</a:t>
            </a:r>
            <a:endParaRPr lang="en-US" dirty="0"/>
          </a:p>
        </p:txBody>
      </p:sp>
      <p:sp>
        <p:nvSpPr>
          <p:cNvPr id="47" name="文字方塊 46"/>
          <p:cNvSpPr txBox="1"/>
          <p:nvPr/>
        </p:nvSpPr>
        <p:spPr>
          <a:xfrm>
            <a:off x="6924109" y="1792676"/>
            <a:ext cx="508273" cy="369332"/>
          </a:xfrm>
          <a:prstGeom prst="rect">
            <a:avLst/>
          </a:prstGeom>
          <a:solidFill>
            <a:schemeClr val="accent4"/>
          </a:solidFill>
        </p:spPr>
        <p:txBody>
          <a:bodyPr wrap="square" rtlCol="0">
            <a:spAutoFit/>
          </a:bodyPr>
          <a:lstStyle/>
          <a:p>
            <a:r>
              <a:rPr lang="en-US" altLang="zh-TW" dirty="0" smtClean="0"/>
              <a:t>0.2</a:t>
            </a:r>
            <a:endParaRPr lang="en-US" dirty="0"/>
          </a:p>
        </p:txBody>
      </p:sp>
      <p:sp>
        <p:nvSpPr>
          <p:cNvPr id="48" name="文字方塊 47"/>
          <p:cNvSpPr txBox="1"/>
          <p:nvPr/>
        </p:nvSpPr>
        <p:spPr>
          <a:xfrm>
            <a:off x="6113820" y="1786174"/>
            <a:ext cx="508273" cy="369332"/>
          </a:xfrm>
          <a:prstGeom prst="rect">
            <a:avLst/>
          </a:prstGeom>
          <a:solidFill>
            <a:schemeClr val="accent5"/>
          </a:solidFill>
        </p:spPr>
        <p:txBody>
          <a:bodyPr wrap="square" rtlCol="0">
            <a:spAutoFit/>
          </a:bodyPr>
          <a:lstStyle/>
          <a:p>
            <a:r>
              <a:rPr lang="en-US" altLang="zh-TW" dirty="0" smtClean="0"/>
              <a:t>0.5</a:t>
            </a:r>
            <a:endParaRPr lang="en-US" dirty="0"/>
          </a:p>
        </p:txBody>
      </p:sp>
      <p:sp>
        <p:nvSpPr>
          <p:cNvPr id="49" name="文字方塊 48"/>
          <p:cNvSpPr txBox="1"/>
          <p:nvPr/>
        </p:nvSpPr>
        <p:spPr>
          <a:xfrm>
            <a:off x="5262821" y="1786174"/>
            <a:ext cx="508273" cy="369332"/>
          </a:xfrm>
          <a:prstGeom prst="rect">
            <a:avLst/>
          </a:prstGeom>
          <a:solidFill>
            <a:schemeClr val="accent6"/>
          </a:solidFill>
        </p:spPr>
        <p:txBody>
          <a:bodyPr wrap="square" rtlCol="0">
            <a:spAutoFit/>
          </a:bodyPr>
          <a:lstStyle/>
          <a:p>
            <a:r>
              <a:rPr lang="en-US" altLang="zh-TW" dirty="0" smtClean="0"/>
              <a:t>0.1</a:t>
            </a:r>
            <a:endParaRPr lang="en-US" dirty="0"/>
          </a:p>
        </p:txBody>
      </p:sp>
      <p:sp>
        <p:nvSpPr>
          <p:cNvPr id="50" name="文字方塊 49"/>
          <p:cNvSpPr txBox="1"/>
          <p:nvPr/>
        </p:nvSpPr>
        <p:spPr>
          <a:xfrm>
            <a:off x="3533401" y="1837264"/>
            <a:ext cx="293361" cy="369332"/>
          </a:xfrm>
          <a:prstGeom prst="rect">
            <a:avLst/>
          </a:prstGeom>
          <a:noFill/>
        </p:spPr>
        <p:txBody>
          <a:bodyPr wrap="square" rtlCol="0">
            <a:spAutoFit/>
          </a:bodyPr>
          <a:lstStyle/>
          <a:p>
            <a:r>
              <a:rPr lang="en-US" dirty="0" smtClean="0"/>
              <a:t>X</a:t>
            </a:r>
            <a:endParaRPr lang="en-US" dirty="0"/>
          </a:p>
        </p:txBody>
      </p:sp>
      <p:sp>
        <p:nvSpPr>
          <p:cNvPr id="51" name="文字方塊 50"/>
          <p:cNvSpPr txBox="1"/>
          <p:nvPr/>
        </p:nvSpPr>
        <p:spPr>
          <a:xfrm>
            <a:off x="7552868" y="1834439"/>
            <a:ext cx="293361" cy="369332"/>
          </a:xfrm>
          <a:prstGeom prst="rect">
            <a:avLst/>
          </a:prstGeom>
          <a:noFill/>
        </p:spPr>
        <p:txBody>
          <a:bodyPr wrap="square" rtlCol="0">
            <a:spAutoFit/>
          </a:bodyPr>
          <a:lstStyle/>
          <a:p>
            <a:r>
              <a:rPr lang="en-US" dirty="0" smtClean="0"/>
              <a:t>O</a:t>
            </a:r>
            <a:endParaRPr lang="en-US" dirty="0"/>
          </a:p>
        </p:txBody>
      </p:sp>
      <p:sp>
        <p:nvSpPr>
          <p:cNvPr id="55" name="文字方塊 54"/>
          <p:cNvSpPr txBox="1"/>
          <p:nvPr/>
        </p:nvSpPr>
        <p:spPr>
          <a:xfrm>
            <a:off x="7222052" y="986111"/>
            <a:ext cx="1166531" cy="646331"/>
          </a:xfrm>
          <a:prstGeom prst="rect">
            <a:avLst/>
          </a:prstGeom>
          <a:solidFill>
            <a:srgbClr val="00B0F0"/>
          </a:solidFill>
          <a:ln w="19050">
            <a:solidFill>
              <a:schemeClr val="accent6">
                <a:lumMod val="75000"/>
              </a:schemeClr>
            </a:solidFill>
          </a:ln>
        </p:spPr>
        <p:txBody>
          <a:bodyPr wrap="square" rtlCol="0">
            <a:spAutoFit/>
          </a:bodyPr>
          <a:lstStyle/>
          <a:p>
            <a:r>
              <a:rPr lang="zh-TW" altLang="en-US" dirty="0" smtClean="0"/>
              <a:t>我們可觀測的東西</a:t>
            </a:r>
            <a:endParaRPr lang="en-US" dirty="0"/>
          </a:p>
        </p:txBody>
      </p:sp>
      <p:sp>
        <p:nvSpPr>
          <p:cNvPr id="56" name="左-右雙向箭號 55"/>
          <p:cNvSpPr/>
          <p:nvPr/>
        </p:nvSpPr>
        <p:spPr>
          <a:xfrm>
            <a:off x="3799932" y="5023668"/>
            <a:ext cx="1257202" cy="480951"/>
          </a:xfrm>
          <a:prstGeom prst="leftRightArrow">
            <a:avLst/>
          </a:prstGeom>
          <a:solidFill>
            <a:srgbClr val="00B0F0"/>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57" name="矩形 56"/>
          <p:cNvSpPr/>
          <p:nvPr/>
        </p:nvSpPr>
        <p:spPr>
          <a:xfrm>
            <a:off x="3701113" y="5507760"/>
            <a:ext cx="1656184" cy="369332"/>
          </a:xfrm>
          <a:prstGeom prst="rect">
            <a:avLst/>
          </a:prstGeom>
        </p:spPr>
        <p:txBody>
          <a:bodyPr wrap="square">
            <a:spAutoFit/>
          </a:bodyPr>
          <a:lstStyle/>
          <a:p>
            <a:pPr algn="ctr"/>
            <a:r>
              <a:rPr lang="zh-TW" altLang="en-US" dirty="0" smtClean="0"/>
              <a:t>題目間的關係</a:t>
            </a:r>
            <a:endParaRPr lang="en-US" dirty="0"/>
          </a:p>
        </p:txBody>
      </p:sp>
      <p:sp>
        <p:nvSpPr>
          <p:cNvPr id="3" name="文字方塊 2"/>
          <p:cNvSpPr txBox="1"/>
          <p:nvPr/>
        </p:nvSpPr>
        <p:spPr>
          <a:xfrm>
            <a:off x="1590815" y="3142581"/>
            <a:ext cx="5876779" cy="369332"/>
          </a:xfrm>
          <a:prstGeom prst="rect">
            <a:avLst/>
          </a:prstGeom>
          <a:noFill/>
        </p:spPr>
        <p:txBody>
          <a:bodyPr wrap="square" rtlCol="0">
            <a:spAutoFit/>
          </a:bodyPr>
          <a:lstStyle/>
          <a:p>
            <a:r>
              <a:rPr lang="zh-TW" altLang="en-US" dirty="0" smtClean="0">
                <a:solidFill>
                  <a:srgbClr val="FF0000"/>
                </a:solidFill>
              </a:rPr>
              <a:t>我們希望可以拆解每個題目，更深入了解題目間的關係</a:t>
            </a:r>
            <a:endParaRPr lang="zh-TW" altLang="en-US" dirty="0">
              <a:solidFill>
                <a:srgbClr val="FF0000"/>
              </a:solidFill>
            </a:endParaRPr>
          </a:p>
        </p:txBody>
      </p:sp>
      <p:sp>
        <p:nvSpPr>
          <p:cNvPr id="4" name="向下箭號 3"/>
          <p:cNvSpPr/>
          <p:nvPr/>
        </p:nvSpPr>
        <p:spPr>
          <a:xfrm>
            <a:off x="2222186" y="3471781"/>
            <a:ext cx="360040" cy="272153"/>
          </a:xfrm>
          <a:prstGeom prst="downArrow">
            <a:avLst/>
          </a:prstGeom>
          <a:solidFill>
            <a:srgbClr val="FF0000"/>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TW" altLang="en-US"/>
          </a:p>
        </p:txBody>
      </p:sp>
      <p:sp>
        <p:nvSpPr>
          <p:cNvPr id="52" name="向下箭號 51"/>
          <p:cNvSpPr/>
          <p:nvPr/>
        </p:nvSpPr>
        <p:spPr>
          <a:xfrm>
            <a:off x="6135393" y="3497435"/>
            <a:ext cx="360040" cy="272153"/>
          </a:xfrm>
          <a:prstGeom prst="downArrow">
            <a:avLst/>
          </a:prstGeom>
          <a:solidFill>
            <a:srgbClr val="FF0000"/>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TW" altLang="en-US"/>
          </a:p>
        </p:txBody>
      </p:sp>
      <p:sp>
        <p:nvSpPr>
          <p:cNvPr id="58" name="向下箭號 57"/>
          <p:cNvSpPr/>
          <p:nvPr/>
        </p:nvSpPr>
        <p:spPr>
          <a:xfrm rot="13126977">
            <a:off x="4938785" y="4853252"/>
            <a:ext cx="360040" cy="272153"/>
          </a:xfrm>
          <a:prstGeom prst="downArrow">
            <a:avLst/>
          </a:prstGeom>
          <a:solidFill>
            <a:srgbClr val="FF0000"/>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TW" altLang="en-US"/>
          </a:p>
        </p:txBody>
      </p:sp>
      <p:sp>
        <p:nvSpPr>
          <p:cNvPr id="59" name="向下箭號 58"/>
          <p:cNvSpPr/>
          <p:nvPr/>
        </p:nvSpPr>
        <p:spPr>
          <a:xfrm rot="7631665">
            <a:off x="3554441" y="4824168"/>
            <a:ext cx="360040" cy="272153"/>
          </a:xfrm>
          <a:prstGeom prst="downArrow">
            <a:avLst/>
          </a:prstGeom>
          <a:solidFill>
            <a:srgbClr val="FF0000"/>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TW" altLang="en-US"/>
          </a:p>
        </p:txBody>
      </p:sp>
      <p:sp>
        <p:nvSpPr>
          <p:cNvPr id="60" name="向下箭號 59"/>
          <p:cNvSpPr/>
          <p:nvPr/>
        </p:nvSpPr>
        <p:spPr>
          <a:xfrm>
            <a:off x="4349185" y="2953984"/>
            <a:ext cx="360040" cy="272153"/>
          </a:xfrm>
          <a:prstGeom prst="downArrow">
            <a:avLst/>
          </a:prstGeom>
          <a:solidFill>
            <a:srgbClr val="FF0000"/>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TW" altLang="en-US"/>
          </a:p>
        </p:txBody>
      </p:sp>
      <p:grpSp>
        <p:nvGrpSpPr>
          <p:cNvPr id="28" name="群組 27"/>
          <p:cNvGrpSpPr/>
          <p:nvPr/>
        </p:nvGrpSpPr>
        <p:grpSpPr>
          <a:xfrm>
            <a:off x="8005395" y="3797065"/>
            <a:ext cx="866116" cy="909676"/>
            <a:chOff x="7817564" y="3060270"/>
            <a:chExt cx="866116" cy="909676"/>
          </a:xfrm>
        </p:grpSpPr>
        <p:pic>
          <p:nvPicPr>
            <p:cNvPr id="62" name="Picture 6" descr="http://www.clker.com/cliparts/C/b/r/f/k/W/yellow-person-md.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17564" y="3060270"/>
              <a:ext cx="704089" cy="822818"/>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2" descr="http://www.clker.com/cliparts/j/6/U/a/A/T/green-person-md.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84585" y="3092633"/>
              <a:ext cx="697844" cy="818256"/>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4" descr="http://images.clipartpanda.com/person-clip-art-orange-person-clip-art.jpg"/>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65322" y="3114758"/>
              <a:ext cx="718358" cy="855188"/>
            </a:xfrm>
            <a:prstGeom prst="rect">
              <a:avLst/>
            </a:prstGeom>
            <a:noFill/>
            <a:extLst>
              <a:ext uri="{909E8E84-426E-40DD-AFC4-6F175D3DCCD1}">
                <a14:hiddenFill xmlns:a14="http://schemas.microsoft.com/office/drawing/2010/main">
                  <a:solidFill>
                    <a:srgbClr val="FFFFFF"/>
                  </a:solidFill>
                </a14:hiddenFill>
              </a:ext>
            </a:extLst>
          </p:spPr>
        </p:pic>
      </p:grpSp>
      <p:sp>
        <p:nvSpPr>
          <p:cNvPr id="70" name="向下箭號 69"/>
          <p:cNvSpPr/>
          <p:nvPr/>
        </p:nvSpPr>
        <p:spPr>
          <a:xfrm rot="5400000">
            <a:off x="7552393" y="3910455"/>
            <a:ext cx="360040" cy="272153"/>
          </a:xfrm>
          <a:prstGeom prst="downArrow">
            <a:avLst/>
          </a:prstGeom>
          <a:solidFill>
            <a:srgbClr val="FF0000"/>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TW" altLang="en-US"/>
          </a:p>
        </p:txBody>
      </p:sp>
      <p:sp>
        <p:nvSpPr>
          <p:cNvPr id="6" name="文字方塊 5"/>
          <p:cNvSpPr txBox="1"/>
          <p:nvPr/>
        </p:nvSpPr>
        <p:spPr>
          <a:xfrm>
            <a:off x="323528" y="1259468"/>
            <a:ext cx="648072" cy="369332"/>
          </a:xfrm>
          <a:prstGeom prst="rect">
            <a:avLst/>
          </a:prstGeom>
          <a:noFill/>
        </p:spPr>
        <p:txBody>
          <a:bodyPr wrap="square" rtlCol="0">
            <a:spAutoFit/>
          </a:bodyPr>
          <a:lstStyle/>
          <a:p>
            <a:r>
              <a:rPr lang="zh-TW" altLang="en-US" dirty="0" smtClean="0"/>
              <a:t>學生</a:t>
            </a:r>
            <a:endParaRPr lang="zh-TW" altLang="en-US" dirty="0"/>
          </a:p>
        </p:txBody>
      </p:sp>
    </p:spTree>
    <p:extLst>
      <p:ext uri="{BB962C8B-B14F-4D97-AF65-F5344CB8AC3E}">
        <p14:creationId xmlns:p14="http://schemas.microsoft.com/office/powerpoint/2010/main" val="306899088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研究方法報告大綱</a:t>
            </a:r>
            <a:endParaRPr 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43</a:t>
            </a:fld>
            <a:endParaRPr lang="zh-TW" altLang="en-US"/>
          </a:p>
        </p:txBody>
      </p:sp>
      <p:sp>
        <p:nvSpPr>
          <p:cNvPr id="4" name="矩形 3"/>
          <p:cNvSpPr/>
          <p:nvPr/>
        </p:nvSpPr>
        <p:spPr>
          <a:xfrm>
            <a:off x="4831094" y="2207885"/>
            <a:ext cx="1665602" cy="1665601"/>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標楷體" panose="03000509000000000000" pitchFamily="65" charset="-120"/>
                <a:ea typeface="標楷體" panose="03000509000000000000" pitchFamily="65" charset="-120"/>
              </a:rPr>
              <a:t>練習題推薦</a:t>
            </a:r>
            <a:endParaRPr lang="zh-TW" altLang="en-US" dirty="0">
              <a:latin typeface="標楷體" panose="03000509000000000000" pitchFamily="65" charset="-120"/>
              <a:ea typeface="標楷體" panose="03000509000000000000" pitchFamily="65" charset="-120"/>
            </a:endParaRPr>
          </a:p>
        </p:txBody>
      </p:sp>
      <p:sp>
        <p:nvSpPr>
          <p:cNvPr id="5" name="矩形 4"/>
          <p:cNvSpPr/>
          <p:nvPr/>
        </p:nvSpPr>
        <p:spPr>
          <a:xfrm>
            <a:off x="2490824" y="2207885"/>
            <a:ext cx="1665602" cy="1665601"/>
          </a:xfrm>
          <a:prstGeom prst="rect">
            <a:avLst/>
          </a:prstGeom>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標楷體" panose="03000509000000000000" pitchFamily="65" charset="-120"/>
                <a:ea typeface="標楷體" panose="03000509000000000000" pitchFamily="65" charset="-120"/>
              </a:rPr>
              <a:t>使用者建模</a:t>
            </a:r>
            <a:endParaRPr lang="zh-TW" altLang="en-US" dirty="0">
              <a:latin typeface="標楷體" panose="03000509000000000000" pitchFamily="65" charset="-120"/>
              <a:ea typeface="標楷體" panose="03000509000000000000" pitchFamily="65" charset="-120"/>
            </a:endParaRPr>
          </a:p>
        </p:txBody>
      </p:sp>
      <p:sp>
        <p:nvSpPr>
          <p:cNvPr id="6" name="矩形 5"/>
          <p:cNvSpPr/>
          <p:nvPr/>
        </p:nvSpPr>
        <p:spPr>
          <a:xfrm>
            <a:off x="459077" y="3441926"/>
            <a:ext cx="1358848" cy="1358847"/>
          </a:xfrm>
          <a:prstGeom prst="rect">
            <a:avLst/>
          </a:prstGeom>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標楷體" panose="03000509000000000000" pitchFamily="65" charset="-120"/>
                <a:ea typeface="標楷體" panose="03000509000000000000" pitchFamily="65" charset="-120"/>
              </a:rPr>
              <a:t>資料視覺化</a:t>
            </a:r>
            <a:r>
              <a:rPr lang="en-US" altLang="zh-TW" dirty="0" smtClean="0">
                <a:latin typeface="標楷體" panose="03000509000000000000" pitchFamily="65" charset="-120"/>
                <a:ea typeface="標楷體" panose="03000509000000000000" pitchFamily="65" charset="-120"/>
              </a:rPr>
              <a:t/>
            </a:r>
            <a:br>
              <a:rPr lang="en-US" altLang="zh-TW" dirty="0" smtClean="0">
                <a:latin typeface="標楷體" panose="03000509000000000000" pitchFamily="65" charset="-120"/>
                <a:ea typeface="標楷體" panose="03000509000000000000" pitchFamily="65" charset="-120"/>
              </a:rPr>
            </a:br>
            <a:r>
              <a:rPr lang="zh-TW" altLang="en-US" dirty="0" smtClean="0">
                <a:latin typeface="標楷體" panose="03000509000000000000" pitchFamily="65" charset="-120"/>
                <a:ea typeface="標楷體" panose="03000509000000000000" pitchFamily="65" charset="-120"/>
              </a:rPr>
              <a:t>分析</a:t>
            </a:r>
            <a:endParaRPr lang="zh-TW" altLang="en-US" dirty="0">
              <a:latin typeface="標楷體" panose="03000509000000000000" pitchFamily="65" charset="-120"/>
              <a:ea typeface="標楷體" panose="03000509000000000000" pitchFamily="65" charset="-120"/>
            </a:endParaRPr>
          </a:p>
        </p:txBody>
      </p:sp>
      <p:sp>
        <p:nvSpPr>
          <p:cNvPr id="7" name="矩形 6"/>
          <p:cNvSpPr/>
          <p:nvPr/>
        </p:nvSpPr>
        <p:spPr>
          <a:xfrm>
            <a:off x="7167826" y="2207885"/>
            <a:ext cx="1665602" cy="1665601"/>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標楷體" panose="03000509000000000000" pitchFamily="65" charset="-120"/>
                <a:ea typeface="標楷體" panose="03000509000000000000" pitchFamily="65" charset="-120"/>
              </a:rPr>
              <a:t>適性測驗</a:t>
            </a:r>
            <a:endParaRPr lang="zh-TW" altLang="en-US" dirty="0">
              <a:latin typeface="標楷體" panose="03000509000000000000" pitchFamily="65" charset="-120"/>
              <a:ea typeface="標楷體" panose="03000509000000000000" pitchFamily="65" charset="-120"/>
            </a:endParaRPr>
          </a:p>
        </p:txBody>
      </p:sp>
      <p:cxnSp>
        <p:nvCxnSpPr>
          <p:cNvPr id="9" name="直線單箭頭接點 8"/>
          <p:cNvCxnSpPr>
            <a:stCxn id="6" idx="3"/>
            <a:endCxn id="5" idx="1"/>
          </p:cNvCxnSpPr>
          <p:nvPr/>
        </p:nvCxnSpPr>
        <p:spPr>
          <a:xfrm flipV="1">
            <a:off x="1817925" y="3040686"/>
            <a:ext cx="672899" cy="1080664"/>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直線單箭頭接點 10"/>
          <p:cNvCxnSpPr>
            <a:stCxn id="4" idx="3"/>
            <a:endCxn id="7" idx="1"/>
          </p:cNvCxnSpPr>
          <p:nvPr/>
        </p:nvCxnSpPr>
        <p:spPr>
          <a:xfrm>
            <a:off x="6496696" y="3040686"/>
            <a:ext cx="671130" cy="0"/>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2490824" y="4369214"/>
            <a:ext cx="1665602" cy="1665601"/>
          </a:xfrm>
          <a:prstGeom prst="rect">
            <a:avLst/>
          </a:prstGeom>
          <a:ln w="38100">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標楷體" panose="03000509000000000000" pitchFamily="65" charset="-120"/>
                <a:ea typeface="標楷體" panose="03000509000000000000" pitchFamily="65" charset="-120"/>
              </a:rPr>
              <a:t>練習題</a:t>
            </a:r>
            <a:r>
              <a:rPr lang="en-US" altLang="zh-TW" dirty="0" smtClean="0">
                <a:latin typeface="標楷體" panose="03000509000000000000" pitchFamily="65" charset="-120"/>
                <a:ea typeface="標楷體" panose="03000509000000000000" pitchFamily="65" charset="-120"/>
              </a:rPr>
              <a:t/>
            </a:r>
            <a:br>
              <a:rPr lang="en-US" altLang="zh-TW" dirty="0" smtClean="0">
                <a:latin typeface="標楷體" panose="03000509000000000000" pitchFamily="65" charset="-120"/>
                <a:ea typeface="標楷體" panose="03000509000000000000" pitchFamily="65" charset="-120"/>
              </a:rPr>
            </a:br>
            <a:r>
              <a:rPr lang="zh-TW" altLang="en-US" dirty="0" smtClean="0">
                <a:latin typeface="標楷體" panose="03000509000000000000" pitchFamily="65" charset="-120"/>
                <a:ea typeface="標楷體" panose="03000509000000000000" pitchFamily="65" charset="-120"/>
              </a:rPr>
              <a:t>關係估計</a:t>
            </a:r>
            <a:endParaRPr lang="zh-TW" altLang="en-US" dirty="0">
              <a:latin typeface="標楷體" panose="03000509000000000000" pitchFamily="65" charset="-120"/>
              <a:ea typeface="標楷體" panose="03000509000000000000" pitchFamily="65" charset="-120"/>
            </a:endParaRPr>
          </a:p>
        </p:txBody>
      </p:sp>
      <p:cxnSp>
        <p:nvCxnSpPr>
          <p:cNvPr id="14" name="直線單箭頭接點 13"/>
          <p:cNvCxnSpPr>
            <a:stCxn id="5" idx="2"/>
            <a:endCxn id="13" idx="0"/>
          </p:cNvCxnSpPr>
          <p:nvPr/>
        </p:nvCxnSpPr>
        <p:spPr>
          <a:xfrm>
            <a:off x="3323625" y="3873486"/>
            <a:ext cx="0" cy="495728"/>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直線單箭頭接點 17"/>
          <p:cNvCxnSpPr>
            <a:stCxn id="13" idx="3"/>
            <a:endCxn id="4" idx="2"/>
          </p:cNvCxnSpPr>
          <p:nvPr/>
        </p:nvCxnSpPr>
        <p:spPr>
          <a:xfrm flipV="1">
            <a:off x="4156426" y="3873486"/>
            <a:ext cx="1507469" cy="1328529"/>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0" name="直線單箭頭接點 39"/>
          <p:cNvCxnSpPr>
            <a:stCxn id="6" idx="3"/>
            <a:endCxn id="13" idx="1"/>
          </p:cNvCxnSpPr>
          <p:nvPr/>
        </p:nvCxnSpPr>
        <p:spPr>
          <a:xfrm>
            <a:off x="1817925" y="4121350"/>
            <a:ext cx="672899" cy="1080665"/>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文字方塊 43"/>
          <p:cNvSpPr txBox="1"/>
          <p:nvPr/>
        </p:nvSpPr>
        <p:spPr>
          <a:xfrm>
            <a:off x="4412780" y="4184548"/>
            <a:ext cx="671130" cy="369332"/>
          </a:xfrm>
          <a:prstGeom prst="rect">
            <a:avLst/>
          </a:prstGeom>
          <a:noFill/>
        </p:spPr>
        <p:txBody>
          <a:bodyPr wrap="square" rtlCol="0">
            <a:spAutoFit/>
          </a:bodyPr>
          <a:lstStyle/>
          <a:p>
            <a:r>
              <a:rPr lang="zh-TW" altLang="en-US" dirty="0" smtClean="0">
                <a:latin typeface="標楷體" panose="03000509000000000000" pitchFamily="65" charset="-120"/>
                <a:ea typeface="標楷體" panose="03000509000000000000" pitchFamily="65" charset="-120"/>
              </a:rPr>
              <a:t>較準</a:t>
            </a:r>
            <a:endParaRPr lang="en-US" dirty="0">
              <a:latin typeface="標楷體" panose="03000509000000000000" pitchFamily="65" charset="-120"/>
              <a:ea typeface="標楷體" panose="03000509000000000000" pitchFamily="65" charset="-120"/>
            </a:endParaRPr>
          </a:p>
        </p:txBody>
      </p:sp>
      <p:sp>
        <p:nvSpPr>
          <p:cNvPr id="48" name="矩形 47"/>
          <p:cNvSpPr/>
          <p:nvPr/>
        </p:nvSpPr>
        <p:spPr>
          <a:xfrm>
            <a:off x="7167826" y="4369213"/>
            <a:ext cx="1665602" cy="1665601"/>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latin typeface="標楷體" panose="03000509000000000000" pitchFamily="65" charset="-120"/>
                <a:ea typeface="標楷體" panose="03000509000000000000" pitchFamily="65" charset="-120"/>
              </a:rPr>
              <a:t>練習題排程</a:t>
            </a:r>
          </a:p>
        </p:txBody>
      </p:sp>
      <p:cxnSp>
        <p:nvCxnSpPr>
          <p:cNvPr id="50" name="直線單箭頭接點 49"/>
          <p:cNvCxnSpPr>
            <a:stCxn id="13" idx="3"/>
            <a:endCxn id="48" idx="1"/>
          </p:cNvCxnSpPr>
          <p:nvPr/>
        </p:nvCxnSpPr>
        <p:spPr>
          <a:xfrm flipV="1">
            <a:off x="4156426" y="5202014"/>
            <a:ext cx="3011400" cy="1"/>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5" name="文字方塊 54"/>
          <p:cNvSpPr txBox="1"/>
          <p:nvPr/>
        </p:nvSpPr>
        <p:spPr>
          <a:xfrm>
            <a:off x="540057" y="5096301"/>
            <a:ext cx="1359353" cy="369332"/>
          </a:xfrm>
          <a:prstGeom prst="rect">
            <a:avLst/>
          </a:prstGeom>
          <a:noFill/>
        </p:spPr>
        <p:txBody>
          <a:bodyPr wrap="square" rtlCol="0">
            <a:spAutoFit/>
          </a:bodyPr>
          <a:lstStyle/>
          <a:p>
            <a:r>
              <a:rPr lang="en-US" altLang="zh-TW" dirty="0" smtClean="0">
                <a:latin typeface="+mj-lt"/>
                <a:ea typeface="標楷體" panose="03000509000000000000" pitchFamily="65" charset="-120"/>
              </a:rPr>
              <a:t>Our path:</a:t>
            </a:r>
            <a:endParaRPr lang="en-US" dirty="0">
              <a:latin typeface="+mj-lt"/>
              <a:ea typeface="標楷體" panose="03000509000000000000" pitchFamily="65" charset="-120"/>
            </a:endParaRPr>
          </a:p>
        </p:txBody>
      </p:sp>
    </p:spTree>
    <p:extLst>
      <p:ext uri="{BB962C8B-B14F-4D97-AF65-F5344CB8AC3E}">
        <p14:creationId xmlns:p14="http://schemas.microsoft.com/office/powerpoint/2010/main" val="1524539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grpId="0" nodeType="clickEffect">
                                  <p:stCondLst>
                                    <p:cond delay="0"/>
                                  </p:stCondLst>
                                  <p:childTnLst>
                                    <p:animClr clrSpc="hsl" dir="cw">
                                      <p:cBhvr override="childStyle">
                                        <p:cTn id="6" dur="500" fill="hold"/>
                                        <p:tgtEl>
                                          <p:spTgt spid="4"/>
                                        </p:tgtEl>
                                        <p:attrNameLst>
                                          <p:attrName>style.color</p:attrName>
                                        </p:attrNameLst>
                                      </p:cBhvr>
                                      <p:by>
                                        <p:hsl h="7200000" s="0" l="0"/>
                                      </p:by>
                                    </p:animClr>
                                    <p:animClr clrSpc="hsl" dir="cw">
                                      <p:cBhvr>
                                        <p:cTn id="7" dur="500" fill="hold"/>
                                        <p:tgtEl>
                                          <p:spTgt spid="4"/>
                                        </p:tgtEl>
                                        <p:attrNameLst>
                                          <p:attrName>fillcolor</p:attrName>
                                        </p:attrNameLst>
                                      </p:cBhvr>
                                      <p:by>
                                        <p:hsl h="7200000" s="0" l="0"/>
                                      </p:by>
                                    </p:animClr>
                                    <p:animClr clrSpc="hsl" dir="cw">
                                      <p:cBhvr>
                                        <p:cTn id="8" dur="500" fill="hold"/>
                                        <p:tgtEl>
                                          <p:spTgt spid="4"/>
                                        </p:tgtEl>
                                        <p:attrNameLst>
                                          <p:attrName>stroke.color</p:attrName>
                                        </p:attrNameLst>
                                      </p:cBhvr>
                                      <p:by>
                                        <p:hsl h="7200000" s="0" l="0"/>
                                      </p:by>
                                    </p:animClr>
                                    <p:set>
                                      <p:cBhvr>
                                        <p:cTn id="9" dur="500" fill="hold"/>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適性測驗</a:t>
            </a:r>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44</a:t>
            </a:fld>
            <a:endParaRPr lang="zh-TW" altLang="en-US"/>
          </a:p>
        </p:txBody>
      </p:sp>
      <p:sp>
        <p:nvSpPr>
          <p:cNvPr id="4" name="內容版面配置區 3"/>
          <p:cNvSpPr>
            <a:spLocks noGrp="1"/>
          </p:cNvSpPr>
          <p:nvPr>
            <p:ph sz="quarter" idx="1"/>
          </p:nvPr>
        </p:nvSpPr>
        <p:spPr>
          <a:xfrm>
            <a:off x="914400" y="1447800"/>
            <a:ext cx="5961856" cy="4861520"/>
          </a:xfrm>
        </p:spPr>
        <p:txBody>
          <a:bodyPr>
            <a:normAutofit fontScale="92500" lnSpcReduction="20000"/>
          </a:bodyPr>
          <a:lstStyle/>
          <a:p>
            <a:r>
              <a:rPr lang="zh-TW" altLang="en-US" sz="2800" dirty="0"/>
              <a:t>目標</a:t>
            </a:r>
            <a:r>
              <a:rPr lang="zh-TW" altLang="en-US" sz="2800" dirty="0" smtClean="0"/>
              <a:t>：動態</a:t>
            </a:r>
            <a:r>
              <a:rPr lang="zh-TW" altLang="en-US" sz="2800" dirty="0"/>
              <a:t>推薦</a:t>
            </a:r>
            <a:r>
              <a:rPr lang="zh-TW" altLang="en-US" sz="2800" dirty="0" smtClean="0"/>
              <a:t>測驗中的每一</a:t>
            </a:r>
            <a:r>
              <a:rPr lang="zh-TW" altLang="en-US" sz="2800" dirty="0"/>
              <a:t>題</a:t>
            </a:r>
            <a:endParaRPr lang="en-US" altLang="zh-TW" sz="2800" dirty="0" smtClean="0"/>
          </a:p>
          <a:p>
            <a:pPr lvl="1"/>
            <a:r>
              <a:rPr lang="zh-TW" altLang="en-US" dirty="0" smtClean="0"/>
              <a:t>根據學生過去的</a:t>
            </a:r>
            <a:endParaRPr lang="en-US" altLang="zh-TW" dirty="0" smtClean="0"/>
          </a:p>
          <a:p>
            <a:pPr lvl="2"/>
            <a:r>
              <a:rPr lang="zh-TW" altLang="en-US" dirty="0" smtClean="0"/>
              <a:t>做題記錄</a:t>
            </a:r>
            <a:endParaRPr lang="en-US" altLang="zh-TW" dirty="0" smtClean="0"/>
          </a:p>
          <a:p>
            <a:pPr lvl="2"/>
            <a:r>
              <a:rPr lang="zh-TW" altLang="en-US" dirty="0" smtClean="0"/>
              <a:t>測驗中答題正確與否</a:t>
            </a:r>
            <a:endParaRPr lang="en-US" altLang="zh-TW" dirty="0" smtClean="0"/>
          </a:p>
          <a:p>
            <a:r>
              <a:rPr lang="zh-TW" altLang="en-US" dirty="0" smtClean="0"/>
              <a:t>可能應用</a:t>
            </a:r>
            <a:endParaRPr lang="en-US" altLang="zh-TW" dirty="0" smtClean="0"/>
          </a:p>
          <a:p>
            <a:pPr lvl="1"/>
            <a:r>
              <a:rPr lang="zh-TW" altLang="en-US" dirty="0"/>
              <a:t>學生剛進系統的</a:t>
            </a:r>
            <a:r>
              <a:rPr lang="zh-TW" altLang="en-US" dirty="0" smtClean="0"/>
              <a:t>測驗</a:t>
            </a:r>
            <a:endParaRPr lang="en-US" altLang="zh-TW" dirty="0" smtClean="0"/>
          </a:p>
          <a:p>
            <a:pPr lvl="1"/>
            <a:r>
              <a:rPr lang="zh-TW" altLang="en-US" dirty="0" smtClean="0"/>
              <a:t>學生隨時可以進行的探索測驗</a:t>
            </a:r>
            <a:endParaRPr lang="en-US" altLang="zh-TW" dirty="0"/>
          </a:p>
          <a:p>
            <a:pPr lvl="1"/>
            <a:r>
              <a:rPr lang="zh-TW" altLang="en-US" dirty="0" smtClean="0"/>
              <a:t>選擇題目系統的智慧推薦</a:t>
            </a:r>
            <a:endParaRPr lang="en-US" altLang="zh-TW" dirty="0" smtClean="0"/>
          </a:p>
          <a:p>
            <a:pPr lvl="2"/>
            <a:r>
              <a:rPr lang="zh-TW" altLang="en-US" dirty="0" smtClean="0"/>
              <a:t>推薦更多元的題目增加學生的興趣</a:t>
            </a:r>
            <a:endParaRPr lang="en-US" altLang="zh-TW" dirty="0" smtClean="0"/>
          </a:p>
          <a:p>
            <a:pPr lvl="2"/>
            <a:r>
              <a:rPr lang="zh-TW" altLang="en-US" dirty="0" smtClean="0"/>
              <a:t>節省學生找簡單題目賺分數的時間</a:t>
            </a:r>
            <a:endParaRPr lang="en-US" altLang="zh-TW" dirty="0" smtClean="0"/>
          </a:p>
          <a:p>
            <a:pPr lvl="2"/>
            <a:r>
              <a:rPr lang="zh-TW" altLang="en-US" dirty="0" smtClean="0"/>
              <a:t>當學生卡死的時候給予協助 </a:t>
            </a:r>
            <a:r>
              <a:rPr lang="en-US" altLang="zh-TW" dirty="0" smtClean="0"/>
              <a:t>(from </a:t>
            </a:r>
            <a:r>
              <a:rPr lang="zh-TW" altLang="en-US" dirty="0" smtClean="0"/>
              <a:t>倚恩</a:t>
            </a:r>
            <a:r>
              <a:rPr lang="en-US" altLang="zh-TW" dirty="0" smtClean="0"/>
              <a:t>)</a:t>
            </a:r>
          </a:p>
          <a:p>
            <a:r>
              <a:rPr lang="zh-TW" altLang="en-US" dirty="0"/>
              <a:t>測驗中重複下列兩個步驟：</a:t>
            </a:r>
            <a:endParaRPr lang="en-US" altLang="zh-TW" dirty="0"/>
          </a:p>
          <a:p>
            <a:pPr lvl="1"/>
            <a:r>
              <a:rPr lang="zh-TW" altLang="en-US" dirty="0"/>
              <a:t>學生程度預測</a:t>
            </a:r>
            <a:endParaRPr lang="en-US" altLang="zh-TW" dirty="0"/>
          </a:p>
          <a:p>
            <a:pPr lvl="1"/>
            <a:r>
              <a:rPr lang="zh-TW" altLang="en-US" dirty="0"/>
              <a:t>挑選下一個</a:t>
            </a:r>
            <a:r>
              <a:rPr lang="zh-TW" altLang="en-US" dirty="0" smtClean="0"/>
              <a:t>問題</a:t>
            </a:r>
            <a:endParaRPr lang="en-US" altLang="zh-TW" dirty="0" smtClean="0"/>
          </a:p>
          <a:p>
            <a:pPr lvl="2"/>
            <a:r>
              <a:rPr lang="zh-TW" altLang="en-US" dirty="0" smtClean="0"/>
              <a:t>來探</a:t>
            </a:r>
            <a:r>
              <a:rPr lang="zh-TW" altLang="en-US" dirty="0"/>
              <a:t>索</a:t>
            </a:r>
            <a:r>
              <a:rPr lang="zh-TW" altLang="en-US" dirty="0" smtClean="0"/>
              <a:t>最多學生程度</a:t>
            </a:r>
            <a:endParaRPr lang="en-US" altLang="zh-TW" dirty="0"/>
          </a:p>
          <a:p>
            <a:endParaRPr lang="zh-TW" altLang="en-US" dirty="0"/>
          </a:p>
        </p:txBody>
      </p:sp>
      <p:pic>
        <p:nvPicPr>
          <p:cNvPr id="5" name="圖片 4"/>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7048482" y="1484784"/>
            <a:ext cx="1411950" cy="864096"/>
          </a:xfrm>
          <a:prstGeom prst="rect">
            <a:avLst/>
          </a:prstGeom>
          <a:ln>
            <a:solidFill>
              <a:srgbClr val="CC762F"/>
            </a:solidFill>
          </a:ln>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93899" y="2492896"/>
            <a:ext cx="2548136" cy="648687"/>
          </a:xfrm>
          <a:prstGeom prst="rect">
            <a:avLst/>
          </a:prstGeom>
          <a:noFill/>
          <a:ln w="9525">
            <a:solidFill>
              <a:srgbClr val="CC762F"/>
            </a:solidFill>
            <a:miter lim="800000"/>
            <a:headEnd/>
            <a:tailEnd/>
          </a:ln>
          <a:extLst>
            <a:ext uri="{909E8E84-426E-40DD-AFC4-6F175D3DCCD1}">
              <a14:hiddenFill xmlns:a14="http://schemas.microsoft.com/office/drawing/2010/main">
                <a:solidFill>
                  <a:schemeClr val="accent1"/>
                </a:solidFill>
              </a14:hiddenFill>
            </a:ext>
          </a:extLst>
        </p:spPr>
      </p:pic>
      <p:pic>
        <p:nvPicPr>
          <p:cNvPr id="7" name="圖片 6" descr="test1_r2.png"/>
          <p:cNvPicPr>
            <a:picLocks noChangeAspect="1"/>
          </p:cNvPicPr>
          <p:nvPr/>
        </p:nvPicPr>
        <p:blipFill rotWithShape="1">
          <a:blip r:embed="rId5" cstate="print">
            <a:extLst>
              <a:ext uri="{28A0092B-C50C-407E-A947-70E740481C1C}">
                <a14:useLocalDpi xmlns:a14="http://schemas.microsoft.com/office/drawing/2010/main" val="0"/>
              </a:ext>
            </a:extLst>
          </a:blip>
          <a:srcRect t="19849"/>
          <a:stretch/>
        </p:blipFill>
        <p:spPr>
          <a:xfrm>
            <a:off x="7401941" y="5157192"/>
            <a:ext cx="1406643" cy="1544611"/>
          </a:xfrm>
          <a:prstGeom prst="rect">
            <a:avLst/>
          </a:prstGeom>
          <a:ln>
            <a:solidFill>
              <a:srgbClr val="CC762F"/>
            </a:solidFill>
          </a:ln>
        </p:spPr>
      </p:pic>
      <p:pic>
        <p:nvPicPr>
          <p:cNvPr id="102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39450" y="3284984"/>
            <a:ext cx="2457034" cy="1008112"/>
          </a:xfrm>
          <a:prstGeom prst="rect">
            <a:avLst/>
          </a:prstGeom>
          <a:noFill/>
          <a:ln w="9525">
            <a:solidFill>
              <a:srgbClr val="CC762F"/>
            </a:solidFill>
            <a:miter lim="800000"/>
            <a:headEnd/>
            <a:tailEnd/>
          </a:ln>
          <a:extLst>
            <a:ext uri="{909E8E84-426E-40DD-AFC4-6F175D3DCCD1}">
              <a14:hiddenFill xmlns:a14="http://schemas.microsoft.com/office/drawing/2010/main">
                <a:solidFill>
                  <a:schemeClr val="accent1"/>
                </a:solidFill>
              </a14:hiddenFill>
            </a:ext>
          </a:extLst>
        </p:spPr>
      </p:pic>
      <p:sp>
        <p:nvSpPr>
          <p:cNvPr id="6" name="弧形向右箭號 5"/>
          <p:cNvSpPr/>
          <p:nvPr/>
        </p:nvSpPr>
        <p:spPr>
          <a:xfrm flipV="1">
            <a:off x="914400" y="5301208"/>
            <a:ext cx="432048" cy="576064"/>
          </a:xfrm>
          <a:prstGeom prst="curvedRightArrow">
            <a:avLst/>
          </a:pr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TW" altLang="en-US">
              <a:solidFill>
                <a:schemeClr val="tx1"/>
              </a:solidFill>
            </a:endParaRPr>
          </a:p>
        </p:txBody>
      </p:sp>
      <p:pic>
        <p:nvPicPr>
          <p:cNvPr id="10" name="圖片 9"/>
          <p:cNvPicPr>
            <a:picLocks noChangeAspect="1"/>
          </p:cNvPicPr>
          <p:nvPr/>
        </p:nvPicPr>
        <p:blipFill>
          <a:blip r:embed="rId7"/>
          <a:stretch>
            <a:fillRect/>
          </a:stretch>
        </p:blipFill>
        <p:spPr>
          <a:xfrm>
            <a:off x="4487705" y="5238586"/>
            <a:ext cx="2213023" cy="1360710"/>
          </a:xfrm>
          <a:prstGeom prst="rect">
            <a:avLst/>
          </a:prstGeom>
          <a:ln>
            <a:solidFill>
              <a:srgbClr val="CC762F"/>
            </a:solidFill>
          </a:ln>
        </p:spPr>
      </p:pic>
      <p:sp>
        <p:nvSpPr>
          <p:cNvPr id="8" name="左-右雙向箭號 7"/>
          <p:cNvSpPr/>
          <p:nvPr/>
        </p:nvSpPr>
        <p:spPr>
          <a:xfrm>
            <a:off x="6835444" y="5733257"/>
            <a:ext cx="545517" cy="276295"/>
          </a:xfrm>
          <a:prstGeom prst="leftRightArrow">
            <a:avLst/>
          </a:pr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TW" altLang="en-US"/>
          </a:p>
        </p:txBody>
      </p:sp>
      <p:cxnSp>
        <p:nvCxnSpPr>
          <p:cNvPr id="11" name="直線單箭頭接點 10"/>
          <p:cNvCxnSpPr>
            <a:stCxn id="5" idx="1"/>
          </p:cNvCxnSpPr>
          <p:nvPr/>
        </p:nvCxnSpPr>
        <p:spPr>
          <a:xfrm flipH="1">
            <a:off x="4139952" y="1916832"/>
            <a:ext cx="2908530" cy="12782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直線單箭頭接點 13"/>
          <p:cNvCxnSpPr>
            <a:stCxn id="1026" idx="1"/>
          </p:cNvCxnSpPr>
          <p:nvPr/>
        </p:nvCxnSpPr>
        <p:spPr>
          <a:xfrm flipH="1">
            <a:off x="5197689" y="2817240"/>
            <a:ext cx="1296210" cy="7557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直線單箭頭接點 16"/>
          <p:cNvCxnSpPr>
            <a:stCxn id="1027" idx="1"/>
          </p:cNvCxnSpPr>
          <p:nvPr/>
        </p:nvCxnSpPr>
        <p:spPr>
          <a:xfrm flipH="1">
            <a:off x="4644008" y="3789040"/>
            <a:ext cx="1895442" cy="900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251550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5776496" y="3573016"/>
            <a:ext cx="2668846" cy="2626470"/>
          </a:xfrm>
          <a:prstGeom prst="rect">
            <a:avLst/>
          </a:prstGeom>
          <a:solidFill>
            <a:srgbClr val="FFC000"/>
          </a:solidFill>
          <a:ln w="19050">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TW" altLang="en-US"/>
          </a:p>
        </p:txBody>
      </p:sp>
      <p:sp>
        <p:nvSpPr>
          <p:cNvPr id="15" name="矩形 14"/>
          <p:cNvSpPr/>
          <p:nvPr/>
        </p:nvSpPr>
        <p:spPr>
          <a:xfrm>
            <a:off x="827584" y="3060418"/>
            <a:ext cx="2668846" cy="3032878"/>
          </a:xfrm>
          <a:prstGeom prst="rect">
            <a:avLst/>
          </a:prstGeom>
          <a:solidFill>
            <a:srgbClr val="92D050"/>
          </a:solidFill>
          <a:ln w="19050">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TW" altLang="en-US"/>
          </a:p>
        </p:txBody>
      </p:sp>
      <p:sp>
        <p:nvSpPr>
          <p:cNvPr id="4" name="矩形 3"/>
          <p:cNvSpPr/>
          <p:nvPr/>
        </p:nvSpPr>
        <p:spPr>
          <a:xfrm>
            <a:off x="827584" y="1340768"/>
            <a:ext cx="7704856" cy="1728192"/>
          </a:xfrm>
          <a:prstGeom prst="rect">
            <a:avLst/>
          </a:prstGeom>
          <a:solidFill>
            <a:srgbClr val="92D050"/>
          </a:solidFill>
          <a:ln w="19050">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TW" altLang="en-US"/>
          </a:p>
        </p:txBody>
      </p:sp>
      <p:sp>
        <p:nvSpPr>
          <p:cNvPr id="2" name="標題 1"/>
          <p:cNvSpPr>
            <a:spLocks noGrp="1"/>
          </p:cNvSpPr>
          <p:nvPr>
            <p:ph type="title"/>
          </p:nvPr>
        </p:nvSpPr>
        <p:spPr/>
        <p:txBody>
          <a:bodyPr/>
          <a:lstStyle/>
          <a:p>
            <a:r>
              <a:rPr lang="zh-TW" altLang="en-US" dirty="0" smtClean="0"/>
              <a:t>多重因素考量</a:t>
            </a:r>
            <a:endParaRPr lang="zh-TW" alt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45</a:t>
            </a:fld>
            <a:endParaRPr lang="zh-TW" altLang="en-US"/>
          </a:p>
        </p:txBody>
      </p:sp>
      <p:sp>
        <p:nvSpPr>
          <p:cNvPr id="5" name="橢圓 4"/>
          <p:cNvSpPr/>
          <p:nvPr/>
        </p:nvSpPr>
        <p:spPr>
          <a:xfrm>
            <a:off x="3888505" y="2979561"/>
            <a:ext cx="1512168" cy="1512168"/>
          </a:xfrm>
          <a:prstGeom prst="ellipse">
            <a:avLst/>
          </a:pr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800" dirty="0">
              <a:solidFill>
                <a:schemeClr val="tx1"/>
              </a:solidFill>
            </a:endParaRPr>
          </a:p>
        </p:txBody>
      </p:sp>
      <p:sp>
        <p:nvSpPr>
          <p:cNvPr id="6" name="矩形 5"/>
          <p:cNvSpPr/>
          <p:nvPr/>
        </p:nvSpPr>
        <p:spPr>
          <a:xfrm>
            <a:off x="3811366" y="3467435"/>
            <a:ext cx="1620957" cy="523220"/>
          </a:xfrm>
          <a:prstGeom prst="rect">
            <a:avLst/>
          </a:prstGeom>
        </p:spPr>
        <p:txBody>
          <a:bodyPr wrap="none">
            <a:spAutoFit/>
          </a:bodyPr>
          <a:lstStyle/>
          <a:p>
            <a:pPr algn="ctr"/>
            <a:r>
              <a:rPr lang="zh-TW" altLang="en-US" sz="2800" dirty="0"/>
              <a:t>適性測驗</a:t>
            </a:r>
            <a:endParaRPr lang="en-US" sz="2800" dirty="0"/>
          </a:p>
        </p:txBody>
      </p:sp>
      <p:sp>
        <p:nvSpPr>
          <p:cNvPr id="7" name="矩形 6"/>
          <p:cNvSpPr/>
          <p:nvPr/>
        </p:nvSpPr>
        <p:spPr>
          <a:xfrm>
            <a:off x="1120430" y="1526169"/>
            <a:ext cx="2205332" cy="1392841"/>
          </a:xfrm>
          <a:prstGeom prst="rect">
            <a:avLst/>
          </a:prstGeom>
          <a:solidFill>
            <a:schemeClr val="tx2">
              <a:lumMod val="60000"/>
              <a:lumOff val="40000"/>
            </a:schemeClr>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sz="3600" dirty="0"/>
              <a:t>順序</a:t>
            </a:r>
            <a:r>
              <a:rPr lang="zh-TW" altLang="en-US" sz="3600" dirty="0" smtClean="0"/>
              <a:t>性</a:t>
            </a:r>
            <a:r>
              <a:rPr lang="en-US" altLang="zh-TW" sz="3600" dirty="0" smtClean="0"/>
              <a:t/>
            </a:r>
            <a:br>
              <a:rPr lang="en-US" altLang="zh-TW" sz="3600" dirty="0" smtClean="0"/>
            </a:br>
            <a:r>
              <a:rPr lang="zh-TW" altLang="en-US" sz="3600" dirty="0" smtClean="0"/>
              <a:t>推論</a:t>
            </a:r>
            <a:endParaRPr lang="en-US" altLang="zh-TW" sz="3600" dirty="0"/>
          </a:p>
        </p:txBody>
      </p:sp>
      <p:sp>
        <p:nvSpPr>
          <p:cNvPr id="8" name="矩形 7"/>
          <p:cNvSpPr/>
          <p:nvPr/>
        </p:nvSpPr>
        <p:spPr>
          <a:xfrm>
            <a:off x="6008253" y="1496801"/>
            <a:ext cx="2205332" cy="1392841"/>
          </a:xfrm>
          <a:prstGeom prst="rect">
            <a:avLst/>
          </a:prstGeom>
          <a:solidFill>
            <a:schemeClr val="tx2">
              <a:lumMod val="60000"/>
              <a:lumOff val="40000"/>
            </a:schemeClr>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sz="3600" dirty="0"/>
              <a:t>難度推論</a:t>
            </a:r>
            <a:endParaRPr lang="en-US" altLang="zh-TW" sz="3600" dirty="0"/>
          </a:p>
        </p:txBody>
      </p:sp>
      <p:sp>
        <p:nvSpPr>
          <p:cNvPr id="9" name="矩形 8"/>
          <p:cNvSpPr/>
          <p:nvPr/>
        </p:nvSpPr>
        <p:spPr>
          <a:xfrm>
            <a:off x="1059341" y="4491729"/>
            <a:ext cx="2205332" cy="1392841"/>
          </a:xfrm>
          <a:prstGeom prst="rect">
            <a:avLst/>
          </a:prstGeom>
          <a:solidFill>
            <a:schemeClr val="tx2">
              <a:lumMod val="60000"/>
              <a:lumOff val="40000"/>
            </a:schemeClr>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sz="3600" dirty="0"/>
              <a:t>學生</a:t>
            </a:r>
            <a:r>
              <a:rPr lang="zh-TW" altLang="en-US" sz="3600" dirty="0" smtClean="0"/>
              <a:t>程度</a:t>
            </a:r>
            <a:r>
              <a:rPr lang="en-US" altLang="zh-TW" sz="3600" dirty="0" smtClean="0"/>
              <a:t/>
            </a:r>
            <a:br>
              <a:rPr lang="en-US" altLang="zh-TW" sz="3600" dirty="0" smtClean="0"/>
            </a:br>
            <a:r>
              <a:rPr lang="zh-TW" altLang="en-US" sz="3600" dirty="0" smtClean="0"/>
              <a:t>總體</a:t>
            </a:r>
            <a:r>
              <a:rPr lang="zh-TW" altLang="en-US" sz="3600" dirty="0"/>
              <a:t>分佈</a:t>
            </a:r>
          </a:p>
        </p:txBody>
      </p:sp>
      <p:sp>
        <p:nvSpPr>
          <p:cNvPr id="10" name="矩形 9"/>
          <p:cNvSpPr/>
          <p:nvPr/>
        </p:nvSpPr>
        <p:spPr>
          <a:xfrm>
            <a:off x="6012160" y="4619683"/>
            <a:ext cx="2205332" cy="1392841"/>
          </a:xfrm>
          <a:prstGeom prst="rect">
            <a:avLst/>
          </a:prstGeom>
          <a:solidFill>
            <a:schemeClr val="tx2">
              <a:lumMod val="60000"/>
              <a:lumOff val="40000"/>
            </a:schemeClr>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sz="3600" dirty="0"/>
              <a:t>測驗正確率平衡</a:t>
            </a:r>
            <a:endParaRPr lang="en-US" altLang="zh-TW" sz="3600" dirty="0"/>
          </a:p>
        </p:txBody>
      </p:sp>
      <p:sp>
        <p:nvSpPr>
          <p:cNvPr id="11" name="向右箭號 10"/>
          <p:cNvSpPr/>
          <p:nvPr/>
        </p:nvSpPr>
        <p:spPr>
          <a:xfrm rot="2162104">
            <a:off x="3344578" y="2922240"/>
            <a:ext cx="533041" cy="452705"/>
          </a:xfrm>
          <a:prstGeom prst="rightArrow">
            <a:avLst/>
          </a:pr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2" name="向右箭號 11"/>
          <p:cNvSpPr/>
          <p:nvPr/>
        </p:nvSpPr>
        <p:spPr>
          <a:xfrm rot="19920127">
            <a:off x="3322760" y="4141323"/>
            <a:ext cx="487778" cy="453787"/>
          </a:xfrm>
          <a:prstGeom prst="rightArrow">
            <a:avLst/>
          </a:pr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3" name="向右箭號 12"/>
          <p:cNvSpPr/>
          <p:nvPr/>
        </p:nvSpPr>
        <p:spPr>
          <a:xfrm rot="8300677">
            <a:off x="5405002" y="2933939"/>
            <a:ext cx="491176" cy="429306"/>
          </a:xfrm>
          <a:prstGeom prst="rightArrow">
            <a:avLst/>
          </a:pr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4" name="向右箭號 13"/>
          <p:cNvSpPr/>
          <p:nvPr/>
        </p:nvSpPr>
        <p:spPr>
          <a:xfrm rot="12607246">
            <a:off x="5367997" y="4157026"/>
            <a:ext cx="486003" cy="433334"/>
          </a:xfrm>
          <a:prstGeom prst="rightArrow">
            <a:avLst/>
          </a:pr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7" name="文字方塊 16"/>
          <p:cNvSpPr txBox="1"/>
          <p:nvPr/>
        </p:nvSpPr>
        <p:spPr>
          <a:xfrm>
            <a:off x="948922" y="3320146"/>
            <a:ext cx="2426170" cy="830997"/>
          </a:xfrm>
          <a:prstGeom prst="rect">
            <a:avLst/>
          </a:prstGeom>
          <a:noFill/>
        </p:spPr>
        <p:txBody>
          <a:bodyPr wrap="square" rtlCol="0">
            <a:spAutoFit/>
          </a:bodyPr>
          <a:lstStyle/>
          <a:p>
            <a:r>
              <a:rPr lang="zh-TW" altLang="en-US" sz="2400" dirty="0" smtClean="0"/>
              <a:t>學生程度預測</a:t>
            </a:r>
            <a:endParaRPr lang="en-US" altLang="zh-TW" sz="2400" dirty="0" smtClean="0"/>
          </a:p>
          <a:p>
            <a:r>
              <a:rPr lang="zh-TW" altLang="en-US" sz="2400" dirty="0" smtClean="0"/>
              <a:t>測驗效率最佳化</a:t>
            </a:r>
            <a:endParaRPr lang="zh-TW" altLang="en-US" sz="2400" dirty="0"/>
          </a:p>
        </p:txBody>
      </p:sp>
      <p:sp>
        <p:nvSpPr>
          <p:cNvPr id="18" name="文字方塊 17"/>
          <p:cNvSpPr txBox="1"/>
          <p:nvPr/>
        </p:nvSpPr>
        <p:spPr>
          <a:xfrm>
            <a:off x="6389628" y="3637887"/>
            <a:ext cx="1450395" cy="830997"/>
          </a:xfrm>
          <a:prstGeom prst="rect">
            <a:avLst/>
          </a:prstGeom>
          <a:noFill/>
        </p:spPr>
        <p:txBody>
          <a:bodyPr wrap="square" rtlCol="0">
            <a:spAutoFit/>
          </a:bodyPr>
          <a:lstStyle/>
          <a:p>
            <a:r>
              <a:rPr lang="zh-TW" altLang="en-US" sz="2400" dirty="0" smtClean="0"/>
              <a:t>學生心理</a:t>
            </a:r>
            <a:endParaRPr lang="en-US" altLang="zh-TW" sz="2400" dirty="0" smtClean="0"/>
          </a:p>
          <a:p>
            <a:r>
              <a:rPr lang="zh-TW" altLang="en-US" sz="2400" dirty="0" smtClean="0"/>
              <a:t>因素考量</a:t>
            </a:r>
            <a:endParaRPr lang="zh-TW" altLang="en-US" sz="2400" dirty="0"/>
          </a:p>
        </p:txBody>
      </p:sp>
      <p:sp>
        <p:nvSpPr>
          <p:cNvPr id="19" name="文字方塊 18"/>
          <p:cNvSpPr txBox="1"/>
          <p:nvPr/>
        </p:nvSpPr>
        <p:spPr>
          <a:xfrm>
            <a:off x="720153" y="6165304"/>
            <a:ext cx="4680520" cy="646331"/>
          </a:xfrm>
          <a:prstGeom prst="rect">
            <a:avLst/>
          </a:prstGeom>
          <a:noFill/>
        </p:spPr>
        <p:txBody>
          <a:bodyPr wrap="square" rtlCol="0">
            <a:spAutoFit/>
          </a:bodyPr>
          <a:lstStyle/>
          <a:p>
            <a:pPr algn="ctr"/>
            <a:r>
              <a:rPr lang="zh-TW" altLang="en-US" dirty="0" smtClean="0"/>
              <a:t>接下來的內容會比較複雜一點，所以細節我會之後再跟均一的軟體工程師解說討論</a:t>
            </a:r>
            <a:endParaRPr lang="zh-TW" altLang="en-US" dirty="0"/>
          </a:p>
        </p:txBody>
      </p:sp>
      <p:sp>
        <p:nvSpPr>
          <p:cNvPr id="20" name="文字方塊 19"/>
          <p:cNvSpPr txBox="1"/>
          <p:nvPr/>
        </p:nvSpPr>
        <p:spPr>
          <a:xfrm>
            <a:off x="7308304" y="6381328"/>
            <a:ext cx="1584176" cy="369332"/>
          </a:xfrm>
          <a:prstGeom prst="rect">
            <a:avLst/>
          </a:prstGeom>
          <a:noFill/>
        </p:spPr>
        <p:txBody>
          <a:bodyPr wrap="square" rtlCol="0">
            <a:spAutoFit/>
          </a:bodyPr>
          <a:lstStyle/>
          <a:p>
            <a:r>
              <a:rPr lang="zh-TW" altLang="en-US" dirty="0" smtClean="0">
                <a:hlinkClick r:id="rId2" action="ppaction://hlinksldjump"/>
              </a:rPr>
              <a:t>考量文字說明</a:t>
            </a:r>
            <a:endParaRPr lang="zh-TW" altLang="en-US" dirty="0"/>
          </a:p>
        </p:txBody>
      </p:sp>
      <p:sp>
        <p:nvSpPr>
          <p:cNvPr id="21" name="文字方塊 20"/>
          <p:cNvSpPr txBox="1"/>
          <p:nvPr/>
        </p:nvSpPr>
        <p:spPr>
          <a:xfrm>
            <a:off x="3777937" y="4665527"/>
            <a:ext cx="1821225" cy="1200329"/>
          </a:xfrm>
          <a:prstGeom prst="rect">
            <a:avLst/>
          </a:prstGeom>
          <a:noFill/>
        </p:spPr>
        <p:txBody>
          <a:bodyPr wrap="square" rtlCol="0">
            <a:spAutoFit/>
          </a:bodyPr>
          <a:lstStyle/>
          <a:p>
            <a:r>
              <a:rPr lang="zh-TW" altLang="en-US" dirty="0"/>
              <a:t>不同因素之間可能會有</a:t>
            </a:r>
            <a:r>
              <a:rPr lang="zh-TW" altLang="en-US" dirty="0" smtClean="0"/>
              <a:t>衝突</a:t>
            </a:r>
            <a:r>
              <a:rPr lang="zh-TW" altLang="en-US" dirty="0"/>
              <a:t>，之後</a:t>
            </a:r>
            <a:r>
              <a:rPr lang="zh-TW" altLang="en-US" dirty="0" smtClean="0"/>
              <a:t>需要均一的老師再來微調</a:t>
            </a:r>
            <a:endParaRPr lang="zh-TW" altLang="en-US" dirty="0"/>
          </a:p>
        </p:txBody>
      </p:sp>
    </p:spTree>
    <p:extLst>
      <p:ext uri="{BB962C8B-B14F-4D97-AF65-F5344CB8AC3E}">
        <p14:creationId xmlns:p14="http://schemas.microsoft.com/office/powerpoint/2010/main" val="176616382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5148064" y="3546538"/>
            <a:ext cx="3808529" cy="959242"/>
          </a:xfrm>
          <a:prstGeom prst="rect">
            <a:avLst/>
          </a:prstGeom>
          <a:gradFill>
            <a:gsLst>
              <a:gs pos="0">
                <a:schemeClr val="accent1">
                  <a:lumMod val="40000"/>
                  <a:lumOff val="6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9" name="等腰三角形 28"/>
          <p:cNvSpPr/>
          <p:nvPr/>
        </p:nvSpPr>
        <p:spPr>
          <a:xfrm rot="10800000">
            <a:off x="7320767" y="3921754"/>
            <a:ext cx="1080120" cy="621779"/>
          </a:xfrm>
          <a:prstGeom prst="triangle">
            <a:avLst/>
          </a:prstGeom>
          <a:gradFill>
            <a:gsLst>
              <a:gs pos="0">
                <a:srgbClr val="00B0F0"/>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2" name="矩形 31"/>
          <p:cNvSpPr/>
          <p:nvPr/>
        </p:nvSpPr>
        <p:spPr>
          <a:xfrm rot="10800000">
            <a:off x="5071198" y="5013541"/>
            <a:ext cx="3749274" cy="959242"/>
          </a:xfrm>
          <a:prstGeom prst="rect">
            <a:avLst/>
          </a:prstGeom>
          <a:gradFill>
            <a:gsLst>
              <a:gs pos="0">
                <a:schemeClr val="accent2">
                  <a:lumMod val="60000"/>
                  <a:lumOff val="4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3" name="等腰三角形 32"/>
          <p:cNvSpPr/>
          <p:nvPr/>
        </p:nvSpPr>
        <p:spPr>
          <a:xfrm>
            <a:off x="5482982" y="4941168"/>
            <a:ext cx="1080120" cy="621779"/>
          </a:xfrm>
          <a:prstGeom prst="triangle">
            <a:avLst/>
          </a:prstGeom>
          <a:gradFill>
            <a:gsLst>
              <a:gs pos="0">
                <a:srgbClr val="FF00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2" name="標題 1"/>
          <p:cNvSpPr>
            <a:spLocks noGrp="1"/>
          </p:cNvSpPr>
          <p:nvPr>
            <p:ph type="title"/>
          </p:nvPr>
        </p:nvSpPr>
        <p:spPr/>
        <p:txBody>
          <a:bodyPr/>
          <a:lstStyle/>
          <a:p>
            <a:r>
              <a:rPr lang="zh-TW" altLang="en-US" dirty="0" smtClean="0"/>
              <a:t>適性測驗設計</a:t>
            </a:r>
            <a:endParaRPr lang="zh-TW" altLang="en-US" dirty="0"/>
          </a:p>
        </p:txBody>
      </p:sp>
      <p:sp>
        <p:nvSpPr>
          <p:cNvPr id="4" name="投影片編號版面配置區 3"/>
          <p:cNvSpPr>
            <a:spLocks noGrp="1"/>
          </p:cNvSpPr>
          <p:nvPr>
            <p:ph type="sldNum" sz="quarter" idx="12"/>
          </p:nvPr>
        </p:nvSpPr>
        <p:spPr/>
        <p:txBody>
          <a:bodyPr/>
          <a:lstStyle/>
          <a:p>
            <a:fld id="{ED97C7B1-679B-41CD-964D-385158F54399}" type="slidenum">
              <a:rPr lang="zh-TW" altLang="en-US" smtClean="0"/>
              <a:t>46</a:t>
            </a:fld>
            <a:endParaRPr lang="zh-TW" altLang="en-US"/>
          </a:p>
        </p:txBody>
      </p:sp>
      <p:sp>
        <p:nvSpPr>
          <p:cNvPr id="3" name="內容版面配置區 2"/>
          <p:cNvSpPr>
            <a:spLocks noGrp="1"/>
          </p:cNvSpPr>
          <p:nvPr>
            <p:ph sz="quarter" idx="1"/>
          </p:nvPr>
        </p:nvSpPr>
        <p:spPr>
          <a:xfrm>
            <a:off x="457200" y="1600200"/>
            <a:ext cx="4114800" cy="4525963"/>
          </a:xfrm>
        </p:spPr>
        <p:txBody>
          <a:bodyPr>
            <a:normAutofit fontScale="85000" lnSpcReduction="20000"/>
          </a:bodyPr>
          <a:lstStyle/>
          <a:p>
            <a:r>
              <a:rPr lang="zh-TW" altLang="en-US" dirty="0" smtClean="0"/>
              <a:t>學生回答的每一個題目都會幫助預測其它題目的正確性。</a:t>
            </a:r>
            <a:endParaRPr lang="en-US" altLang="zh-TW" dirty="0" smtClean="0"/>
          </a:p>
          <a:p>
            <a:pPr lvl="1"/>
            <a:r>
              <a:rPr lang="zh-TW" altLang="en-US" dirty="0" smtClean="0"/>
              <a:t>例如</a:t>
            </a:r>
            <a:r>
              <a:rPr lang="zh-TW" altLang="en-US" dirty="0"/>
              <a:t>像</a:t>
            </a:r>
            <a:r>
              <a:rPr lang="zh-TW" altLang="en-US" dirty="0" smtClean="0"/>
              <a:t>右圖的知識點</a:t>
            </a:r>
            <a:r>
              <a:rPr lang="en-US" altLang="zh-TW" dirty="0" smtClean="0"/>
              <a:t>1</a:t>
            </a:r>
            <a:r>
              <a:rPr lang="zh-TW" altLang="en-US" dirty="0" smtClean="0"/>
              <a:t>答對，知識點</a:t>
            </a:r>
            <a:r>
              <a:rPr lang="en-US" altLang="zh-TW" dirty="0" smtClean="0"/>
              <a:t>2</a:t>
            </a:r>
            <a:r>
              <a:rPr lang="zh-TW" altLang="en-US" dirty="0" smtClean="0"/>
              <a:t>答錯後，預測的圖就大概長這樣。</a:t>
            </a:r>
            <a:endParaRPr lang="en-US" altLang="zh-TW" dirty="0"/>
          </a:p>
          <a:p>
            <a:pPr lvl="1"/>
            <a:r>
              <a:rPr lang="zh-TW" altLang="en-US" dirty="0" smtClean="0"/>
              <a:t>當我們強烈的預測學生會答對或答錯這個題目，下次出題的時候就會避開。</a:t>
            </a:r>
            <a:endParaRPr lang="en-US" altLang="zh-TW" dirty="0" smtClean="0"/>
          </a:p>
          <a:p>
            <a:r>
              <a:rPr lang="zh-TW" altLang="en-US" dirty="0" smtClean="0"/>
              <a:t>每次出測驗題的時候都去計算如果出這一題的話可以新增加多少的預測值。</a:t>
            </a:r>
            <a:endParaRPr lang="en-US" altLang="zh-TW" dirty="0" smtClean="0"/>
          </a:p>
          <a:p>
            <a:pPr lvl="1"/>
            <a:r>
              <a:rPr lang="zh-TW" altLang="en-US" dirty="0" smtClean="0"/>
              <a:t>然後選擇可以預測最多其他題目正確性的點。</a:t>
            </a:r>
            <a:endParaRPr lang="en-US" altLang="zh-TW" dirty="0" smtClean="0"/>
          </a:p>
          <a:p>
            <a:pPr lvl="2"/>
            <a:r>
              <a:rPr lang="en-US" altLang="zh-TW" dirty="0" err="1" smtClean="0"/>
              <a:t>argmax</a:t>
            </a:r>
            <a:r>
              <a:rPr lang="en-US" altLang="zh-TW" baseline="-25000" dirty="0" err="1" smtClean="0"/>
              <a:t>i</a:t>
            </a:r>
            <a:r>
              <a:rPr lang="en-US" altLang="zh-TW" dirty="0" smtClean="0"/>
              <a:t>(</a:t>
            </a:r>
            <a:r>
              <a:rPr lang="zh-TW" altLang="en-US" dirty="0" smtClean="0"/>
              <a:t>順序性增加</a:t>
            </a:r>
            <a:r>
              <a:rPr lang="zh-TW" altLang="en-US" dirty="0"/>
              <a:t>預測</a:t>
            </a:r>
            <a:r>
              <a:rPr lang="zh-TW" altLang="en-US" dirty="0" smtClean="0"/>
              <a:t>值</a:t>
            </a:r>
            <a:r>
              <a:rPr lang="en-US" altLang="zh-TW" baseline="-25000" dirty="0" err="1"/>
              <a:t>i</a:t>
            </a:r>
            <a:r>
              <a:rPr lang="en-US" altLang="zh-TW" dirty="0" smtClean="0"/>
              <a:t>*</a:t>
            </a:r>
            <a:r>
              <a:rPr lang="zh-TW" altLang="en-US" dirty="0" smtClean="0"/>
              <a:t>難度增加</a:t>
            </a:r>
            <a:r>
              <a:rPr lang="zh-TW" altLang="en-US" dirty="0"/>
              <a:t>預測</a:t>
            </a:r>
            <a:r>
              <a:rPr lang="zh-TW" altLang="en-US" dirty="0" smtClean="0"/>
              <a:t>值</a:t>
            </a:r>
            <a:r>
              <a:rPr lang="en-US" altLang="zh-TW" baseline="-25000" dirty="0" err="1"/>
              <a:t>i</a:t>
            </a:r>
            <a:r>
              <a:rPr lang="en-US" altLang="zh-TW" dirty="0" smtClean="0"/>
              <a:t>*</a:t>
            </a:r>
            <a:r>
              <a:rPr lang="zh-TW" altLang="en-US" dirty="0" smtClean="0"/>
              <a:t>正確率平衡分數</a:t>
            </a:r>
            <a:r>
              <a:rPr lang="en-US" altLang="zh-TW" baseline="-25000" dirty="0" err="1"/>
              <a:t>i</a:t>
            </a:r>
            <a:r>
              <a:rPr lang="en-US" altLang="zh-TW" dirty="0" smtClean="0"/>
              <a:t>)</a:t>
            </a:r>
          </a:p>
        </p:txBody>
      </p:sp>
      <p:pic>
        <p:nvPicPr>
          <p:cNvPr id="5" name="圖片 4"/>
          <p:cNvPicPr>
            <a:picLocks noChangeAspect="1"/>
          </p:cNvPicPr>
          <p:nvPr/>
        </p:nvPicPr>
        <p:blipFill rotWithShape="1">
          <a:blip r:embed="rId2">
            <a:clrChange>
              <a:clrFrom>
                <a:srgbClr val="BFBFBF"/>
              </a:clrFrom>
              <a:clrTo>
                <a:srgbClr val="BFBFBF">
                  <a:alpha val="0"/>
                </a:srgbClr>
              </a:clrTo>
            </a:clrChange>
          </a:blip>
          <a:srcRect b="73509"/>
          <a:stretch/>
        </p:blipFill>
        <p:spPr>
          <a:xfrm>
            <a:off x="4943187" y="720198"/>
            <a:ext cx="4080331" cy="1243558"/>
          </a:xfrm>
          <a:prstGeom prst="rect">
            <a:avLst/>
          </a:prstGeom>
        </p:spPr>
      </p:pic>
      <p:cxnSp>
        <p:nvCxnSpPr>
          <p:cNvPr id="7" name="直線單箭頭接點 6"/>
          <p:cNvCxnSpPr/>
          <p:nvPr/>
        </p:nvCxnSpPr>
        <p:spPr>
          <a:xfrm>
            <a:off x="4788024" y="2564904"/>
            <a:ext cx="0" cy="364460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文字方塊 7"/>
          <p:cNvSpPr txBox="1"/>
          <p:nvPr/>
        </p:nvSpPr>
        <p:spPr>
          <a:xfrm>
            <a:off x="3863067" y="5929684"/>
            <a:ext cx="1080120" cy="369332"/>
          </a:xfrm>
          <a:prstGeom prst="rect">
            <a:avLst/>
          </a:prstGeom>
          <a:noFill/>
        </p:spPr>
        <p:txBody>
          <a:bodyPr wrap="square" rtlCol="0">
            <a:spAutoFit/>
          </a:bodyPr>
          <a:lstStyle/>
          <a:p>
            <a:pPr algn="ctr"/>
            <a:r>
              <a:rPr lang="zh-TW" altLang="en-US" dirty="0" smtClean="0"/>
              <a:t>困難度</a:t>
            </a:r>
            <a:endParaRPr lang="zh-TW" altLang="en-US" dirty="0"/>
          </a:p>
        </p:txBody>
      </p:sp>
      <p:cxnSp>
        <p:nvCxnSpPr>
          <p:cNvPr id="10" name="直線單箭頭接點 9"/>
          <p:cNvCxnSpPr/>
          <p:nvPr/>
        </p:nvCxnSpPr>
        <p:spPr>
          <a:xfrm>
            <a:off x="4788024" y="2564904"/>
            <a:ext cx="4104456"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文字方塊 13"/>
          <p:cNvSpPr txBox="1"/>
          <p:nvPr/>
        </p:nvSpPr>
        <p:spPr>
          <a:xfrm>
            <a:off x="7685052" y="2184188"/>
            <a:ext cx="1475656" cy="369332"/>
          </a:xfrm>
          <a:prstGeom prst="rect">
            <a:avLst/>
          </a:prstGeom>
          <a:noFill/>
        </p:spPr>
        <p:txBody>
          <a:bodyPr wrap="square" rtlCol="0">
            <a:spAutoFit/>
          </a:bodyPr>
          <a:lstStyle/>
          <a:p>
            <a:pPr algn="ctr"/>
            <a:r>
              <a:rPr lang="zh-TW" altLang="en-US" dirty="0" smtClean="0"/>
              <a:t>相關性</a:t>
            </a:r>
            <a:endParaRPr lang="zh-TW" altLang="en-US" dirty="0"/>
          </a:p>
        </p:txBody>
      </p:sp>
      <p:sp>
        <p:nvSpPr>
          <p:cNvPr id="30" name="文字方塊 29"/>
          <p:cNvSpPr txBox="1"/>
          <p:nvPr/>
        </p:nvSpPr>
        <p:spPr>
          <a:xfrm>
            <a:off x="7905300" y="4628773"/>
            <a:ext cx="1051813" cy="369332"/>
          </a:xfrm>
          <a:prstGeom prst="rect">
            <a:avLst/>
          </a:prstGeom>
          <a:noFill/>
        </p:spPr>
        <p:txBody>
          <a:bodyPr wrap="square" rtlCol="0">
            <a:spAutoFit/>
          </a:bodyPr>
          <a:lstStyle/>
          <a:p>
            <a:pPr algn="ctr"/>
            <a:r>
              <a:rPr lang="zh-TW" altLang="en-US" dirty="0" smtClean="0">
                <a:solidFill>
                  <a:srgbClr val="00B0F0"/>
                </a:solidFill>
              </a:rPr>
              <a:t>正</a:t>
            </a:r>
            <a:r>
              <a:rPr lang="zh-TW" altLang="en-US" dirty="0">
                <a:solidFill>
                  <a:srgbClr val="00B0F0"/>
                </a:solidFill>
              </a:rPr>
              <a:t>確</a:t>
            </a:r>
          </a:p>
        </p:txBody>
      </p:sp>
      <p:grpSp>
        <p:nvGrpSpPr>
          <p:cNvPr id="9" name="群組 8"/>
          <p:cNvGrpSpPr/>
          <p:nvPr/>
        </p:nvGrpSpPr>
        <p:grpSpPr>
          <a:xfrm>
            <a:off x="7596336" y="4287225"/>
            <a:ext cx="573531" cy="467536"/>
            <a:chOff x="7596336" y="4287225"/>
            <a:chExt cx="573531" cy="467536"/>
          </a:xfrm>
        </p:grpSpPr>
        <p:sp>
          <p:nvSpPr>
            <p:cNvPr id="21" name="橢圓 20"/>
            <p:cNvSpPr/>
            <p:nvPr/>
          </p:nvSpPr>
          <p:spPr>
            <a:xfrm>
              <a:off x="7645974" y="4287225"/>
              <a:ext cx="457797" cy="437110"/>
            </a:xfrm>
            <a:prstGeom prst="ellipse">
              <a:avLst/>
            </a:prstGeom>
            <a:solidFill>
              <a:schemeClr val="accent1">
                <a:lumMod val="60000"/>
                <a:lumOff val="40000"/>
              </a:schemeClr>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dirty="0">
                <a:solidFill>
                  <a:schemeClr val="tx1"/>
                </a:solidFill>
                <a:latin typeface="標楷體" panose="03000509000000000000" pitchFamily="65" charset="-120"/>
                <a:ea typeface="標楷體" panose="03000509000000000000" pitchFamily="65" charset="-120"/>
              </a:endParaRPr>
            </a:p>
          </p:txBody>
        </p:sp>
        <p:sp>
          <p:nvSpPr>
            <p:cNvPr id="25" name="矩形 24"/>
            <p:cNvSpPr/>
            <p:nvPr/>
          </p:nvSpPr>
          <p:spPr>
            <a:xfrm>
              <a:off x="7596336" y="429309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a:t>
              </a:r>
              <a:r>
                <a:rPr lang="zh-TW" altLang="en-US" sz="1200" dirty="0" smtClean="0">
                  <a:latin typeface="標楷體" panose="03000509000000000000" pitchFamily="65" charset="-120"/>
                  <a:ea typeface="標楷體" panose="03000509000000000000" pitchFamily="65" charset="-120"/>
                </a:rPr>
                <a:t>點</a:t>
              </a:r>
              <a:r>
                <a:rPr lang="en-US" altLang="zh-TW" sz="1200" dirty="0" smtClean="0">
                  <a:latin typeface="標楷體" panose="03000509000000000000" pitchFamily="65" charset="-120"/>
                  <a:ea typeface="標楷體" panose="03000509000000000000" pitchFamily="65" charset="-120"/>
                </a:rPr>
                <a:t>1</a:t>
              </a:r>
              <a:endParaRPr lang="zh-TW" altLang="en-US" sz="1200" dirty="0"/>
            </a:p>
          </p:txBody>
        </p:sp>
      </p:grpSp>
      <p:sp>
        <p:nvSpPr>
          <p:cNvPr id="26" name="文字方塊 25"/>
          <p:cNvSpPr txBox="1"/>
          <p:nvPr/>
        </p:nvSpPr>
        <p:spPr>
          <a:xfrm>
            <a:off x="4837420" y="4531331"/>
            <a:ext cx="1051813" cy="369332"/>
          </a:xfrm>
          <a:prstGeom prst="rect">
            <a:avLst/>
          </a:prstGeom>
          <a:noFill/>
        </p:spPr>
        <p:txBody>
          <a:bodyPr wrap="square" rtlCol="0">
            <a:spAutoFit/>
          </a:bodyPr>
          <a:lstStyle/>
          <a:p>
            <a:pPr algn="ctr"/>
            <a:r>
              <a:rPr lang="zh-TW" altLang="en-US" dirty="0" smtClean="0">
                <a:solidFill>
                  <a:srgbClr val="FF0000"/>
                </a:solidFill>
              </a:rPr>
              <a:t>錯誤</a:t>
            </a:r>
            <a:endParaRPr lang="zh-TW" altLang="en-US" dirty="0">
              <a:solidFill>
                <a:srgbClr val="FF0000"/>
              </a:solidFill>
            </a:endParaRPr>
          </a:p>
        </p:txBody>
      </p:sp>
      <p:grpSp>
        <p:nvGrpSpPr>
          <p:cNvPr id="38" name="群組 37"/>
          <p:cNvGrpSpPr/>
          <p:nvPr/>
        </p:nvGrpSpPr>
        <p:grpSpPr>
          <a:xfrm>
            <a:off x="5717978" y="4754761"/>
            <a:ext cx="573531" cy="467536"/>
            <a:chOff x="7596336" y="4287225"/>
            <a:chExt cx="573531" cy="467536"/>
          </a:xfrm>
        </p:grpSpPr>
        <p:sp>
          <p:nvSpPr>
            <p:cNvPr id="39" name="橢圓 38"/>
            <p:cNvSpPr/>
            <p:nvPr/>
          </p:nvSpPr>
          <p:spPr>
            <a:xfrm>
              <a:off x="7645974" y="4287225"/>
              <a:ext cx="457797" cy="437110"/>
            </a:xfrm>
            <a:prstGeom prst="ellipse">
              <a:avLst/>
            </a:prstGeom>
            <a:solidFill>
              <a:schemeClr val="accent1">
                <a:lumMod val="60000"/>
                <a:lumOff val="4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dirty="0">
                <a:solidFill>
                  <a:schemeClr val="tx1"/>
                </a:solidFill>
                <a:latin typeface="標楷體" panose="03000509000000000000" pitchFamily="65" charset="-120"/>
                <a:ea typeface="標楷體" panose="03000509000000000000" pitchFamily="65" charset="-120"/>
              </a:endParaRPr>
            </a:p>
          </p:txBody>
        </p:sp>
        <p:sp>
          <p:nvSpPr>
            <p:cNvPr id="40" name="矩形 39"/>
            <p:cNvSpPr/>
            <p:nvPr/>
          </p:nvSpPr>
          <p:spPr>
            <a:xfrm>
              <a:off x="7596336" y="429309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a:t>
              </a:r>
              <a:r>
                <a:rPr lang="zh-TW" altLang="en-US" sz="1200" dirty="0" smtClean="0">
                  <a:latin typeface="標楷體" panose="03000509000000000000" pitchFamily="65" charset="-120"/>
                  <a:ea typeface="標楷體" panose="03000509000000000000" pitchFamily="65" charset="-120"/>
                </a:rPr>
                <a:t>點</a:t>
              </a:r>
              <a:r>
                <a:rPr lang="en-US" altLang="zh-TW" sz="1200" dirty="0" smtClean="0">
                  <a:latin typeface="標楷體" panose="03000509000000000000" pitchFamily="65" charset="-120"/>
                  <a:ea typeface="標楷體" panose="03000509000000000000" pitchFamily="65" charset="-120"/>
                </a:rPr>
                <a:t>2</a:t>
              </a:r>
              <a:endParaRPr lang="zh-TW" altLang="en-US" sz="1200" dirty="0"/>
            </a:p>
          </p:txBody>
        </p:sp>
      </p:grpSp>
      <p:sp>
        <p:nvSpPr>
          <p:cNvPr id="12" name="文字方塊 11"/>
          <p:cNvSpPr txBox="1"/>
          <p:nvPr/>
        </p:nvSpPr>
        <p:spPr>
          <a:xfrm>
            <a:off x="4868195" y="2738115"/>
            <a:ext cx="4155323" cy="646331"/>
          </a:xfrm>
          <a:prstGeom prst="rect">
            <a:avLst/>
          </a:prstGeom>
          <a:noFill/>
        </p:spPr>
        <p:txBody>
          <a:bodyPr wrap="square" rtlCol="0">
            <a:spAutoFit/>
          </a:bodyPr>
          <a:lstStyle/>
          <a:p>
            <a:pPr algn="ctr"/>
            <a:r>
              <a:rPr lang="zh-TW" altLang="en-US" dirty="0" smtClean="0"/>
              <a:t>藍色代表預測答對、紅色代表預測答錯</a:t>
            </a:r>
            <a:endParaRPr lang="en-US" altLang="zh-TW" dirty="0" smtClean="0"/>
          </a:p>
          <a:p>
            <a:pPr algn="ctr"/>
            <a:r>
              <a:rPr lang="zh-TW" altLang="en-US" dirty="0" smtClean="0"/>
              <a:t>下一題會選擇附近最白的測驗題</a:t>
            </a:r>
            <a:endParaRPr lang="en-US" dirty="0"/>
          </a:p>
        </p:txBody>
      </p:sp>
      <p:sp>
        <p:nvSpPr>
          <p:cNvPr id="6" name="文字方塊 5"/>
          <p:cNvSpPr txBox="1"/>
          <p:nvPr/>
        </p:nvSpPr>
        <p:spPr>
          <a:xfrm>
            <a:off x="5170125" y="3554622"/>
            <a:ext cx="343486" cy="369332"/>
          </a:xfrm>
          <a:prstGeom prst="rect">
            <a:avLst/>
          </a:prstGeom>
          <a:noFill/>
        </p:spPr>
        <p:txBody>
          <a:bodyPr wrap="square" rtlCol="0">
            <a:spAutoFit/>
          </a:bodyPr>
          <a:lstStyle/>
          <a:p>
            <a:r>
              <a:rPr lang="en-US" dirty="0" smtClean="0"/>
              <a:t>c</a:t>
            </a:r>
            <a:endParaRPr lang="en-US" dirty="0"/>
          </a:p>
        </p:txBody>
      </p:sp>
      <p:sp>
        <p:nvSpPr>
          <p:cNvPr id="34" name="文字方塊 33"/>
          <p:cNvSpPr txBox="1"/>
          <p:nvPr/>
        </p:nvSpPr>
        <p:spPr>
          <a:xfrm>
            <a:off x="5109014" y="5569155"/>
            <a:ext cx="343486" cy="369332"/>
          </a:xfrm>
          <a:prstGeom prst="rect">
            <a:avLst/>
          </a:prstGeom>
          <a:noFill/>
        </p:spPr>
        <p:txBody>
          <a:bodyPr wrap="square" rtlCol="0">
            <a:spAutoFit/>
          </a:bodyPr>
          <a:lstStyle/>
          <a:p>
            <a:r>
              <a:rPr lang="en-US" dirty="0" smtClean="0"/>
              <a:t>e</a:t>
            </a:r>
            <a:endParaRPr lang="en-US" dirty="0"/>
          </a:p>
        </p:txBody>
      </p:sp>
      <p:sp>
        <p:nvSpPr>
          <p:cNvPr id="11" name="矩形 10"/>
          <p:cNvSpPr/>
          <p:nvPr/>
        </p:nvSpPr>
        <p:spPr>
          <a:xfrm>
            <a:off x="5071198" y="6144990"/>
            <a:ext cx="3901786" cy="646331"/>
          </a:xfrm>
          <a:prstGeom prst="rect">
            <a:avLst/>
          </a:prstGeom>
        </p:spPr>
        <p:txBody>
          <a:bodyPr wrap="square">
            <a:spAutoFit/>
          </a:bodyPr>
          <a:lstStyle/>
          <a:p>
            <a:r>
              <a:rPr lang="zh-TW" altLang="en-US" dirty="0"/>
              <a:t>在那個二維平面上的分佈不均勻</a:t>
            </a:r>
            <a:r>
              <a:rPr lang="en-US" altLang="zh-TW" dirty="0"/>
              <a:t>, </a:t>
            </a:r>
            <a:r>
              <a:rPr lang="zh-TW" altLang="en-US" dirty="0"/>
              <a:t>較多</a:t>
            </a:r>
            <a:r>
              <a:rPr lang="en-US" altLang="zh-TW" dirty="0"/>
              <a:t>node</a:t>
            </a:r>
            <a:r>
              <a:rPr lang="zh-TW" altLang="en-US" dirty="0"/>
              <a:t>群集的地方會比較容易被挑到</a:t>
            </a:r>
          </a:p>
        </p:txBody>
      </p:sp>
      <p:sp>
        <p:nvSpPr>
          <p:cNvPr id="15" name="文字方塊 14"/>
          <p:cNvSpPr txBox="1"/>
          <p:nvPr/>
        </p:nvSpPr>
        <p:spPr>
          <a:xfrm>
            <a:off x="755576" y="6372036"/>
            <a:ext cx="3647551" cy="369332"/>
          </a:xfrm>
          <a:prstGeom prst="rect">
            <a:avLst/>
          </a:prstGeom>
          <a:noFill/>
        </p:spPr>
        <p:txBody>
          <a:bodyPr wrap="square" rtlCol="0">
            <a:spAutoFit/>
          </a:bodyPr>
          <a:lstStyle/>
          <a:p>
            <a:r>
              <a:rPr lang="zh-TW" altLang="en-US" dirty="0" smtClean="0">
                <a:hlinkClick r:id="" action="ppaction://noaction"/>
              </a:rPr>
              <a:t>若想了解順序性推論的細節請按此</a:t>
            </a:r>
            <a:endParaRPr lang="zh-TW" altLang="en-US" dirty="0"/>
          </a:p>
        </p:txBody>
      </p:sp>
    </p:spTree>
    <p:extLst>
      <p:ext uri="{BB962C8B-B14F-4D97-AF65-F5344CB8AC3E}">
        <p14:creationId xmlns:p14="http://schemas.microsoft.com/office/powerpoint/2010/main" val="284361682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字方塊 10"/>
          <p:cNvSpPr txBox="1"/>
          <p:nvPr/>
        </p:nvSpPr>
        <p:spPr>
          <a:xfrm>
            <a:off x="4441983" y="3284984"/>
            <a:ext cx="906031" cy="369332"/>
          </a:xfrm>
          <a:prstGeom prst="rect">
            <a:avLst/>
          </a:prstGeom>
          <a:noFill/>
        </p:spPr>
        <p:txBody>
          <a:bodyPr wrap="square" rtlCol="0">
            <a:spAutoFit/>
          </a:bodyPr>
          <a:lstStyle/>
          <a:p>
            <a:r>
              <a:rPr lang="en-US" dirty="0" smtClean="0">
                <a:solidFill>
                  <a:srgbClr val="00B0F0"/>
                </a:solidFill>
              </a:rPr>
              <a:t>If </a:t>
            </a:r>
            <a:r>
              <a:rPr lang="zh-TW" altLang="en-US" dirty="0" smtClean="0">
                <a:solidFill>
                  <a:srgbClr val="00B0F0"/>
                </a:solidFill>
              </a:rPr>
              <a:t>答對</a:t>
            </a:r>
            <a:endParaRPr lang="en-US" dirty="0">
              <a:solidFill>
                <a:srgbClr val="00B0F0"/>
              </a:solidFill>
            </a:endParaRPr>
          </a:p>
        </p:txBody>
      </p:sp>
      <p:sp>
        <p:nvSpPr>
          <p:cNvPr id="56" name="文字方塊 55"/>
          <p:cNvSpPr txBox="1"/>
          <p:nvPr/>
        </p:nvSpPr>
        <p:spPr>
          <a:xfrm>
            <a:off x="6734357" y="4077072"/>
            <a:ext cx="906031" cy="369332"/>
          </a:xfrm>
          <a:prstGeom prst="rect">
            <a:avLst/>
          </a:prstGeom>
          <a:noFill/>
        </p:spPr>
        <p:txBody>
          <a:bodyPr wrap="square" rtlCol="0">
            <a:spAutoFit/>
          </a:bodyPr>
          <a:lstStyle/>
          <a:p>
            <a:r>
              <a:rPr lang="en-US" dirty="0" smtClean="0">
                <a:solidFill>
                  <a:srgbClr val="FF0000"/>
                </a:solidFill>
              </a:rPr>
              <a:t>If </a:t>
            </a:r>
            <a:r>
              <a:rPr lang="zh-TW" altLang="en-US" dirty="0" smtClean="0">
                <a:solidFill>
                  <a:srgbClr val="FF0000"/>
                </a:solidFill>
              </a:rPr>
              <a:t>答錯</a:t>
            </a:r>
            <a:endParaRPr lang="en-US" dirty="0">
              <a:solidFill>
                <a:srgbClr val="FF0000"/>
              </a:solidFill>
            </a:endParaRPr>
          </a:p>
        </p:txBody>
      </p:sp>
      <p:sp>
        <p:nvSpPr>
          <p:cNvPr id="2" name="標題 1"/>
          <p:cNvSpPr>
            <a:spLocks noGrp="1"/>
          </p:cNvSpPr>
          <p:nvPr>
            <p:ph type="title"/>
          </p:nvPr>
        </p:nvSpPr>
        <p:spPr/>
        <p:txBody>
          <a:bodyPr/>
          <a:lstStyle/>
          <a:p>
            <a:r>
              <a:rPr lang="zh-TW" altLang="en-US" dirty="0"/>
              <a:t>難度推論</a:t>
            </a:r>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47</a:t>
            </a:fld>
            <a:endParaRPr lang="zh-TW" altLang="en-US"/>
          </a:p>
        </p:txBody>
      </p:sp>
      <p:sp>
        <p:nvSpPr>
          <p:cNvPr id="4" name="內容版面配置區 3"/>
          <p:cNvSpPr>
            <a:spLocks noGrp="1"/>
          </p:cNvSpPr>
          <p:nvPr>
            <p:ph sz="quarter" idx="1"/>
          </p:nvPr>
        </p:nvSpPr>
        <p:spPr>
          <a:xfrm>
            <a:off x="432476" y="1528538"/>
            <a:ext cx="3730851" cy="4577936"/>
          </a:xfrm>
        </p:spPr>
        <p:txBody>
          <a:bodyPr>
            <a:normAutofit fontScale="62500" lnSpcReduction="20000"/>
          </a:bodyPr>
          <a:lstStyle/>
          <a:p>
            <a:r>
              <a:rPr lang="zh-TW" altLang="en-US" dirty="0" smtClean="0"/>
              <a:t>難度</a:t>
            </a:r>
            <a:r>
              <a:rPr lang="zh-TW" altLang="en-US" dirty="0"/>
              <a:t>增加預測值</a:t>
            </a:r>
            <a:r>
              <a:rPr lang="en-US" altLang="zh-TW" baseline="-25000" dirty="0" err="1"/>
              <a:t>i</a:t>
            </a:r>
            <a:r>
              <a:rPr lang="en-US" altLang="zh-TW" baseline="-25000" dirty="0"/>
              <a:t> </a:t>
            </a:r>
            <a:endParaRPr lang="en-US" altLang="zh-TW" baseline="-25000" dirty="0" smtClean="0"/>
          </a:p>
          <a:p>
            <a:pPr lvl="1"/>
            <a:r>
              <a:rPr lang="en-US" altLang="zh-TW" dirty="0" smtClean="0"/>
              <a:t>=</a:t>
            </a:r>
            <a:r>
              <a:rPr lang="en-US" altLang="zh-TW" dirty="0"/>
              <a:t>min( </a:t>
            </a:r>
            <a:r>
              <a:rPr lang="en-US" altLang="zh-TW" dirty="0" err="1" smtClean="0"/>
              <a:t>sum</a:t>
            </a:r>
            <a:r>
              <a:rPr lang="en-US" altLang="zh-TW" baseline="-25000" dirty="0" err="1" smtClean="0"/>
              <a:t>j</a:t>
            </a:r>
            <a:r>
              <a:rPr lang="en-US" altLang="zh-TW" baseline="-25000" dirty="0" smtClean="0"/>
              <a:t>&lt;</a:t>
            </a:r>
            <a:r>
              <a:rPr lang="en-US" altLang="zh-TW" baseline="-25000" dirty="0" err="1" smtClean="0"/>
              <a:t>i</a:t>
            </a:r>
            <a:r>
              <a:rPr lang="en-US" altLang="zh-TW" dirty="0" smtClean="0"/>
              <a:t>(</a:t>
            </a:r>
            <a:r>
              <a:rPr lang="en-US" altLang="zh-TW" dirty="0" err="1"/>
              <a:t>w</a:t>
            </a:r>
            <a:r>
              <a:rPr lang="en-US" altLang="zh-TW" baseline="30000" dirty="0" err="1"/>
              <a:t>c</a:t>
            </a:r>
            <a:r>
              <a:rPr lang="en-US" altLang="zh-TW" baseline="-25000" dirty="0" err="1"/>
              <a:t>ij</a:t>
            </a:r>
            <a:r>
              <a:rPr lang="zh-TW" altLang="en-US" dirty="0" smtClean="0"/>
              <a:t>*</a:t>
            </a:r>
            <a:r>
              <a:rPr lang="en-US" altLang="zh-TW" dirty="0" err="1"/>
              <a:t>s</a:t>
            </a:r>
            <a:r>
              <a:rPr lang="en-US" altLang="zh-TW" baseline="-25000" dirty="0" err="1"/>
              <a:t>j</a:t>
            </a:r>
            <a:r>
              <a:rPr lang="en-US" altLang="zh-TW" dirty="0"/>
              <a:t>),</a:t>
            </a:r>
            <a:r>
              <a:rPr lang="zh-TW" altLang="en-US" dirty="0"/>
              <a:t> </a:t>
            </a:r>
            <a:r>
              <a:rPr lang="en-US" altLang="zh-TW" dirty="0" err="1" smtClean="0"/>
              <a:t>sum</a:t>
            </a:r>
            <a:r>
              <a:rPr lang="en-US" altLang="zh-TW" baseline="-25000" dirty="0" err="1" smtClean="0"/>
              <a:t>j</a:t>
            </a:r>
            <a:r>
              <a:rPr lang="en-US" altLang="zh-TW" baseline="-25000" dirty="0" smtClean="0"/>
              <a:t>&gt;</a:t>
            </a:r>
            <a:r>
              <a:rPr lang="en-US" altLang="zh-TW" baseline="-25000" dirty="0" err="1" smtClean="0"/>
              <a:t>i</a:t>
            </a:r>
            <a:r>
              <a:rPr lang="en-US" altLang="zh-TW" dirty="0" smtClean="0"/>
              <a:t>(</a:t>
            </a:r>
            <a:r>
              <a:rPr lang="en-US" altLang="zh-TW" dirty="0" err="1"/>
              <a:t>w</a:t>
            </a:r>
            <a:r>
              <a:rPr lang="en-US" altLang="zh-TW" baseline="30000" dirty="0" err="1"/>
              <a:t>e</a:t>
            </a:r>
            <a:r>
              <a:rPr lang="en-US" altLang="zh-TW" baseline="-25000" dirty="0" err="1"/>
              <a:t>ij</a:t>
            </a:r>
            <a:r>
              <a:rPr lang="zh-TW" altLang="en-US" dirty="0" smtClean="0"/>
              <a:t>*</a:t>
            </a:r>
            <a:r>
              <a:rPr lang="en-US" altLang="zh-TW" dirty="0" err="1"/>
              <a:t>s</a:t>
            </a:r>
            <a:r>
              <a:rPr lang="en-US" altLang="zh-TW" baseline="-25000" dirty="0" err="1"/>
              <a:t>j</a:t>
            </a:r>
            <a:r>
              <a:rPr lang="en-US" altLang="zh-TW" dirty="0"/>
              <a:t>) )</a:t>
            </a:r>
          </a:p>
          <a:p>
            <a:pPr lvl="1"/>
            <a:r>
              <a:rPr lang="zh-TW" altLang="en-US" dirty="0" smtClean="0"/>
              <a:t>在</a:t>
            </a:r>
            <a:r>
              <a:rPr lang="zh-TW" altLang="en-US" dirty="0"/>
              <a:t>未</a:t>
            </a:r>
            <a:r>
              <a:rPr lang="zh-TW" altLang="en-US" dirty="0" smtClean="0"/>
              <a:t>被探索的區域，我們不知道學生</a:t>
            </a:r>
            <a:r>
              <a:rPr lang="zh-TW" altLang="en-US" dirty="0"/>
              <a:t>是否會</a:t>
            </a:r>
            <a:r>
              <a:rPr lang="zh-TW" altLang="en-US" dirty="0" smtClean="0"/>
              <a:t>答對</a:t>
            </a:r>
            <a:endParaRPr lang="en-US" altLang="zh-TW" dirty="0" smtClean="0"/>
          </a:p>
          <a:p>
            <a:pPr lvl="1"/>
            <a:r>
              <a:rPr lang="zh-TW" altLang="en-US" dirty="0" smtClean="0"/>
              <a:t>不管答對答錯都有大範圍的探索</a:t>
            </a:r>
            <a:endParaRPr lang="en-US" altLang="zh-TW" dirty="0" smtClean="0"/>
          </a:p>
          <a:p>
            <a:endParaRPr lang="en-US" altLang="zh-TW" dirty="0" smtClean="0"/>
          </a:p>
          <a:p>
            <a:r>
              <a:rPr lang="en-US" altLang="zh-TW" dirty="0" err="1" smtClean="0"/>
              <a:t>w</a:t>
            </a:r>
            <a:r>
              <a:rPr lang="en-US" altLang="zh-TW" baseline="30000" dirty="0" err="1" smtClean="0"/>
              <a:t>c</a:t>
            </a:r>
            <a:r>
              <a:rPr lang="en-US" altLang="zh-TW" baseline="-25000" dirty="0" err="1" smtClean="0"/>
              <a:t>ij</a:t>
            </a:r>
            <a:r>
              <a:rPr lang="en-US" altLang="zh-TW" dirty="0"/>
              <a:t>,</a:t>
            </a:r>
            <a:r>
              <a:rPr lang="en-US" altLang="zh-TW" dirty="0" smtClean="0"/>
              <a:t> </a:t>
            </a:r>
            <a:r>
              <a:rPr lang="en-US" altLang="zh-TW" dirty="0" err="1" smtClean="0"/>
              <a:t>w</a:t>
            </a:r>
            <a:r>
              <a:rPr lang="en-US" altLang="zh-TW" baseline="30000" dirty="0" err="1" smtClean="0"/>
              <a:t>e</a:t>
            </a:r>
            <a:r>
              <a:rPr lang="en-US" altLang="zh-TW" baseline="-25000" dirty="0" err="1" smtClean="0"/>
              <a:t>ij</a:t>
            </a:r>
            <a:endParaRPr lang="en-US" altLang="zh-TW" dirty="0" smtClean="0"/>
          </a:p>
          <a:p>
            <a:pPr lvl="1"/>
            <a:r>
              <a:rPr lang="zh-TW" altLang="en-US" dirty="0" smtClean="0"/>
              <a:t>答對</a:t>
            </a:r>
            <a:r>
              <a:rPr lang="en-US" altLang="zh-TW" dirty="0"/>
              <a:t>,</a:t>
            </a:r>
            <a:r>
              <a:rPr lang="zh-TW" altLang="en-US" dirty="0" smtClean="0"/>
              <a:t>答</a:t>
            </a:r>
            <a:r>
              <a:rPr lang="zh-TW" altLang="en-US" dirty="0"/>
              <a:t>錯</a:t>
            </a:r>
            <a:r>
              <a:rPr lang="en-US" altLang="zh-TW" dirty="0" err="1"/>
              <a:t>i</a:t>
            </a:r>
            <a:r>
              <a:rPr lang="zh-TW" altLang="en-US" dirty="0"/>
              <a:t>對</a:t>
            </a:r>
            <a:r>
              <a:rPr lang="en-US" altLang="zh-TW" dirty="0"/>
              <a:t>j</a:t>
            </a:r>
            <a:r>
              <a:rPr lang="zh-TW" altLang="en-US" dirty="0"/>
              <a:t>的探索</a:t>
            </a:r>
            <a:r>
              <a:rPr lang="zh-TW" altLang="en-US" dirty="0" smtClean="0"/>
              <a:t>值</a:t>
            </a:r>
            <a:endParaRPr lang="en-US" altLang="zh-TW" dirty="0" smtClean="0"/>
          </a:p>
          <a:p>
            <a:pPr lvl="1"/>
            <a:r>
              <a:rPr lang="zh-TW" altLang="en-US" dirty="0" smtClean="0"/>
              <a:t>如果答對或答錯知識點</a:t>
            </a:r>
            <a:r>
              <a:rPr lang="en-US" altLang="zh-TW" dirty="0" err="1" smtClean="0"/>
              <a:t>i</a:t>
            </a:r>
            <a:r>
              <a:rPr lang="zh-TW" altLang="en-US" dirty="0" smtClean="0"/>
              <a:t>的話，知識點</a:t>
            </a:r>
            <a:r>
              <a:rPr lang="en-US" altLang="zh-TW" dirty="0" smtClean="0"/>
              <a:t>j</a:t>
            </a:r>
            <a:r>
              <a:rPr lang="zh-TW" altLang="en-US" dirty="0" smtClean="0"/>
              <a:t>增加多少的答對或答錯值</a:t>
            </a:r>
            <a:endParaRPr lang="en-US" altLang="zh-TW" dirty="0" smtClean="0"/>
          </a:p>
          <a:p>
            <a:endParaRPr lang="en-US" altLang="zh-TW" dirty="0" smtClean="0"/>
          </a:p>
          <a:p>
            <a:r>
              <a:rPr lang="en-US" altLang="zh-TW" dirty="0" err="1" smtClean="0"/>
              <a:t>s</a:t>
            </a:r>
            <a:r>
              <a:rPr lang="en-US" altLang="zh-TW" baseline="-25000" dirty="0" err="1" smtClean="0"/>
              <a:t>j</a:t>
            </a:r>
            <a:r>
              <a:rPr lang="en-US" altLang="zh-TW" dirty="0" smtClean="0"/>
              <a:t> </a:t>
            </a:r>
          </a:p>
          <a:p>
            <a:pPr lvl="1"/>
            <a:r>
              <a:rPr lang="zh-TW" altLang="en-US" dirty="0" smtClean="0"/>
              <a:t>知識點</a:t>
            </a:r>
            <a:r>
              <a:rPr lang="en-US" altLang="zh-TW" dirty="0" smtClean="0"/>
              <a:t>j</a:t>
            </a:r>
            <a:r>
              <a:rPr lang="zh-TW" altLang="en-US" dirty="0" smtClean="0"/>
              <a:t>的探索價值</a:t>
            </a:r>
            <a:r>
              <a:rPr lang="en-US" altLang="zh-TW" dirty="0" smtClean="0"/>
              <a:t>(</a:t>
            </a:r>
            <a:r>
              <a:rPr lang="zh-TW" altLang="en-US" dirty="0" smtClean="0"/>
              <a:t>未被探索的程度</a:t>
            </a:r>
            <a:r>
              <a:rPr lang="en-US" altLang="zh-TW" dirty="0" smtClean="0"/>
              <a:t>)</a:t>
            </a:r>
          </a:p>
          <a:p>
            <a:pPr lvl="1"/>
            <a:r>
              <a:rPr lang="en-US" altLang="zh-TW" dirty="0" smtClean="0"/>
              <a:t>=max(</a:t>
            </a:r>
            <a:r>
              <a:rPr lang="en-US" altLang="zh-TW" dirty="0" err="1" smtClean="0"/>
              <a:t>mean</a:t>
            </a:r>
            <a:r>
              <a:rPr lang="en-US" altLang="zh-TW" baseline="-25000" dirty="0" err="1" smtClean="0"/>
              <a:t>j</a:t>
            </a:r>
            <a:r>
              <a:rPr lang="en-US" altLang="zh-TW" dirty="0" smtClean="0"/>
              <a:t>(</a:t>
            </a:r>
            <a:r>
              <a:rPr lang="en-US" altLang="zh-TW" dirty="0" err="1" smtClean="0"/>
              <a:t>c</a:t>
            </a:r>
            <a:r>
              <a:rPr lang="en-US" altLang="zh-TW" baseline="-25000" dirty="0" err="1" smtClean="0"/>
              <a:t>j</a:t>
            </a:r>
            <a:r>
              <a:rPr lang="en-US" altLang="zh-TW" dirty="0" err="1" smtClean="0"/>
              <a:t>+e</a:t>
            </a:r>
            <a:r>
              <a:rPr lang="en-US" altLang="zh-TW" baseline="-25000" dirty="0" err="1" smtClean="0"/>
              <a:t>j</a:t>
            </a:r>
            <a:r>
              <a:rPr lang="en-US" altLang="zh-TW" dirty="0" smtClean="0"/>
              <a:t>)-(</a:t>
            </a:r>
            <a:r>
              <a:rPr lang="en-US" altLang="zh-TW" dirty="0" err="1" smtClean="0"/>
              <a:t>c</a:t>
            </a:r>
            <a:r>
              <a:rPr lang="en-US" altLang="zh-TW" baseline="-25000" dirty="0" err="1" smtClean="0"/>
              <a:t>j</a:t>
            </a:r>
            <a:r>
              <a:rPr lang="en-US" altLang="zh-TW" dirty="0" err="1"/>
              <a:t>+</a:t>
            </a:r>
            <a:r>
              <a:rPr lang="en-US" altLang="zh-TW" dirty="0" err="1" smtClean="0"/>
              <a:t>e</a:t>
            </a:r>
            <a:r>
              <a:rPr lang="en-US" altLang="zh-TW" baseline="-25000" dirty="0" err="1" smtClean="0"/>
              <a:t>j</a:t>
            </a:r>
            <a:r>
              <a:rPr lang="en-US" altLang="zh-TW" dirty="0" smtClean="0"/>
              <a:t>),0)</a:t>
            </a:r>
          </a:p>
          <a:p>
            <a:pPr lvl="1"/>
            <a:r>
              <a:rPr lang="zh-TW" altLang="en-US" dirty="0" smtClean="0"/>
              <a:t>設計的目的為鼓勵平均探索和避免重覆探索</a:t>
            </a:r>
            <a:endParaRPr lang="en-US" altLang="zh-TW" dirty="0" smtClean="0"/>
          </a:p>
        </p:txBody>
      </p:sp>
      <p:grpSp>
        <p:nvGrpSpPr>
          <p:cNvPr id="13" name="群組 12"/>
          <p:cNvGrpSpPr/>
          <p:nvPr/>
        </p:nvGrpSpPr>
        <p:grpSpPr>
          <a:xfrm>
            <a:off x="4304758" y="2078005"/>
            <a:ext cx="573531" cy="467536"/>
            <a:chOff x="7596336" y="4287225"/>
            <a:chExt cx="573531" cy="467536"/>
          </a:xfrm>
        </p:grpSpPr>
        <p:sp>
          <p:nvSpPr>
            <p:cNvPr id="14" name="橢圓 13"/>
            <p:cNvSpPr/>
            <p:nvPr/>
          </p:nvSpPr>
          <p:spPr>
            <a:xfrm>
              <a:off x="7645974" y="4287225"/>
              <a:ext cx="457797" cy="437110"/>
            </a:xfrm>
            <a:prstGeom prst="ellipse">
              <a:avLst/>
            </a:prstGeom>
            <a:solidFill>
              <a:schemeClr val="accent1">
                <a:lumMod val="60000"/>
                <a:lumOff val="4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dirty="0">
                <a:solidFill>
                  <a:schemeClr val="tx1"/>
                </a:solidFill>
                <a:latin typeface="標楷體" panose="03000509000000000000" pitchFamily="65" charset="-120"/>
                <a:ea typeface="標楷體" panose="03000509000000000000" pitchFamily="65" charset="-120"/>
              </a:endParaRPr>
            </a:p>
          </p:txBody>
        </p:sp>
        <p:sp>
          <p:nvSpPr>
            <p:cNvPr id="15" name="矩形 14"/>
            <p:cNvSpPr/>
            <p:nvPr/>
          </p:nvSpPr>
          <p:spPr>
            <a:xfrm>
              <a:off x="7596336" y="429309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a:t>
              </a:r>
              <a:r>
                <a:rPr lang="zh-TW" altLang="en-US" sz="1200" dirty="0" smtClean="0">
                  <a:latin typeface="標楷體" panose="03000509000000000000" pitchFamily="65" charset="-120"/>
                  <a:ea typeface="標楷體" panose="03000509000000000000" pitchFamily="65" charset="-120"/>
                </a:rPr>
                <a:t>點</a:t>
              </a:r>
              <a:r>
                <a:rPr lang="en-US" altLang="zh-TW" sz="1200" dirty="0" smtClean="0">
                  <a:latin typeface="標楷體" panose="03000509000000000000" pitchFamily="65" charset="-120"/>
                  <a:ea typeface="標楷體" panose="03000509000000000000" pitchFamily="65" charset="-120"/>
                </a:rPr>
                <a:t>1</a:t>
              </a:r>
              <a:endParaRPr lang="zh-TW" altLang="en-US" sz="1200" dirty="0"/>
            </a:p>
          </p:txBody>
        </p:sp>
      </p:grpSp>
      <p:grpSp>
        <p:nvGrpSpPr>
          <p:cNvPr id="16" name="群組 15"/>
          <p:cNvGrpSpPr/>
          <p:nvPr/>
        </p:nvGrpSpPr>
        <p:grpSpPr>
          <a:xfrm>
            <a:off x="4987487" y="2069296"/>
            <a:ext cx="573531" cy="461665"/>
            <a:chOff x="5726190" y="4784716"/>
            <a:chExt cx="573531" cy="461665"/>
          </a:xfrm>
        </p:grpSpPr>
        <p:sp>
          <p:nvSpPr>
            <p:cNvPr id="17" name="橢圓 16"/>
            <p:cNvSpPr/>
            <p:nvPr/>
          </p:nvSpPr>
          <p:spPr>
            <a:xfrm>
              <a:off x="5798669" y="4806746"/>
              <a:ext cx="433163" cy="413589"/>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000" dirty="0">
                <a:solidFill>
                  <a:schemeClr val="tx1"/>
                </a:solidFill>
                <a:latin typeface="標楷體" panose="03000509000000000000" pitchFamily="65" charset="-120"/>
                <a:ea typeface="標楷體" panose="03000509000000000000" pitchFamily="65" charset="-120"/>
              </a:endParaRPr>
            </a:p>
          </p:txBody>
        </p:sp>
        <p:sp>
          <p:nvSpPr>
            <p:cNvPr id="18" name="矩形 17"/>
            <p:cNvSpPr/>
            <p:nvPr/>
          </p:nvSpPr>
          <p:spPr>
            <a:xfrm>
              <a:off x="5726190" y="478471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知識點</a:t>
              </a:r>
              <a:r>
                <a:rPr lang="en-US" altLang="zh-TW" sz="1200" dirty="0">
                  <a:latin typeface="標楷體" panose="03000509000000000000" pitchFamily="65" charset="-120"/>
                  <a:ea typeface="標楷體" panose="03000509000000000000" pitchFamily="65" charset="-120"/>
                </a:rPr>
                <a:t>2</a:t>
              </a:r>
              <a:endParaRPr lang="zh-TW" altLang="en-US" sz="1200" dirty="0"/>
            </a:p>
          </p:txBody>
        </p:sp>
      </p:grpSp>
      <p:cxnSp>
        <p:nvCxnSpPr>
          <p:cNvPr id="19" name="直線單箭頭接點 18"/>
          <p:cNvCxnSpPr>
            <a:stCxn id="14" idx="6"/>
            <a:endCxn id="17" idx="2"/>
          </p:cNvCxnSpPr>
          <p:nvPr/>
        </p:nvCxnSpPr>
        <p:spPr>
          <a:xfrm>
            <a:off x="4812193" y="2296560"/>
            <a:ext cx="247773" cy="156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20" name="群組 19"/>
          <p:cNvGrpSpPr/>
          <p:nvPr/>
        </p:nvGrpSpPr>
        <p:grpSpPr>
          <a:xfrm>
            <a:off x="5672910" y="2075499"/>
            <a:ext cx="573531" cy="467536"/>
            <a:chOff x="7596336" y="4287225"/>
            <a:chExt cx="573531" cy="467536"/>
          </a:xfrm>
        </p:grpSpPr>
        <p:sp>
          <p:nvSpPr>
            <p:cNvPr id="21" name="橢圓 20"/>
            <p:cNvSpPr/>
            <p:nvPr/>
          </p:nvSpPr>
          <p:spPr>
            <a:xfrm>
              <a:off x="7645974" y="4287225"/>
              <a:ext cx="457797" cy="437110"/>
            </a:xfrm>
            <a:prstGeom prst="ellipse">
              <a:avLst/>
            </a:prstGeom>
            <a:solidFill>
              <a:schemeClr val="accent1">
                <a:lumMod val="60000"/>
                <a:lumOff val="4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dirty="0">
                <a:solidFill>
                  <a:schemeClr val="tx1"/>
                </a:solidFill>
                <a:latin typeface="標楷體" panose="03000509000000000000" pitchFamily="65" charset="-120"/>
                <a:ea typeface="標楷體" panose="03000509000000000000" pitchFamily="65" charset="-120"/>
              </a:endParaRPr>
            </a:p>
          </p:txBody>
        </p:sp>
        <p:sp>
          <p:nvSpPr>
            <p:cNvPr id="22" name="矩形 21"/>
            <p:cNvSpPr/>
            <p:nvPr/>
          </p:nvSpPr>
          <p:spPr>
            <a:xfrm>
              <a:off x="7596336" y="429309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a:t>
              </a:r>
              <a:r>
                <a:rPr lang="zh-TW" altLang="en-US" sz="1200" dirty="0" smtClean="0">
                  <a:latin typeface="標楷體" panose="03000509000000000000" pitchFamily="65" charset="-120"/>
                  <a:ea typeface="標楷體" panose="03000509000000000000" pitchFamily="65" charset="-120"/>
                </a:rPr>
                <a:t>點</a:t>
              </a:r>
              <a:r>
                <a:rPr lang="en-US" altLang="zh-TW" sz="1200" dirty="0" smtClean="0">
                  <a:latin typeface="標楷體" panose="03000509000000000000" pitchFamily="65" charset="-120"/>
                  <a:ea typeface="標楷體" panose="03000509000000000000" pitchFamily="65" charset="-120"/>
                </a:rPr>
                <a:t>3</a:t>
              </a:r>
              <a:endParaRPr lang="zh-TW" altLang="en-US" sz="1200" dirty="0"/>
            </a:p>
          </p:txBody>
        </p:sp>
      </p:grpSp>
      <p:grpSp>
        <p:nvGrpSpPr>
          <p:cNvPr id="23" name="群組 22"/>
          <p:cNvGrpSpPr/>
          <p:nvPr/>
        </p:nvGrpSpPr>
        <p:grpSpPr>
          <a:xfrm>
            <a:off x="6355639" y="2066790"/>
            <a:ext cx="573531" cy="461665"/>
            <a:chOff x="5726190" y="4784716"/>
            <a:chExt cx="573531" cy="461665"/>
          </a:xfrm>
        </p:grpSpPr>
        <p:sp>
          <p:nvSpPr>
            <p:cNvPr id="24" name="橢圓 23"/>
            <p:cNvSpPr/>
            <p:nvPr/>
          </p:nvSpPr>
          <p:spPr>
            <a:xfrm>
              <a:off x="5798669" y="4806746"/>
              <a:ext cx="433163" cy="413589"/>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000" dirty="0">
                <a:solidFill>
                  <a:schemeClr val="tx1"/>
                </a:solidFill>
                <a:latin typeface="標楷體" panose="03000509000000000000" pitchFamily="65" charset="-120"/>
                <a:ea typeface="標楷體" panose="03000509000000000000" pitchFamily="65" charset="-120"/>
              </a:endParaRPr>
            </a:p>
          </p:txBody>
        </p:sp>
        <p:sp>
          <p:nvSpPr>
            <p:cNvPr id="25" name="矩形 24"/>
            <p:cNvSpPr/>
            <p:nvPr/>
          </p:nvSpPr>
          <p:spPr>
            <a:xfrm>
              <a:off x="5726190" y="478471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a:t>
              </a:r>
              <a:r>
                <a:rPr lang="zh-TW" altLang="en-US" sz="1200" dirty="0" smtClean="0">
                  <a:latin typeface="標楷體" panose="03000509000000000000" pitchFamily="65" charset="-120"/>
                  <a:ea typeface="標楷體" panose="03000509000000000000" pitchFamily="65" charset="-120"/>
                </a:rPr>
                <a:t>點</a:t>
              </a:r>
              <a:r>
                <a:rPr lang="en-US" altLang="zh-TW" sz="1200" dirty="0" smtClean="0">
                  <a:latin typeface="標楷體" panose="03000509000000000000" pitchFamily="65" charset="-120"/>
                  <a:ea typeface="標楷體" panose="03000509000000000000" pitchFamily="65" charset="-120"/>
                </a:rPr>
                <a:t>4</a:t>
              </a:r>
              <a:endParaRPr lang="zh-TW" altLang="en-US" sz="1200" dirty="0"/>
            </a:p>
          </p:txBody>
        </p:sp>
      </p:grpSp>
      <p:cxnSp>
        <p:nvCxnSpPr>
          <p:cNvPr id="26" name="直線單箭頭接點 25"/>
          <p:cNvCxnSpPr>
            <a:stCxn id="21" idx="6"/>
            <a:endCxn id="24" idx="2"/>
          </p:cNvCxnSpPr>
          <p:nvPr/>
        </p:nvCxnSpPr>
        <p:spPr>
          <a:xfrm>
            <a:off x="6180345" y="2294054"/>
            <a:ext cx="247773" cy="156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直線單箭頭接點 27"/>
          <p:cNvCxnSpPr>
            <a:stCxn id="17" idx="6"/>
            <a:endCxn id="21" idx="2"/>
          </p:cNvCxnSpPr>
          <p:nvPr/>
        </p:nvCxnSpPr>
        <p:spPr>
          <a:xfrm flipV="1">
            <a:off x="5493129" y="2294054"/>
            <a:ext cx="229419" cy="406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30" name="群組 29"/>
          <p:cNvGrpSpPr/>
          <p:nvPr/>
        </p:nvGrpSpPr>
        <p:grpSpPr>
          <a:xfrm>
            <a:off x="7072158" y="2074436"/>
            <a:ext cx="573531" cy="467536"/>
            <a:chOff x="7596336" y="4287225"/>
            <a:chExt cx="573531" cy="467536"/>
          </a:xfrm>
        </p:grpSpPr>
        <p:sp>
          <p:nvSpPr>
            <p:cNvPr id="31" name="橢圓 30"/>
            <p:cNvSpPr/>
            <p:nvPr/>
          </p:nvSpPr>
          <p:spPr>
            <a:xfrm>
              <a:off x="7645974" y="4287225"/>
              <a:ext cx="457797" cy="437110"/>
            </a:xfrm>
            <a:prstGeom prst="ellipse">
              <a:avLst/>
            </a:prstGeom>
            <a:solidFill>
              <a:schemeClr val="accent1">
                <a:lumMod val="60000"/>
                <a:lumOff val="4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dirty="0">
                <a:solidFill>
                  <a:schemeClr val="tx1"/>
                </a:solidFill>
                <a:latin typeface="標楷體" panose="03000509000000000000" pitchFamily="65" charset="-120"/>
                <a:ea typeface="標楷體" panose="03000509000000000000" pitchFamily="65" charset="-120"/>
              </a:endParaRPr>
            </a:p>
          </p:txBody>
        </p:sp>
        <p:sp>
          <p:nvSpPr>
            <p:cNvPr id="32" name="矩形 31"/>
            <p:cNvSpPr/>
            <p:nvPr/>
          </p:nvSpPr>
          <p:spPr>
            <a:xfrm>
              <a:off x="7596336" y="429309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a:t>
              </a:r>
              <a:r>
                <a:rPr lang="zh-TW" altLang="en-US" sz="1200" dirty="0" smtClean="0">
                  <a:latin typeface="標楷體" panose="03000509000000000000" pitchFamily="65" charset="-120"/>
                  <a:ea typeface="標楷體" panose="03000509000000000000" pitchFamily="65" charset="-120"/>
                </a:rPr>
                <a:t>點</a:t>
              </a:r>
              <a:r>
                <a:rPr lang="en-US" altLang="zh-TW" sz="1200" dirty="0" smtClean="0">
                  <a:latin typeface="標楷體" panose="03000509000000000000" pitchFamily="65" charset="-120"/>
                  <a:ea typeface="標楷體" panose="03000509000000000000" pitchFamily="65" charset="-120"/>
                </a:rPr>
                <a:t>5</a:t>
              </a:r>
              <a:endParaRPr lang="zh-TW" altLang="en-US" sz="1200" dirty="0"/>
            </a:p>
          </p:txBody>
        </p:sp>
      </p:grpSp>
      <p:grpSp>
        <p:nvGrpSpPr>
          <p:cNvPr id="33" name="群組 32"/>
          <p:cNvGrpSpPr/>
          <p:nvPr/>
        </p:nvGrpSpPr>
        <p:grpSpPr>
          <a:xfrm>
            <a:off x="7754887" y="2065727"/>
            <a:ext cx="573531" cy="461665"/>
            <a:chOff x="5726190" y="4784716"/>
            <a:chExt cx="573531" cy="461665"/>
          </a:xfrm>
        </p:grpSpPr>
        <p:sp>
          <p:nvSpPr>
            <p:cNvPr id="34" name="橢圓 33"/>
            <p:cNvSpPr/>
            <p:nvPr/>
          </p:nvSpPr>
          <p:spPr>
            <a:xfrm>
              <a:off x="5798669" y="4806746"/>
              <a:ext cx="433163" cy="413589"/>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000" dirty="0">
                <a:solidFill>
                  <a:schemeClr val="tx1"/>
                </a:solidFill>
                <a:latin typeface="標楷體" panose="03000509000000000000" pitchFamily="65" charset="-120"/>
                <a:ea typeface="標楷體" panose="03000509000000000000" pitchFamily="65" charset="-120"/>
              </a:endParaRPr>
            </a:p>
          </p:txBody>
        </p:sp>
        <p:sp>
          <p:nvSpPr>
            <p:cNvPr id="35" name="矩形 34"/>
            <p:cNvSpPr/>
            <p:nvPr/>
          </p:nvSpPr>
          <p:spPr>
            <a:xfrm>
              <a:off x="5726190" y="478471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a:t>
              </a:r>
              <a:r>
                <a:rPr lang="zh-TW" altLang="en-US" sz="1200" dirty="0" smtClean="0">
                  <a:latin typeface="標楷體" panose="03000509000000000000" pitchFamily="65" charset="-120"/>
                  <a:ea typeface="標楷體" panose="03000509000000000000" pitchFamily="65" charset="-120"/>
                </a:rPr>
                <a:t>點</a:t>
              </a:r>
              <a:r>
                <a:rPr lang="en-US" altLang="zh-TW" sz="1200" dirty="0" smtClean="0">
                  <a:latin typeface="標楷體" panose="03000509000000000000" pitchFamily="65" charset="-120"/>
                  <a:ea typeface="標楷體" panose="03000509000000000000" pitchFamily="65" charset="-120"/>
                </a:rPr>
                <a:t>6</a:t>
              </a:r>
              <a:endParaRPr lang="zh-TW" altLang="en-US" sz="1200" dirty="0"/>
            </a:p>
          </p:txBody>
        </p:sp>
      </p:grpSp>
      <p:cxnSp>
        <p:nvCxnSpPr>
          <p:cNvPr id="36" name="直線單箭頭接點 35"/>
          <p:cNvCxnSpPr>
            <a:stCxn id="31" idx="6"/>
            <a:endCxn id="34" idx="2"/>
          </p:cNvCxnSpPr>
          <p:nvPr/>
        </p:nvCxnSpPr>
        <p:spPr>
          <a:xfrm>
            <a:off x="7579593" y="2292991"/>
            <a:ext cx="247773" cy="156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37" name="群組 36"/>
          <p:cNvGrpSpPr/>
          <p:nvPr/>
        </p:nvGrpSpPr>
        <p:grpSpPr>
          <a:xfrm>
            <a:off x="8440310" y="2071930"/>
            <a:ext cx="573531" cy="467536"/>
            <a:chOff x="7596336" y="4287225"/>
            <a:chExt cx="573531" cy="467536"/>
          </a:xfrm>
        </p:grpSpPr>
        <p:sp>
          <p:nvSpPr>
            <p:cNvPr id="38" name="橢圓 37"/>
            <p:cNvSpPr/>
            <p:nvPr/>
          </p:nvSpPr>
          <p:spPr>
            <a:xfrm>
              <a:off x="7645974" y="4287225"/>
              <a:ext cx="457797" cy="437110"/>
            </a:xfrm>
            <a:prstGeom prst="ellipse">
              <a:avLst/>
            </a:prstGeom>
            <a:solidFill>
              <a:schemeClr val="accent1">
                <a:lumMod val="60000"/>
                <a:lumOff val="4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dirty="0">
                <a:solidFill>
                  <a:schemeClr val="tx1"/>
                </a:solidFill>
                <a:latin typeface="標楷體" panose="03000509000000000000" pitchFamily="65" charset="-120"/>
                <a:ea typeface="標楷體" panose="03000509000000000000" pitchFamily="65" charset="-120"/>
              </a:endParaRPr>
            </a:p>
          </p:txBody>
        </p:sp>
        <p:sp>
          <p:nvSpPr>
            <p:cNvPr id="39" name="矩形 38"/>
            <p:cNvSpPr/>
            <p:nvPr/>
          </p:nvSpPr>
          <p:spPr>
            <a:xfrm>
              <a:off x="7596336" y="429309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a:t>
              </a:r>
              <a:r>
                <a:rPr lang="zh-TW" altLang="en-US" sz="1200" dirty="0" smtClean="0">
                  <a:latin typeface="標楷體" panose="03000509000000000000" pitchFamily="65" charset="-120"/>
                  <a:ea typeface="標楷體" panose="03000509000000000000" pitchFamily="65" charset="-120"/>
                </a:rPr>
                <a:t>點</a:t>
              </a:r>
              <a:r>
                <a:rPr lang="en-US" altLang="zh-TW" sz="1200" dirty="0" smtClean="0">
                  <a:latin typeface="標楷體" panose="03000509000000000000" pitchFamily="65" charset="-120"/>
                  <a:ea typeface="標楷體" panose="03000509000000000000" pitchFamily="65" charset="-120"/>
                </a:rPr>
                <a:t>7</a:t>
              </a:r>
              <a:endParaRPr lang="zh-TW" altLang="en-US" sz="1200" dirty="0"/>
            </a:p>
          </p:txBody>
        </p:sp>
      </p:grpSp>
      <p:cxnSp>
        <p:nvCxnSpPr>
          <p:cNvPr id="43" name="直線單箭頭接點 42"/>
          <p:cNvCxnSpPr>
            <a:stCxn id="24" idx="6"/>
            <a:endCxn id="31" idx="2"/>
          </p:cNvCxnSpPr>
          <p:nvPr/>
        </p:nvCxnSpPr>
        <p:spPr>
          <a:xfrm flipV="1">
            <a:off x="6861281" y="2292991"/>
            <a:ext cx="260515" cy="26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直線單箭頭接點 43"/>
          <p:cNvCxnSpPr>
            <a:stCxn id="34" idx="6"/>
            <a:endCxn id="38" idx="2"/>
          </p:cNvCxnSpPr>
          <p:nvPr/>
        </p:nvCxnSpPr>
        <p:spPr>
          <a:xfrm flipV="1">
            <a:off x="8260529" y="2290485"/>
            <a:ext cx="229419" cy="406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直線單箭頭接點 5"/>
          <p:cNvCxnSpPr/>
          <p:nvPr/>
        </p:nvCxnSpPr>
        <p:spPr>
          <a:xfrm>
            <a:off x="4145271" y="1528537"/>
            <a:ext cx="4861544"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文字方塊 6"/>
          <p:cNvSpPr txBox="1"/>
          <p:nvPr/>
        </p:nvSpPr>
        <p:spPr>
          <a:xfrm>
            <a:off x="8347012" y="1096489"/>
            <a:ext cx="659803" cy="369332"/>
          </a:xfrm>
          <a:prstGeom prst="rect">
            <a:avLst/>
          </a:prstGeom>
          <a:noFill/>
        </p:spPr>
        <p:txBody>
          <a:bodyPr wrap="square" rtlCol="0">
            <a:spAutoFit/>
          </a:bodyPr>
          <a:lstStyle/>
          <a:p>
            <a:r>
              <a:rPr lang="zh-TW" altLang="en-US" dirty="0" smtClean="0"/>
              <a:t>難度</a:t>
            </a:r>
            <a:endParaRPr lang="zh-TW" altLang="en-US" dirty="0"/>
          </a:p>
        </p:txBody>
      </p:sp>
      <p:cxnSp>
        <p:nvCxnSpPr>
          <p:cNvPr id="55" name="直線單箭頭接點 54"/>
          <p:cNvCxnSpPr/>
          <p:nvPr/>
        </p:nvCxnSpPr>
        <p:spPr>
          <a:xfrm flipH="1" flipV="1">
            <a:off x="4277449" y="3429000"/>
            <a:ext cx="164534" cy="7503"/>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57" name="直線單箭頭接點 56"/>
          <p:cNvCxnSpPr>
            <a:stCxn id="56" idx="3"/>
          </p:cNvCxnSpPr>
          <p:nvPr/>
        </p:nvCxnSpPr>
        <p:spPr>
          <a:xfrm flipV="1">
            <a:off x="7640388" y="4255717"/>
            <a:ext cx="1324100" cy="602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2" name="直角三角形 41"/>
          <p:cNvSpPr/>
          <p:nvPr/>
        </p:nvSpPr>
        <p:spPr>
          <a:xfrm>
            <a:off x="4283969" y="3603942"/>
            <a:ext cx="1132764" cy="499482"/>
          </a:xfrm>
          <a:custGeom>
            <a:avLst/>
            <a:gdLst>
              <a:gd name="connsiteX0" fmla="*/ 0 w 1125413"/>
              <a:gd name="connsiteY0" fmla="*/ 360040 h 360040"/>
              <a:gd name="connsiteX1" fmla="*/ 0 w 1125413"/>
              <a:gd name="connsiteY1" fmla="*/ 0 h 360040"/>
              <a:gd name="connsiteX2" fmla="*/ 1125413 w 1125413"/>
              <a:gd name="connsiteY2" fmla="*/ 360040 h 360040"/>
              <a:gd name="connsiteX3" fmla="*/ 0 w 1125413"/>
              <a:gd name="connsiteY3" fmla="*/ 360040 h 360040"/>
              <a:gd name="connsiteX0" fmla="*/ 0 w 1125413"/>
              <a:gd name="connsiteY0" fmla="*/ 360040 h 360040"/>
              <a:gd name="connsiteX1" fmla="*/ 0 w 1125413"/>
              <a:gd name="connsiteY1" fmla="*/ 0 h 360040"/>
              <a:gd name="connsiteX2" fmla="*/ 1125413 w 1125413"/>
              <a:gd name="connsiteY2" fmla="*/ 360040 h 360040"/>
              <a:gd name="connsiteX3" fmla="*/ 758295 w 1125413"/>
              <a:gd name="connsiteY3" fmla="*/ 351437 h 360040"/>
              <a:gd name="connsiteX4" fmla="*/ 0 w 1125413"/>
              <a:gd name="connsiteY4" fmla="*/ 360040 h 360040"/>
              <a:gd name="connsiteX0" fmla="*/ 0 w 1132764"/>
              <a:gd name="connsiteY0" fmla="*/ 360040 h 499482"/>
              <a:gd name="connsiteX1" fmla="*/ 0 w 1132764"/>
              <a:gd name="connsiteY1" fmla="*/ 0 h 499482"/>
              <a:gd name="connsiteX2" fmla="*/ 1125413 w 1132764"/>
              <a:gd name="connsiteY2" fmla="*/ 360040 h 499482"/>
              <a:gd name="connsiteX3" fmla="*/ 1132764 w 1132764"/>
              <a:gd name="connsiteY3" fmla="*/ 499482 h 499482"/>
              <a:gd name="connsiteX4" fmla="*/ 0 w 1132764"/>
              <a:gd name="connsiteY4" fmla="*/ 360040 h 499482"/>
              <a:gd name="connsiteX0" fmla="*/ 17417 w 1132764"/>
              <a:gd name="connsiteY0" fmla="*/ 438417 h 499482"/>
              <a:gd name="connsiteX1" fmla="*/ 0 w 1132764"/>
              <a:gd name="connsiteY1" fmla="*/ 0 h 499482"/>
              <a:gd name="connsiteX2" fmla="*/ 1125413 w 1132764"/>
              <a:gd name="connsiteY2" fmla="*/ 360040 h 499482"/>
              <a:gd name="connsiteX3" fmla="*/ 1132764 w 1132764"/>
              <a:gd name="connsiteY3" fmla="*/ 499482 h 499482"/>
              <a:gd name="connsiteX4" fmla="*/ 17417 w 1132764"/>
              <a:gd name="connsiteY4" fmla="*/ 438417 h 499482"/>
              <a:gd name="connsiteX0" fmla="*/ 0 w 1132764"/>
              <a:gd name="connsiteY0" fmla="*/ 455835 h 499482"/>
              <a:gd name="connsiteX1" fmla="*/ 0 w 1132764"/>
              <a:gd name="connsiteY1" fmla="*/ 0 h 499482"/>
              <a:gd name="connsiteX2" fmla="*/ 1125413 w 1132764"/>
              <a:gd name="connsiteY2" fmla="*/ 360040 h 499482"/>
              <a:gd name="connsiteX3" fmla="*/ 1132764 w 1132764"/>
              <a:gd name="connsiteY3" fmla="*/ 499482 h 499482"/>
              <a:gd name="connsiteX4" fmla="*/ 0 w 1132764"/>
              <a:gd name="connsiteY4" fmla="*/ 455835 h 499482"/>
              <a:gd name="connsiteX0" fmla="*/ 0 w 1141472"/>
              <a:gd name="connsiteY0" fmla="*/ 508086 h 508086"/>
              <a:gd name="connsiteX1" fmla="*/ 8708 w 1141472"/>
              <a:gd name="connsiteY1" fmla="*/ 0 h 508086"/>
              <a:gd name="connsiteX2" fmla="*/ 1134121 w 1141472"/>
              <a:gd name="connsiteY2" fmla="*/ 360040 h 508086"/>
              <a:gd name="connsiteX3" fmla="*/ 1141472 w 1141472"/>
              <a:gd name="connsiteY3" fmla="*/ 499482 h 508086"/>
              <a:gd name="connsiteX4" fmla="*/ 0 w 1141472"/>
              <a:gd name="connsiteY4" fmla="*/ 508086 h 508086"/>
              <a:gd name="connsiteX0" fmla="*/ 8709 w 1132764"/>
              <a:gd name="connsiteY0" fmla="*/ 499377 h 499482"/>
              <a:gd name="connsiteX1" fmla="*/ 0 w 1132764"/>
              <a:gd name="connsiteY1" fmla="*/ 0 h 499482"/>
              <a:gd name="connsiteX2" fmla="*/ 1125413 w 1132764"/>
              <a:gd name="connsiteY2" fmla="*/ 360040 h 499482"/>
              <a:gd name="connsiteX3" fmla="*/ 1132764 w 1132764"/>
              <a:gd name="connsiteY3" fmla="*/ 499482 h 499482"/>
              <a:gd name="connsiteX4" fmla="*/ 8709 w 1132764"/>
              <a:gd name="connsiteY4" fmla="*/ 499377 h 4994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764" h="499482">
                <a:moveTo>
                  <a:pt x="8709" y="499377"/>
                </a:moveTo>
                <a:lnTo>
                  <a:pt x="0" y="0"/>
                </a:lnTo>
                <a:lnTo>
                  <a:pt x="1125413" y="360040"/>
                </a:lnTo>
                <a:lnTo>
                  <a:pt x="1132764" y="499482"/>
                </a:lnTo>
                <a:lnTo>
                  <a:pt x="8709" y="499377"/>
                </a:lnTo>
                <a:close/>
              </a:path>
            </a:pathLst>
          </a:custGeom>
          <a:solidFill>
            <a:srgbClr val="00B0F0"/>
          </a:solidFill>
          <a:ln w="19050">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58" name="直角三角形 57"/>
          <p:cNvSpPr/>
          <p:nvPr/>
        </p:nvSpPr>
        <p:spPr>
          <a:xfrm flipH="1">
            <a:off x="6588223" y="4458680"/>
            <a:ext cx="2304255" cy="719959"/>
          </a:xfrm>
          <a:custGeom>
            <a:avLst/>
            <a:gdLst>
              <a:gd name="connsiteX0" fmla="*/ 0 w 2304255"/>
              <a:gd name="connsiteY0" fmla="*/ 554496 h 554496"/>
              <a:gd name="connsiteX1" fmla="*/ 0 w 2304255"/>
              <a:gd name="connsiteY1" fmla="*/ 0 h 554496"/>
              <a:gd name="connsiteX2" fmla="*/ 2304255 w 2304255"/>
              <a:gd name="connsiteY2" fmla="*/ 554496 h 554496"/>
              <a:gd name="connsiteX3" fmla="*/ 0 w 2304255"/>
              <a:gd name="connsiteY3" fmla="*/ 554496 h 554496"/>
              <a:gd name="connsiteX0" fmla="*/ 0 w 2304255"/>
              <a:gd name="connsiteY0" fmla="*/ 554496 h 557457"/>
              <a:gd name="connsiteX1" fmla="*/ 0 w 2304255"/>
              <a:gd name="connsiteY1" fmla="*/ 0 h 557457"/>
              <a:gd name="connsiteX2" fmla="*/ 2304255 w 2304255"/>
              <a:gd name="connsiteY2" fmla="*/ 554496 h 557457"/>
              <a:gd name="connsiteX3" fmla="*/ 1777575 w 2304255"/>
              <a:gd name="connsiteY3" fmla="*/ 557457 h 557457"/>
              <a:gd name="connsiteX4" fmla="*/ 0 w 2304255"/>
              <a:gd name="connsiteY4" fmla="*/ 554496 h 557457"/>
              <a:gd name="connsiteX0" fmla="*/ 0 w 2304255"/>
              <a:gd name="connsiteY0" fmla="*/ 554496 h 705503"/>
              <a:gd name="connsiteX1" fmla="*/ 0 w 2304255"/>
              <a:gd name="connsiteY1" fmla="*/ 0 h 705503"/>
              <a:gd name="connsiteX2" fmla="*/ 2304255 w 2304255"/>
              <a:gd name="connsiteY2" fmla="*/ 554496 h 705503"/>
              <a:gd name="connsiteX3" fmla="*/ 2291381 w 2304255"/>
              <a:gd name="connsiteY3" fmla="*/ 705503 h 705503"/>
              <a:gd name="connsiteX4" fmla="*/ 0 w 2304255"/>
              <a:gd name="connsiteY4" fmla="*/ 554496 h 705503"/>
              <a:gd name="connsiteX0" fmla="*/ 17417 w 2304255"/>
              <a:gd name="connsiteY0" fmla="*/ 693833 h 705503"/>
              <a:gd name="connsiteX1" fmla="*/ 0 w 2304255"/>
              <a:gd name="connsiteY1" fmla="*/ 0 h 705503"/>
              <a:gd name="connsiteX2" fmla="*/ 2304255 w 2304255"/>
              <a:gd name="connsiteY2" fmla="*/ 554496 h 705503"/>
              <a:gd name="connsiteX3" fmla="*/ 2291381 w 2304255"/>
              <a:gd name="connsiteY3" fmla="*/ 705503 h 705503"/>
              <a:gd name="connsiteX4" fmla="*/ 17417 w 2304255"/>
              <a:gd name="connsiteY4" fmla="*/ 693833 h 705503"/>
              <a:gd name="connsiteX0" fmla="*/ 34834 w 2304255"/>
              <a:gd name="connsiteY0" fmla="*/ 719959 h 719959"/>
              <a:gd name="connsiteX1" fmla="*/ 0 w 2304255"/>
              <a:gd name="connsiteY1" fmla="*/ 0 h 719959"/>
              <a:gd name="connsiteX2" fmla="*/ 2304255 w 2304255"/>
              <a:gd name="connsiteY2" fmla="*/ 554496 h 719959"/>
              <a:gd name="connsiteX3" fmla="*/ 2291381 w 2304255"/>
              <a:gd name="connsiteY3" fmla="*/ 705503 h 719959"/>
              <a:gd name="connsiteX4" fmla="*/ 34834 w 2304255"/>
              <a:gd name="connsiteY4" fmla="*/ 719959 h 7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4255" h="719959">
                <a:moveTo>
                  <a:pt x="34834" y="719959"/>
                </a:moveTo>
                <a:lnTo>
                  <a:pt x="0" y="0"/>
                </a:lnTo>
                <a:lnTo>
                  <a:pt x="2304255" y="554496"/>
                </a:lnTo>
                <a:lnTo>
                  <a:pt x="2291381" y="705503"/>
                </a:lnTo>
                <a:lnTo>
                  <a:pt x="34834" y="719959"/>
                </a:lnTo>
                <a:close/>
              </a:path>
            </a:pathLst>
          </a:custGeom>
          <a:solidFill>
            <a:srgbClr val="FF0000"/>
          </a:solidFill>
          <a:ln w="19050">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6" name="矩形 45"/>
          <p:cNvSpPr/>
          <p:nvPr/>
        </p:nvSpPr>
        <p:spPr>
          <a:xfrm>
            <a:off x="5978574" y="1187460"/>
            <a:ext cx="1338828" cy="369332"/>
          </a:xfrm>
          <a:prstGeom prst="rect">
            <a:avLst/>
          </a:prstGeom>
        </p:spPr>
        <p:txBody>
          <a:bodyPr wrap="none">
            <a:spAutoFit/>
          </a:bodyPr>
          <a:lstStyle/>
          <a:p>
            <a:r>
              <a:rPr lang="zh-TW" altLang="en-US" dirty="0"/>
              <a:t>單向度情況</a:t>
            </a:r>
            <a:endParaRPr lang="en-US" altLang="zh-TW" dirty="0"/>
          </a:p>
        </p:txBody>
      </p:sp>
      <p:sp>
        <p:nvSpPr>
          <p:cNvPr id="61" name="手繪多邊形 60"/>
          <p:cNvSpPr/>
          <p:nvPr/>
        </p:nvSpPr>
        <p:spPr>
          <a:xfrm>
            <a:off x="4939339" y="3776332"/>
            <a:ext cx="3973768" cy="301595"/>
          </a:xfrm>
          <a:custGeom>
            <a:avLst/>
            <a:gdLst>
              <a:gd name="connsiteX0" fmla="*/ 0 w 4188823"/>
              <a:gd name="connsiteY0" fmla="*/ 0 h 278674"/>
              <a:gd name="connsiteX1" fmla="*/ 4188823 w 4188823"/>
              <a:gd name="connsiteY1" fmla="*/ 0 h 278674"/>
              <a:gd name="connsiteX2" fmla="*/ 4188823 w 4188823"/>
              <a:gd name="connsiteY2" fmla="*/ 278674 h 278674"/>
              <a:gd name="connsiteX3" fmla="*/ 992777 w 4188823"/>
              <a:gd name="connsiteY3" fmla="*/ 278674 h 278674"/>
              <a:gd name="connsiteX4" fmla="*/ 0 w 4188823"/>
              <a:gd name="connsiteY4" fmla="*/ 0 h 278674"/>
              <a:gd name="connsiteX0" fmla="*/ 0 w 4188823"/>
              <a:gd name="connsiteY0" fmla="*/ 0 h 370166"/>
              <a:gd name="connsiteX1" fmla="*/ 4188823 w 4188823"/>
              <a:gd name="connsiteY1" fmla="*/ 0 h 370166"/>
              <a:gd name="connsiteX2" fmla="*/ 4188823 w 4188823"/>
              <a:gd name="connsiteY2" fmla="*/ 370166 h 370166"/>
              <a:gd name="connsiteX3" fmla="*/ 992777 w 4188823"/>
              <a:gd name="connsiteY3" fmla="*/ 278674 h 370166"/>
              <a:gd name="connsiteX4" fmla="*/ 0 w 4188823"/>
              <a:gd name="connsiteY4" fmla="*/ 0 h 370166"/>
              <a:gd name="connsiteX0" fmla="*/ 0 w 4188823"/>
              <a:gd name="connsiteY0" fmla="*/ 0 h 370166"/>
              <a:gd name="connsiteX1" fmla="*/ 4188823 w 4188823"/>
              <a:gd name="connsiteY1" fmla="*/ 0 h 370166"/>
              <a:gd name="connsiteX2" fmla="*/ 4188823 w 4188823"/>
              <a:gd name="connsiteY2" fmla="*/ 370166 h 370166"/>
              <a:gd name="connsiteX3" fmla="*/ 992777 w 4188823"/>
              <a:gd name="connsiteY3" fmla="*/ 278674 h 370166"/>
              <a:gd name="connsiteX4" fmla="*/ 924945 w 4188823"/>
              <a:gd name="connsiteY4" fmla="*/ 245942 h 370166"/>
              <a:gd name="connsiteX5" fmla="*/ 0 w 4188823"/>
              <a:gd name="connsiteY5" fmla="*/ 0 h 370166"/>
              <a:gd name="connsiteX0" fmla="*/ 0 w 4188823"/>
              <a:gd name="connsiteY0" fmla="*/ 0 h 400663"/>
              <a:gd name="connsiteX1" fmla="*/ 4188823 w 4188823"/>
              <a:gd name="connsiteY1" fmla="*/ 0 h 400663"/>
              <a:gd name="connsiteX2" fmla="*/ 4188823 w 4188823"/>
              <a:gd name="connsiteY2" fmla="*/ 370166 h 400663"/>
              <a:gd name="connsiteX3" fmla="*/ 926981 w 4188823"/>
              <a:gd name="connsiteY3" fmla="*/ 400663 h 400663"/>
              <a:gd name="connsiteX4" fmla="*/ 924945 w 4188823"/>
              <a:gd name="connsiteY4" fmla="*/ 245942 h 400663"/>
              <a:gd name="connsiteX5" fmla="*/ 0 w 4188823"/>
              <a:gd name="connsiteY5" fmla="*/ 0 h 400663"/>
              <a:gd name="connsiteX0" fmla="*/ 0 w 3703572"/>
              <a:gd name="connsiteY0" fmla="*/ 11568 h 400663"/>
              <a:gd name="connsiteX1" fmla="*/ 3703572 w 3703572"/>
              <a:gd name="connsiteY1" fmla="*/ 0 h 400663"/>
              <a:gd name="connsiteX2" fmla="*/ 3703572 w 3703572"/>
              <a:gd name="connsiteY2" fmla="*/ 370166 h 400663"/>
              <a:gd name="connsiteX3" fmla="*/ 441730 w 3703572"/>
              <a:gd name="connsiteY3" fmla="*/ 400663 h 400663"/>
              <a:gd name="connsiteX4" fmla="*/ 439694 w 3703572"/>
              <a:gd name="connsiteY4" fmla="*/ 245942 h 400663"/>
              <a:gd name="connsiteX5" fmla="*/ 0 w 3703572"/>
              <a:gd name="connsiteY5" fmla="*/ 11568 h 400663"/>
              <a:gd name="connsiteX0" fmla="*/ 0 w 3629551"/>
              <a:gd name="connsiteY0" fmla="*/ 0 h 400664"/>
              <a:gd name="connsiteX1" fmla="*/ 3629551 w 3629551"/>
              <a:gd name="connsiteY1" fmla="*/ 1 h 400664"/>
              <a:gd name="connsiteX2" fmla="*/ 3629551 w 3629551"/>
              <a:gd name="connsiteY2" fmla="*/ 370167 h 400664"/>
              <a:gd name="connsiteX3" fmla="*/ 367709 w 3629551"/>
              <a:gd name="connsiteY3" fmla="*/ 400664 h 400664"/>
              <a:gd name="connsiteX4" fmla="*/ 365673 w 3629551"/>
              <a:gd name="connsiteY4" fmla="*/ 245943 h 400664"/>
              <a:gd name="connsiteX5" fmla="*/ 0 w 3629551"/>
              <a:gd name="connsiteY5" fmla="*/ 0 h 400664"/>
              <a:gd name="connsiteX0" fmla="*/ 0 w 3752920"/>
              <a:gd name="connsiteY0" fmla="*/ 0 h 400664"/>
              <a:gd name="connsiteX1" fmla="*/ 3752920 w 3752920"/>
              <a:gd name="connsiteY1" fmla="*/ 1 h 400664"/>
              <a:gd name="connsiteX2" fmla="*/ 3752920 w 3752920"/>
              <a:gd name="connsiteY2" fmla="*/ 370167 h 400664"/>
              <a:gd name="connsiteX3" fmla="*/ 491078 w 3752920"/>
              <a:gd name="connsiteY3" fmla="*/ 400664 h 400664"/>
              <a:gd name="connsiteX4" fmla="*/ 489042 w 3752920"/>
              <a:gd name="connsiteY4" fmla="*/ 245943 h 400664"/>
              <a:gd name="connsiteX5" fmla="*/ 0 w 3752920"/>
              <a:gd name="connsiteY5" fmla="*/ 0 h 400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52920" h="400664">
                <a:moveTo>
                  <a:pt x="0" y="0"/>
                </a:moveTo>
                <a:lnTo>
                  <a:pt x="3752920" y="1"/>
                </a:lnTo>
                <a:lnTo>
                  <a:pt x="3752920" y="370167"/>
                </a:lnTo>
                <a:lnTo>
                  <a:pt x="491078" y="400664"/>
                </a:lnTo>
                <a:cubicBezTo>
                  <a:pt x="490399" y="349090"/>
                  <a:pt x="489721" y="297517"/>
                  <a:pt x="489042" y="245943"/>
                </a:cubicBezTo>
                <a:lnTo>
                  <a:pt x="0" y="0"/>
                </a:lnTo>
                <a:close/>
              </a:path>
            </a:pathLst>
          </a:cu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err="1" smtClean="0">
                <a:solidFill>
                  <a:schemeClr val="tx1"/>
                </a:solidFill>
              </a:rPr>
              <a:t>s</a:t>
            </a:r>
            <a:r>
              <a:rPr lang="en-US" baseline="-25000" dirty="0" err="1" smtClean="0">
                <a:solidFill>
                  <a:schemeClr val="tx1"/>
                </a:solidFill>
              </a:rPr>
              <a:t>j</a:t>
            </a:r>
            <a:endParaRPr lang="en-US" baseline="-25000" dirty="0">
              <a:solidFill>
                <a:schemeClr val="tx1"/>
              </a:solidFill>
            </a:endParaRPr>
          </a:p>
        </p:txBody>
      </p:sp>
      <p:sp>
        <p:nvSpPr>
          <p:cNvPr id="62" name="矩形 61"/>
          <p:cNvSpPr/>
          <p:nvPr/>
        </p:nvSpPr>
        <p:spPr>
          <a:xfrm>
            <a:off x="4459144" y="3654424"/>
            <a:ext cx="319318" cy="369332"/>
          </a:xfrm>
          <a:prstGeom prst="rect">
            <a:avLst/>
          </a:prstGeom>
        </p:spPr>
        <p:txBody>
          <a:bodyPr wrap="none">
            <a:spAutoFit/>
          </a:bodyPr>
          <a:lstStyle/>
          <a:p>
            <a:pPr algn="ctr"/>
            <a:r>
              <a:rPr lang="en-US" dirty="0" err="1" smtClean="0"/>
              <a:t>c</a:t>
            </a:r>
            <a:r>
              <a:rPr lang="en-US" baseline="-25000" dirty="0" err="1" smtClean="0"/>
              <a:t>j</a:t>
            </a:r>
            <a:endParaRPr lang="en-US" baseline="-25000" dirty="0"/>
          </a:p>
        </p:txBody>
      </p:sp>
      <p:sp>
        <p:nvSpPr>
          <p:cNvPr id="63" name="矩形 62"/>
          <p:cNvSpPr/>
          <p:nvPr/>
        </p:nvSpPr>
        <p:spPr>
          <a:xfrm>
            <a:off x="8324209" y="4683152"/>
            <a:ext cx="378994" cy="369332"/>
          </a:xfrm>
          <a:prstGeom prst="rect">
            <a:avLst/>
          </a:prstGeom>
        </p:spPr>
        <p:txBody>
          <a:bodyPr wrap="square">
            <a:spAutoFit/>
          </a:bodyPr>
          <a:lstStyle/>
          <a:p>
            <a:pPr algn="ctr"/>
            <a:r>
              <a:rPr lang="en-US" dirty="0" err="1"/>
              <a:t>e</a:t>
            </a:r>
            <a:r>
              <a:rPr lang="en-US" baseline="-25000" dirty="0" err="1" smtClean="0"/>
              <a:t>j</a:t>
            </a:r>
            <a:endParaRPr lang="en-US" baseline="-25000" dirty="0"/>
          </a:p>
        </p:txBody>
      </p:sp>
      <p:sp>
        <p:nvSpPr>
          <p:cNvPr id="64" name="矩形 63"/>
          <p:cNvSpPr/>
          <p:nvPr/>
        </p:nvSpPr>
        <p:spPr>
          <a:xfrm>
            <a:off x="4277449" y="2954450"/>
            <a:ext cx="4642987" cy="266446"/>
          </a:xfrm>
          <a:prstGeom prst="rect">
            <a:avLst/>
          </a:pr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err="1" smtClean="0">
                <a:solidFill>
                  <a:schemeClr val="tx1"/>
                </a:solidFill>
              </a:rPr>
              <a:t>s</a:t>
            </a:r>
            <a:r>
              <a:rPr lang="en-US" baseline="-25000" dirty="0" err="1" smtClean="0">
                <a:solidFill>
                  <a:schemeClr val="tx1"/>
                </a:solidFill>
              </a:rPr>
              <a:t>j</a:t>
            </a:r>
            <a:endParaRPr lang="en-US" baseline="-25000" dirty="0">
              <a:solidFill>
                <a:schemeClr val="tx1"/>
              </a:solidFill>
            </a:endParaRPr>
          </a:p>
        </p:txBody>
      </p:sp>
      <p:cxnSp>
        <p:nvCxnSpPr>
          <p:cNvPr id="73" name="直線單箭頭接點 72"/>
          <p:cNvCxnSpPr/>
          <p:nvPr/>
        </p:nvCxnSpPr>
        <p:spPr>
          <a:xfrm flipH="1" flipV="1">
            <a:off x="6726722" y="4146331"/>
            <a:ext cx="1" cy="2187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6" name="手繪多邊形 75"/>
          <p:cNvSpPr/>
          <p:nvPr/>
        </p:nvSpPr>
        <p:spPr>
          <a:xfrm>
            <a:off x="4678198" y="4728439"/>
            <a:ext cx="2944677" cy="427033"/>
          </a:xfrm>
          <a:custGeom>
            <a:avLst/>
            <a:gdLst>
              <a:gd name="connsiteX0" fmla="*/ 0 w 4188823"/>
              <a:gd name="connsiteY0" fmla="*/ 0 h 278674"/>
              <a:gd name="connsiteX1" fmla="*/ 4188823 w 4188823"/>
              <a:gd name="connsiteY1" fmla="*/ 0 h 278674"/>
              <a:gd name="connsiteX2" fmla="*/ 4188823 w 4188823"/>
              <a:gd name="connsiteY2" fmla="*/ 278674 h 278674"/>
              <a:gd name="connsiteX3" fmla="*/ 992777 w 4188823"/>
              <a:gd name="connsiteY3" fmla="*/ 278674 h 278674"/>
              <a:gd name="connsiteX4" fmla="*/ 0 w 4188823"/>
              <a:gd name="connsiteY4" fmla="*/ 0 h 278674"/>
              <a:gd name="connsiteX0" fmla="*/ 0 w 4188823"/>
              <a:gd name="connsiteY0" fmla="*/ 167734 h 446408"/>
              <a:gd name="connsiteX1" fmla="*/ 4188823 w 4188823"/>
              <a:gd name="connsiteY1" fmla="*/ 0 h 446408"/>
              <a:gd name="connsiteX2" fmla="*/ 4188823 w 4188823"/>
              <a:gd name="connsiteY2" fmla="*/ 446408 h 446408"/>
              <a:gd name="connsiteX3" fmla="*/ 992777 w 4188823"/>
              <a:gd name="connsiteY3" fmla="*/ 446408 h 446408"/>
              <a:gd name="connsiteX4" fmla="*/ 0 w 4188823"/>
              <a:gd name="connsiteY4" fmla="*/ 167734 h 446408"/>
              <a:gd name="connsiteX0" fmla="*/ 0 w 4188823"/>
              <a:gd name="connsiteY0" fmla="*/ 167734 h 454033"/>
              <a:gd name="connsiteX1" fmla="*/ 4188823 w 4188823"/>
              <a:gd name="connsiteY1" fmla="*/ 0 h 454033"/>
              <a:gd name="connsiteX2" fmla="*/ 2211977 w 4188823"/>
              <a:gd name="connsiteY2" fmla="*/ 454033 h 454033"/>
              <a:gd name="connsiteX3" fmla="*/ 992777 w 4188823"/>
              <a:gd name="connsiteY3" fmla="*/ 446408 h 454033"/>
              <a:gd name="connsiteX4" fmla="*/ 0 w 4188823"/>
              <a:gd name="connsiteY4" fmla="*/ 167734 h 454033"/>
              <a:gd name="connsiteX0" fmla="*/ 0 w 4206240"/>
              <a:gd name="connsiteY0" fmla="*/ 221104 h 507403"/>
              <a:gd name="connsiteX1" fmla="*/ 4206240 w 4206240"/>
              <a:gd name="connsiteY1" fmla="*/ 0 h 507403"/>
              <a:gd name="connsiteX2" fmla="*/ 2211977 w 4206240"/>
              <a:gd name="connsiteY2" fmla="*/ 507403 h 507403"/>
              <a:gd name="connsiteX3" fmla="*/ 992777 w 4206240"/>
              <a:gd name="connsiteY3" fmla="*/ 499778 h 507403"/>
              <a:gd name="connsiteX4" fmla="*/ 0 w 4206240"/>
              <a:gd name="connsiteY4" fmla="*/ 221104 h 507403"/>
              <a:gd name="connsiteX0" fmla="*/ 0 w 4423954"/>
              <a:gd name="connsiteY0" fmla="*/ 0 h 507404"/>
              <a:gd name="connsiteX1" fmla="*/ 4423954 w 4423954"/>
              <a:gd name="connsiteY1" fmla="*/ 1 h 507404"/>
              <a:gd name="connsiteX2" fmla="*/ 2429691 w 4423954"/>
              <a:gd name="connsiteY2" fmla="*/ 507404 h 507404"/>
              <a:gd name="connsiteX3" fmla="*/ 1210491 w 4423954"/>
              <a:gd name="connsiteY3" fmla="*/ 499779 h 507404"/>
              <a:gd name="connsiteX4" fmla="*/ 0 w 4423954"/>
              <a:gd name="connsiteY4" fmla="*/ 0 h 507404"/>
              <a:gd name="connsiteX0" fmla="*/ 0 w 4423954"/>
              <a:gd name="connsiteY0" fmla="*/ 0 h 507404"/>
              <a:gd name="connsiteX1" fmla="*/ 4423954 w 4423954"/>
              <a:gd name="connsiteY1" fmla="*/ 1 h 507404"/>
              <a:gd name="connsiteX2" fmla="*/ 2429691 w 4423954"/>
              <a:gd name="connsiteY2" fmla="*/ 507404 h 507404"/>
              <a:gd name="connsiteX3" fmla="*/ 1210491 w 4423954"/>
              <a:gd name="connsiteY3" fmla="*/ 499779 h 507404"/>
              <a:gd name="connsiteX4" fmla="*/ 537667 w 4423954"/>
              <a:gd name="connsiteY4" fmla="*/ 221653 h 507404"/>
              <a:gd name="connsiteX5" fmla="*/ 0 w 4423954"/>
              <a:gd name="connsiteY5" fmla="*/ 0 h 507404"/>
              <a:gd name="connsiteX0" fmla="*/ 0 w 4423954"/>
              <a:gd name="connsiteY0" fmla="*/ 0 h 507404"/>
              <a:gd name="connsiteX1" fmla="*/ 4423954 w 4423954"/>
              <a:gd name="connsiteY1" fmla="*/ 1 h 507404"/>
              <a:gd name="connsiteX2" fmla="*/ 2429691 w 4423954"/>
              <a:gd name="connsiteY2" fmla="*/ 507404 h 507404"/>
              <a:gd name="connsiteX3" fmla="*/ 1210491 w 4423954"/>
              <a:gd name="connsiteY3" fmla="*/ 499779 h 507404"/>
              <a:gd name="connsiteX4" fmla="*/ 15153 w 4423954"/>
              <a:gd name="connsiteY4" fmla="*/ 153035 h 507404"/>
              <a:gd name="connsiteX5" fmla="*/ 0 w 4423954"/>
              <a:gd name="connsiteY5" fmla="*/ 0 h 507404"/>
              <a:gd name="connsiteX0" fmla="*/ 2264 w 4408801"/>
              <a:gd name="connsiteY0" fmla="*/ 0 h 507404"/>
              <a:gd name="connsiteX1" fmla="*/ 4408801 w 4408801"/>
              <a:gd name="connsiteY1" fmla="*/ 1 h 507404"/>
              <a:gd name="connsiteX2" fmla="*/ 2414538 w 4408801"/>
              <a:gd name="connsiteY2" fmla="*/ 507404 h 507404"/>
              <a:gd name="connsiteX3" fmla="*/ 1195338 w 4408801"/>
              <a:gd name="connsiteY3" fmla="*/ 499779 h 507404"/>
              <a:gd name="connsiteX4" fmla="*/ 0 w 4408801"/>
              <a:gd name="connsiteY4" fmla="*/ 153035 h 507404"/>
              <a:gd name="connsiteX5" fmla="*/ 2264 w 4408801"/>
              <a:gd name="connsiteY5" fmla="*/ 0 h 507404"/>
              <a:gd name="connsiteX0" fmla="*/ 2264 w 4408801"/>
              <a:gd name="connsiteY0" fmla="*/ 0 h 507404"/>
              <a:gd name="connsiteX1" fmla="*/ 4408801 w 4408801"/>
              <a:gd name="connsiteY1" fmla="*/ 1 h 507404"/>
              <a:gd name="connsiteX2" fmla="*/ 2128691 w 4408801"/>
              <a:gd name="connsiteY2" fmla="*/ 507404 h 507404"/>
              <a:gd name="connsiteX3" fmla="*/ 1195338 w 4408801"/>
              <a:gd name="connsiteY3" fmla="*/ 499779 h 507404"/>
              <a:gd name="connsiteX4" fmla="*/ 0 w 4408801"/>
              <a:gd name="connsiteY4" fmla="*/ 153035 h 507404"/>
              <a:gd name="connsiteX5" fmla="*/ 2264 w 4408801"/>
              <a:gd name="connsiteY5" fmla="*/ 0 h 507404"/>
              <a:gd name="connsiteX0" fmla="*/ 2264 w 4408801"/>
              <a:gd name="connsiteY0" fmla="*/ 0 h 507404"/>
              <a:gd name="connsiteX1" fmla="*/ 4408801 w 4408801"/>
              <a:gd name="connsiteY1" fmla="*/ 1 h 507404"/>
              <a:gd name="connsiteX2" fmla="*/ 2128691 w 4408801"/>
              <a:gd name="connsiteY2" fmla="*/ 507404 h 507404"/>
              <a:gd name="connsiteX3" fmla="*/ 1782963 w 4408801"/>
              <a:gd name="connsiteY3" fmla="*/ 502272 h 507404"/>
              <a:gd name="connsiteX4" fmla="*/ 1195338 w 4408801"/>
              <a:gd name="connsiteY4" fmla="*/ 499779 h 507404"/>
              <a:gd name="connsiteX5" fmla="*/ 0 w 4408801"/>
              <a:gd name="connsiteY5" fmla="*/ 153035 h 507404"/>
              <a:gd name="connsiteX6" fmla="*/ 2264 w 4408801"/>
              <a:gd name="connsiteY6" fmla="*/ 0 h 507404"/>
              <a:gd name="connsiteX0" fmla="*/ 2264 w 4408801"/>
              <a:gd name="connsiteY0" fmla="*/ 0 h 670006"/>
              <a:gd name="connsiteX1" fmla="*/ 4408801 w 4408801"/>
              <a:gd name="connsiteY1" fmla="*/ 1 h 670006"/>
              <a:gd name="connsiteX2" fmla="*/ 2128691 w 4408801"/>
              <a:gd name="connsiteY2" fmla="*/ 507404 h 670006"/>
              <a:gd name="connsiteX3" fmla="*/ 2203326 w 4408801"/>
              <a:gd name="connsiteY3" fmla="*/ 670006 h 670006"/>
              <a:gd name="connsiteX4" fmla="*/ 1195338 w 4408801"/>
              <a:gd name="connsiteY4" fmla="*/ 499779 h 670006"/>
              <a:gd name="connsiteX5" fmla="*/ 0 w 4408801"/>
              <a:gd name="connsiteY5" fmla="*/ 153035 h 670006"/>
              <a:gd name="connsiteX6" fmla="*/ 2264 w 4408801"/>
              <a:gd name="connsiteY6" fmla="*/ 0 h 670006"/>
              <a:gd name="connsiteX0" fmla="*/ 2264 w 4408801"/>
              <a:gd name="connsiteY0" fmla="*/ 0 h 670006"/>
              <a:gd name="connsiteX1" fmla="*/ 4408801 w 4408801"/>
              <a:gd name="connsiteY1" fmla="*/ 1 h 670006"/>
              <a:gd name="connsiteX2" fmla="*/ 2179134 w 4408801"/>
              <a:gd name="connsiteY2" fmla="*/ 507404 h 670006"/>
              <a:gd name="connsiteX3" fmla="*/ 2203326 w 4408801"/>
              <a:gd name="connsiteY3" fmla="*/ 670006 h 670006"/>
              <a:gd name="connsiteX4" fmla="*/ 1195338 w 4408801"/>
              <a:gd name="connsiteY4" fmla="*/ 499779 h 670006"/>
              <a:gd name="connsiteX5" fmla="*/ 0 w 4408801"/>
              <a:gd name="connsiteY5" fmla="*/ 153035 h 670006"/>
              <a:gd name="connsiteX6" fmla="*/ 2264 w 4408801"/>
              <a:gd name="connsiteY6" fmla="*/ 0 h 670006"/>
              <a:gd name="connsiteX0" fmla="*/ 2264 w 4408801"/>
              <a:gd name="connsiteY0" fmla="*/ 0 h 670006"/>
              <a:gd name="connsiteX1" fmla="*/ 4408801 w 4408801"/>
              <a:gd name="connsiteY1" fmla="*/ 1 h 670006"/>
              <a:gd name="connsiteX2" fmla="*/ 2179134 w 4408801"/>
              <a:gd name="connsiteY2" fmla="*/ 507404 h 670006"/>
              <a:gd name="connsiteX3" fmla="*/ 2203326 w 4408801"/>
              <a:gd name="connsiteY3" fmla="*/ 670006 h 670006"/>
              <a:gd name="connsiteX4" fmla="*/ 1312157 w 4408801"/>
              <a:gd name="connsiteY4" fmla="*/ 532770 h 670006"/>
              <a:gd name="connsiteX5" fmla="*/ 1195338 w 4408801"/>
              <a:gd name="connsiteY5" fmla="*/ 499779 h 670006"/>
              <a:gd name="connsiteX6" fmla="*/ 0 w 4408801"/>
              <a:gd name="connsiteY6" fmla="*/ 153035 h 670006"/>
              <a:gd name="connsiteX7" fmla="*/ 2264 w 4408801"/>
              <a:gd name="connsiteY7" fmla="*/ 0 h 670006"/>
              <a:gd name="connsiteX0" fmla="*/ 2264 w 4408801"/>
              <a:gd name="connsiteY0" fmla="*/ 0 h 670006"/>
              <a:gd name="connsiteX1" fmla="*/ 4408801 w 4408801"/>
              <a:gd name="connsiteY1" fmla="*/ 1 h 670006"/>
              <a:gd name="connsiteX2" fmla="*/ 2179134 w 4408801"/>
              <a:gd name="connsiteY2" fmla="*/ 507404 h 670006"/>
              <a:gd name="connsiteX3" fmla="*/ 2203326 w 4408801"/>
              <a:gd name="connsiteY3" fmla="*/ 670006 h 670006"/>
              <a:gd name="connsiteX4" fmla="*/ 1211270 w 4408801"/>
              <a:gd name="connsiteY4" fmla="*/ 647134 h 670006"/>
              <a:gd name="connsiteX5" fmla="*/ 1195338 w 4408801"/>
              <a:gd name="connsiteY5" fmla="*/ 499779 h 670006"/>
              <a:gd name="connsiteX6" fmla="*/ 0 w 4408801"/>
              <a:gd name="connsiteY6" fmla="*/ 153035 h 670006"/>
              <a:gd name="connsiteX7" fmla="*/ 2264 w 4408801"/>
              <a:gd name="connsiteY7" fmla="*/ 0 h 670006"/>
              <a:gd name="connsiteX0" fmla="*/ 2264 w 4408801"/>
              <a:gd name="connsiteY0" fmla="*/ 0 h 670006"/>
              <a:gd name="connsiteX1" fmla="*/ 4408801 w 4408801"/>
              <a:gd name="connsiteY1" fmla="*/ 1 h 670006"/>
              <a:gd name="connsiteX2" fmla="*/ 2179134 w 4408801"/>
              <a:gd name="connsiteY2" fmla="*/ 507404 h 670006"/>
              <a:gd name="connsiteX3" fmla="*/ 2194918 w 4408801"/>
              <a:gd name="connsiteY3" fmla="*/ 670006 h 670006"/>
              <a:gd name="connsiteX4" fmla="*/ 1211270 w 4408801"/>
              <a:gd name="connsiteY4" fmla="*/ 647134 h 670006"/>
              <a:gd name="connsiteX5" fmla="*/ 1195338 w 4408801"/>
              <a:gd name="connsiteY5" fmla="*/ 499779 h 670006"/>
              <a:gd name="connsiteX6" fmla="*/ 0 w 4408801"/>
              <a:gd name="connsiteY6" fmla="*/ 153035 h 670006"/>
              <a:gd name="connsiteX7" fmla="*/ 2264 w 4408801"/>
              <a:gd name="connsiteY7" fmla="*/ 0 h 670006"/>
              <a:gd name="connsiteX0" fmla="*/ 2264 w 4408801"/>
              <a:gd name="connsiteY0" fmla="*/ 0 h 670006"/>
              <a:gd name="connsiteX1" fmla="*/ 4408801 w 4408801"/>
              <a:gd name="connsiteY1" fmla="*/ 1 h 670006"/>
              <a:gd name="connsiteX2" fmla="*/ 2179134 w 4408801"/>
              <a:gd name="connsiteY2" fmla="*/ 507404 h 670006"/>
              <a:gd name="connsiteX3" fmla="*/ 2161290 w 4408801"/>
              <a:gd name="connsiteY3" fmla="*/ 670006 h 670006"/>
              <a:gd name="connsiteX4" fmla="*/ 1211270 w 4408801"/>
              <a:gd name="connsiteY4" fmla="*/ 647134 h 670006"/>
              <a:gd name="connsiteX5" fmla="*/ 1195338 w 4408801"/>
              <a:gd name="connsiteY5" fmla="*/ 499779 h 670006"/>
              <a:gd name="connsiteX6" fmla="*/ 0 w 4408801"/>
              <a:gd name="connsiteY6" fmla="*/ 153035 h 670006"/>
              <a:gd name="connsiteX7" fmla="*/ 2264 w 4408801"/>
              <a:gd name="connsiteY7" fmla="*/ 0 h 670006"/>
              <a:gd name="connsiteX0" fmla="*/ 2264 w 3223379"/>
              <a:gd name="connsiteY0" fmla="*/ 13388 h 683394"/>
              <a:gd name="connsiteX1" fmla="*/ 3223379 w 3223379"/>
              <a:gd name="connsiteY1" fmla="*/ 0 h 683394"/>
              <a:gd name="connsiteX2" fmla="*/ 2179134 w 3223379"/>
              <a:gd name="connsiteY2" fmla="*/ 520792 h 683394"/>
              <a:gd name="connsiteX3" fmla="*/ 2161290 w 3223379"/>
              <a:gd name="connsiteY3" fmla="*/ 683394 h 683394"/>
              <a:gd name="connsiteX4" fmla="*/ 1211270 w 3223379"/>
              <a:gd name="connsiteY4" fmla="*/ 660522 h 683394"/>
              <a:gd name="connsiteX5" fmla="*/ 1195338 w 3223379"/>
              <a:gd name="connsiteY5" fmla="*/ 513167 h 683394"/>
              <a:gd name="connsiteX6" fmla="*/ 0 w 3223379"/>
              <a:gd name="connsiteY6" fmla="*/ 166423 h 683394"/>
              <a:gd name="connsiteX7" fmla="*/ 2264 w 3223379"/>
              <a:gd name="connsiteY7" fmla="*/ 13388 h 683394"/>
              <a:gd name="connsiteX0" fmla="*/ 2264 w 3223379"/>
              <a:gd name="connsiteY0" fmla="*/ 13388 h 683394"/>
              <a:gd name="connsiteX1" fmla="*/ 3223379 w 3223379"/>
              <a:gd name="connsiteY1" fmla="*/ 0 h 683394"/>
              <a:gd name="connsiteX2" fmla="*/ 2153912 w 3223379"/>
              <a:gd name="connsiteY2" fmla="*/ 467231 h 683394"/>
              <a:gd name="connsiteX3" fmla="*/ 2161290 w 3223379"/>
              <a:gd name="connsiteY3" fmla="*/ 683394 h 683394"/>
              <a:gd name="connsiteX4" fmla="*/ 1211270 w 3223379"/>
              <a:gd name="connsiteY4" fmla="*/ 660522 h 683394"/>
              <a:gd name="connsiteX5" fmla="*/ 1195338 w 3223379"/>
              <a:gd name="connsiteY5" fmla="*/ 513167 h 683394"/>
              <a:gd name="connsiteX6" fmla="*/ 0 w 3223379"/>
              <a:gd name="connsiteY6" fmla="*/ 166423 h 683394"/>
              <a:gd name="connsiteX7" fmla="*/ 2264 w 3223379"/>
              <a:gd name="connsiteY7" fmla="*/ 13388 h 683394"/>
              <a:gd name="connsiteX0" fmla="*/ 2264 w 3223379"/>
              <a:gd name="connsiteY0" fmla="*/ 13388 h 683394"/>
              <a:gd name="connsiteX1" fmla="*/ 3223379 w 3223379"/>
              <a:gd name="connsiteY1" fmla="*/ 0 h 683394"/>
              <a:gd name="connsiteX2" fmla="*/ 2145504 w 3223379"/>
              <a:gd name="connsiteY2" fmla="*/ 440450 h 683394"/>
              <a:gd name="connsiteX3" fmla="*/ 2161290 w 3223379"/>
              <a:gd name="connsiteY3" fmla="*/ 683394 h 683394"/>
              <a:gd name="connsiteX4" fmla="*/ 1211270 w 3223379"/>
              <a:gd name="connsiteY4" fmla="*/ 660522 h 683394"/>
              <a:gd name="connsiteX5" fmla="*/ 1195338 w 3223379"/>
              <a:gd name="connsiteY5" fmla="*/ 513167 h 683394"/>
              <a:gd name="connsiteX6" fmla="*/ 0 w 3223379"/>
              <a:gd name="connsiteY6" fmla="*/ 166423 h 683394"/>
              <a:gd name="connsiteX7" fmla="*/ 2264 w 3223379"/>
              <a:gd name="connsiteY7" fmla="*/ 13388 h 683394"/>
              <a:gd name="connsiteX0" fmla="*/ 2264 w 3223379"/>
              <a:gd name="connsiteY0" fmla="*/ 13388 h 683394"/>
              <a:gd name="connsiteX1" fmla="*/ 3223379 w 3223379"/>
              <a:gd name="connsiteY1" fmla="*/ 0 h 683394"/>
              <a:gd name="connsiteX2" fmla="*/ 2187540 w 3223379"/>
              <a:gd name="connsiteY2" fmla="*/ 427060 h 683394"/>
              <a:gd name="connsiteX3" fmla="*/ 2161290 w 3223379"/>
              <a:gd name="connsiteY3" fmla="*/ 683394 h 683394"/>
              <a:gd name="connsiteX4" fmla="*/ 1211270 w 3223379"/>
              <a:gd name="connsiteY4" fmla="*/ 660522 h 683394"/>
              <a:gd name="connsiteX5" fmla="*/ 1195338 w 3223379"/>
              <a:gd name="connsiteY5" fmla="*/ 513167 h 683394"/>
              <a:gd name="connsiteX6" fmla="*/ 0 w 3223379"/>
              <a:gd name="connsiteY6" fmla="*/ 166423 h 683394"/>
              <a:gd name="connsiteX7" fmla="*/ 2264 w 3223379"/>
              <a:gd name="connsiteY7" fmla="*/ 13388 h 683394"/>
              <a:gd name="connsiteX0" fmla="*/ 2264 w 3223379"/>
              <a:gd name="connsiteY0" fmla="*/ 13388 h 683394"/>
              <a:gd name="connsiteX1" fmla="*/ 3223379 w 3223379"/>
              <a:gd name="connsiteY1" fmla="*/ 0 h 683394"/>
              <a:gd name="connsiteX2" fmla="*/ 2187540 w 3223379"/>
              <a:gd name="connsiteY2" fmla="*/ 427060 h 683394"/>
              <a:gd name="connsiteX3" fmla="*/ 2203327 w 3223379"/>
              <a:gd name="connsiteY3" fmla="*/ 683394 h 683394"/>
              <a:gd name="connsiteX4" fmla="*/ 1211270 w 3223379"/>
              <a:gd name="connsiteY4" fmla="*/ 660522 h 683394"/>
              <a:gd name="connsiteX5" fmla="*/ 1195338 w 3223379"/>
              <a:gd name="connsiteY5" fmla="*/ 513167 h 683394"/>
              <a:gd name="connsiteX6" fmla="*/ 0 w 3223379"/>
              <a:gd name="connsiteY6" fmla="*/ 166423 h 683394"/>
              <a:gd name="connsiteX7" fmla="*/ 2264 w 3223379"/>
              <a:gd name="connsiteY7" fmla="*/ 13388 h 683394"/>
              <a:gd name="connsiteX0" fmla="*/ 456255 w 3223379"/>
              <a:gd name="connsiteY0" fmla="*/ 0 h 696787"/>
              <a:gd name="connsiteX1" fmla="*/ 3223379 w 3223379"/>
              <a:gd name="connsiteY1" fmla="*/ 13393 h 696787"/>
              <a:gd name="connsiteX2" fmla="*/ 2187540 w 3223379"/>
              <a:gd name="connsiteY2" fmla="*/ 440453 h 696787"/>
              <a:gd name="connsiteX3" fmla="*/ 2203327 w 3223379"/>
              <a:gd name="connsiteY3" fmla="*/ 696787 h 696787"/>
              <a:gd name="connsiteX4" fmla="*/ 1211270 w 3223379"/>
              <a:gd name="connsiteY4" fmla="*/ 673915 h 696787"/>
              <a:gd name="connsiteX5" fmla="*/ 1195338 w 3223379"/>
              <a:gd name="connsiteY5" fmla="*/ 526560 h 696787"/>
              <a:gd name="connsiteX6" fmla="*/ 0 w 3223379"/>
              <a:gd name="connsiteY6" fmla="*/ 179816 h 696787"/>
              <a:gd name="connsiteX7" fmla="*/ 456255 w 3223379"/>
              <a:gd name="connsiteY7" fmla="*/ 0 h 696787"/>
              <a:gd name="connsiteX0" fmla="*/ 0 w 2767124"/>
              <a:gd name="connsiteY0" fmla="*/ 0 h 696787"/>
              <a:gd name="connsiteX1" fmla="*/ 2767124 w 2767124"/>
              <a:gd name="connsiteY1" fmla="*/ 13393 h 696787"/>
              <a:gd name="connsiteX2" fmla="*/ 1731285 w 2767124"/>
              <a:gd name="connsiteY2" fmla="*/ 440453 h 696787"/>
              <a:gd name="connsiteX3" fmla="*/ 1747072 w 2767124"/>
              <a:gd name="connsiteY3" fmla="*/ 696787 h 696787"/>
              <a:gd name="connsiteX4" fmla="*/ 755015 w 2767124"/>
              <a:gd name="connsiteY4" fmla="*/ 673915 h 696787"/>
              <a:gd name="connsiteX5" fmla="*/ 739083 w 2767124"/>
              <a:gd name="connsiteY5" fmla="*/ 526560 h 696787"/>
              <a:gd name="connsiteX6" fmla="*/ 0 w 2767124"/>
              <a:gd name="connsiteY6" fmla="*/ 0 h 696787"/>
              <a:gd name="connsiteX0" fmla="*/ 0 w 2767124"/>
              <a:gd name="connsiteY0" fmla="*/ 0 h 696787"/>
              <a:gd name="connsiteX1" fmla="*/ 2767124 w 2767124"/>
              <a:gd name="connsiteY1" fmla="*/ 13393 h 696787"/>
              <a:gd name="connsiteX2" fmla="*/ 1731285 w 2767124"/>
              <a:gd name="connsiteY2" fmla="*/ 440453 h 696787"/>
              <a:gd name="connsiteX3" fmla="*/ 1747072 w 2767124"/>
              <a:gd name="connsiteY3" fmla="*/ 696787 h 696787"/>
              <a:gd name="connsiteX4" fmla="*/ 755015 w 2767124"/>
              <a:gd name="connsiteY4" fmla="*/ 673915 h 696787"/>
              <a:gd name="connsiteX5" fmla="*/ 739083 w 2767124"/>
              <a:gd name="connsiteY5" fmla="*/ 446218 h 696787"/>
              <a:gd name="connsiteX6" fmla="*/ 0 w 2767124"/>
              <a:gd name="connsiteY6" fmla="*/ 0 h 696787"/>
              <a:gd name="connsiteX0" fmla="*/ 0 w 2767124"/>
              <a:gd name="connsiteY0" fmla="*/ 0 h 696787"/>
              <a:gd name="connsiteX1" fmla="*/ 2767124 w 2767124"/>
              <a:gd name="connsiteY1" fmla="*/ 13393 h 696787"/>
              <a:gd name="connsiteX2" fmla="*/ 1731285 w 2767124"/>
              <a:gd name="connsiteY2" fmla="*/ 440453 h 696787"/>
              <a:gd name="connsiteX3" fmla="*/ 1747072 w 2767124"/>
              <a:gd name="connsiteY3" fmla="*/ 696787 h 696787"/>
              <a:gd name="connsiteX4" fmla="*/ 696164 w 2767124"/>
              <a:gd name="connsiteY4" fmla="*/ 620352 h 696787"/>
              <a:gd name="connsiteX5" fmla="*/ 739083 w 2767124"/>
              <a:gd name="connsiteY5" fmla="*/ 446218 h 696787"/>
              <a:gd name="connsiteX6" fmla="*/ 0 w 2767124"/>
              <a:gd name="connsiteY6" fmla="*/ 0 h 696787"/>
              <a:gd name="connsiteX0" fmla="*/ 0 w 2767124"/>
              <a:gd name="connsiteY0" fmla="*/ 0 h 696787"/>
              <a:gd name="connsiteX1" fmla="*/ 2767124 w 2767124"/>
              <a:gd name="connsiteY1" fmla="*/ 13393 h 696787"/>
              <a:gd name="connsiteX2" fmla="*/ 1731285 w 2767124"/>
              <a:gd name="connsiteY2" fmla="*/ 440453 h 696787"/>
              <a:gd name="connsiteX3" fmla="*/ 1747072 w 2767124"/>
              <a:gd name="connsiteY3" fmla="*/ 696787 h 696787"/>
              <a:gd name="connsiteX4" fmla="*/ 696164 w 2767124"/>
              <a:gd name="connsiteY4" fmla="*/ 620352 h 696787"/>
              <a:gd name="connsiteX5" fmla="*/ 663418 w 2767124"/>
              <a:gd name="connsiteY5" fmla="*/ 406046 h 696787"/>
              <a:gd name="connsiteX6" fmla="*/ 0 w 2767124"/>
              <a:gd name="connsiteY6" fmla="*/ 0 h 696787"/>
              <a:gd name="connsiteX0" fmla="*/ 0 w 2767124"/>
              <a:gd name="connsiteY0" fmla="*/ 0 h 696787"/>
              <a:gd name="connsiteX1" fmla="*/ 2767124 w 2767124"/>
              <a:gd name="connsiteY1" fmla="*/ 13393 h 696787"/>
              <a:gd name="connsiteX2" fmla="*/ 1731285 w 2767124"/>
              <a:gd name="connsiteY2" fmla="*/ 440453 h 696787"/>
              <a:gd name="connsiteX3" fmla="*/ 1747072 w 2767124"/>
              <a:gd name="connsiteY3" fmla="*/ 696787 h 696787"/>
              <a:gd name="connsiteX4" fmla="*/ 696164 w 2767124"/>
              <a:gd name="connsiteY4" fmla="*/ 620352 h 696787"/>
              <a:gd name="connsiteX5" fmla="*/ 680232 w 2767124"/>
              <a:gd name="connsiteY5" fmla="*/ 446218 h 696787"/>
              <a:gd name="connsiteX6" fmla="*/ 0 w 2767124"/>
              <a:gd name="connsiteY6" fmla="*/ 0 h 696787"/>
              <a:gd name="connsiteX0" fmla="*/ 0 w 2767124"/>
              <a:gd name="connsiteY0" fmla="*/ 26779 h 683394"/>
              <a:gd name="connsiteX1" fmla="*/ 2767124 w 2767124"/>
              <a:gd name="connsiteY1" fmla="*/ 0 h 683394"/>
              <a:gd name="connsiteX2" fmla="*/ 1731285 w 2767124"/>
              <a:gd name="connsiteY2" fmla="*/ 427060 h 683394"/>
              <a:gd name="connsiteX3" fmla="*/ 1747072 w 2767124"/>
              <a:gd name="connsiteY3" fmla="*/ 683394 h 683394"/>
              <a:gd name="connsiteX4" fmla="*/ 696164 w 2767124"/>
              <a:gd name="connsiteY4" fmla="*/ 606959 h 683394"/>
              <a:gd name="connsiteX5" fmla="*/ 680232 w 2767124"/>
              <a:gd name="connsiteY5" fmla="*/ 432825 h 683394"/>
              <a:gd name="connsiteX6" fmla="*/ 0 w 2767124"/>
              <a:gd name="connsiteY6" fmla="*/ 26779 h 683394"/>
              <a:gd name="connsiteX0" fmla="*/ 0 w 2842789"/>
              <a:gd name="connsiteY0" fmla="*/ 0 h 696785"/>
              <a:gd name="connsiteX1" fmla="*/ 2842789 w 2842789"/>
              <a:gd name="connsiteY1" fmla="*/ 13391 h 696785"/>
              <a:gd name="connsiteX2" fmla="*/ 1806950 w 2842789"/>
              <a:gd name="connsiteY2" fmla="*/ 440451 h 696785"/>
              <a:gd name="connsiteX3" fmla="*/ 1822737 w 2842789"/>
              <a:gd name="connsiteY3" fmla="*/ 696785 h 696785"/>
              <a:gd name="connsiteX4" fmla="*/ 771829 w 2842789"/>
              <a:gd name="connsiteY4" fmla="*/ 620350 h 696785"/>
              <a:gd name="connsiteX5" fmla="*/ 755897 w 2842789"/>
              <a:gd name="connsiteY5" fmla="*/ 446216 h 696785"/>
              <a:gd name="connsiteX6" fmla="*/ 0 w 2842789"/>
              <a:gd name="connsiteY6" fmla="*/ 0 h 696785"/>
              <a:gd name="connsiteX0" fmla="*/ 0 w 2842789"/>
              <a:gd name="connsiteY0" fmla="*/ 0 h 696785"/>
              <a:gd name="connsiteX1" fmla="*/ 2842789 w 2842789"/>
              <a:gd name="connsiteY1" fmla="*/ 13391 h 696785"/>
              <a:gd name="connsiteX2" fmla="*/ 1806950 w 2842789"/>
              <a:gd name="connsiteY2" fmla="*/ 440451 h 696785"/>
              <a:gd name="connsiteX3" fmla="*/ 1822737 w 2842789"/>
              <a:gd name="connsiteY3" fmla="*/ 696785 h 696785"/>
              <a:gd name="connsiteX4" fmla="*/ 771829 w 2842789"/>
              <a:gd name="connsiteY4" fmla="*/ 620350 h 696785"/>
              <a:gd name="connsiteX5" fmla="*/ 739083 w 2842789"/>
              <a:gd name="connsiteY5" fmla="*/ 406044 h 696785"/>
              <a:gd name="connsiteX6" fmla="*/ 0 w 2842789"/>
              <a:gd name="connsiteY6" fmla="*/ 0 h 696785"/>
              <a:gd name="connsiteX0" fmla="*/ 0 w 2842789"/>
              <a:gd name="connsiteY0" fmla="*/ 0 h 696785"/>
              <a:gd name="connsiteX1" fmla="*/ 2842789 w 2842789"/>
              <a:gd name="connsiteY1" fmla="*/ 13391 h 696785"/>
              <a:gd name="connsiteX2" fmla="*/ 1806950 w 2842789"/>
              <a:gd name="connsiteY2" fmla="*/ 440451 h 696785"/>
              <a:gd name="connsiteX3" fmla="*/ 1822737 w 2842789"/>
              <a:gd name="connsiteY3" fmla="*/ 696785 h 696785"/>
              <a:gd name="connsiteX4" fmla="*/ 746607 w 2842789"/>
              <a:gd name="connsiteY4" fmla="*/ 606960 h 696785"/>
              <a:gd name="connsiteX5" fmla="*/ 739083 w 2842789"/>
              <a:gd name="connsiteY5" fmla="*/ 406044 h 696785"/>
              <a:gd name="connsiteX6" fmla="*/ 0 w 2842789"/>
              <a:gd name="connsiteY6" fmla="*/ 0 h 696785"/>
              <a:gd name="connsiteX0" fmla="*/ 0 w 2842789"/>
              <a:gd name="connsiteY0" fmla="*/ 0 h 696785"/>
              <a:gd name="connsiteX1" fmla="*/ 2842789 w 2842789"/>
              <a:gd name="connsiteY1" fmla="*/ 13391 h 696785"/>
              <a:gd name="connsiteX2" fmla="*/ 1806950 w 2842789"/>
              <a:gd name="connsiteY2" fmla="*/ 440451 h 696785"/>
              <a:gd name="connsiteX3" fmla="*/ 1822737 w 2842789"/>
              <a:gd name="connsiteY3" fmla="*/ 696785 h 696785"/>
              <a:gd name="connsiteX4" fmla="*/ 746607 w 2842789"/>
              <a:gd name="connsiteY4" fmla="*/ 606960 h 696785"/>
              <a:gd name="connsiteX5" fmla="*/ 739083 w 2842789"/>
              <a:gd name="connsiteY5" fmla="*/ 406044 h 696785"/>
              <a:gd name="connsiteX6" fmla="*/ 0 w 2842789"/>
              <a:gd name="connsiteY6" fmla="*/ 0 h 696785"/>
              <a:gd name="connsiteX0" fmla="*/ 0 w 2842789"/>
              <a:gd name="connsiteY0" fmla="*/ 0 h 656615"/>
              <a:gd name="connsiteX1" fmla="*/ 2842789 w 2842789"/>
              <a:gd name="connsiteY1" fmla="*/ 13391 h 656615"/>
              <a:gd name="connsiteX2" fmla="*/ 1806950 w 2842789"/>
              <a:gd name="connsiteY2" fmla="*/ 440451 h 656615"/>
              <a:gd name="connsiteX3" fmla="*/ 1822738 w 2842789"/>
              <a:gd name="connsiteY3" fmla="*/ 656615 h 656615"/>
              <a:gd name="connsiteX4" fmla="*/ 746607 w 2842789"/>
              <a:gd name="connsiteY4" fmla="*/ 606960 h 656615"/>
              <a:gd name="connsiteX5" fmla="*/ 739083 w 2842789"/>
              <a:gd name="connsiteY5" fmla="*/ 406044 h 656615"/>
              <a:gd name="connsiteX6" fmla="*/ 0 w 2842789"/>
              <a:gd name="connsiteY6" fmla="*/ 0 h 656615"/>
              <a:gd name="connsiteX0" fmla="*/ 0 w 2842789"/>
              <a:gd name="connsiteY0" fmla="*/ 0 h 656615"/>
              <a:gd name="connsiteX1" fmla="*/ 2842789 w 2842789"/>
              <a:gd name="connsiteY1" fmla="*/ 13391 h 656615"/>
              <a:gd name="connsiteX2" fmla="*/ 1806950 w 2842789"/>
              <a:gd name="connsiteY2" fmla="*/ 440451 h 656615"/>
              <a:gd name="connsiteX3" fmla="*/ 1822738 w 2842789"/>
              <a:gd name="connsiteY3" fmla="*/ 656615 h 656615"/>
              <a:gd name="connsiteX4" fmla="*/ 738199 w 2842789"/>
              <a:gd name="connsiteY4" fmla="*/ 647131 h 656615"/>
              <a:gd name="connsiteX5" fmla="*/ 739083 w 2842789"/>
              <a:gd name="connsiteY5" fmla="*/ 406044 h 656615"/>
              <a:gd name="connsiteX6" fmla="*/ 0 w 2842789"/>
              <a:gd name="connsiteY6" fmla="*/ 0 h 656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2789" h="656615">
                <a:moveTo>
                  <a:pt x="0" y="0"/>
                </a:moveTo>
                <a:lnTo>
                  <a:pt x="2842789" y="13391"/>
                </a:lnTo>
                <a:lnTo>
                  <a:pt x="1806950" y="440451"/>
                </a:lnTo>
                <a:lnTo>
                  <a:pt x="1822738" y="656615"/>
                </a:lnTo>
                <a:lnTo>
                  <a:pt x="738199" y="647131"/>
                </a:lnTo>
                <a:cubicBezTo>
                  <a:pt x="738494" y="566769"/>
                  <a:pt x="738788" y="486406"/>
                  <a:pt x="739083" y="406044"/>
                </a:cubicBezTo>
                <a:lnTo>
                  <a:pt x="0" y="0"/>
                </a:lnTo>
                <a:close/>
              </a:path>
            </a:pathLst>
          </a:cu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err="1" smtClean="0">
                <a:solidFill>
                  <a:schemeClr val="tx1"/>
                </a:solidFill>
              </a:rPr>
              <a:t>s</a:t>
            </a:r>
            <a:r>
              <a:rPr lang="en-US" baseline="-25000" dirty="0" err="1" smtClean="0">
                <a:solidFill>
                  <a:schemeClr val="tx1"/>
                </a:solidFill>
              </a:rPr>
              <a:t>j</a:t>
            </a:r>
            <a:endParaRPr lang="en-US" baseline="-25000" dirty="0">
              <a:solidFill>
                <a:schemeClr val="tx1"/>
              </a:solidFill>
            </a:endParaRPr>
          </a:p>
        </p:txBody>
      </p:sp>
      <p:sp>
        <p:nvSpPr>
          <p:cNvPr id="77" name="直角三角形 76"/>
          <p:cNvSpPr/>
          <p:nvPr/>
        </p:nvSpPr>
        <p:spPr>
          <a:xfrm>
            <a:off x="4336709" y="5480114"/>
            <a:ext cx="1759293" cy="830184"/>
          </a:xfrm>
          <a:custGeom>
            <a:avLst/>
            <a:gdLst>
              <a:gd name="connsiteX0" fmla="*/ 0 w 1125413"/>
              <a:gd name="connsiteY0" fmla="*/ 360040 h 360040"/>
              <a:gd name="connsiteX1" fmla="*/ 0 w 1125413"/>
              <a:gd name="connsiteY1" fmla="*/ 0 h 360040"/>
              <a:gd name="connsiteX2" fmla="*/ 1125413 w 1125413"/>
              <a:gd name="connsiteY2" fmla="*/ 360040 h 360040"/>
              <a:gd name="connsiteX3" fmla="*/ 0 w 1125413"/>
              <a:gd name="connsiteY3" fmla="*/ 360040 h 360040"/>
              <a:gd name="connsiteX0" fmla="*/ 0 w 1656636"/>
              <a:gd name="connsiteY0" fmla="*/ 360040 h 386166"/>
              <a:gd name="connsiteX1" fmla="*/ 0 w 1656636"/>
              <a:gd name="connsiteY1" fmla="*/ 0 h 386166"/>
              <a:gd name="connsiteX2" fmla="*/ 1656636 w 1656636"/>
              <a:gd name="connsiteY2" fmla="*/ 386166 h 386166"/>
              <a:gd name="connsiteX3" fmla="*/ 0 w 1656636"/>
              <a:gd name="connsiteY3" fmla="*/ 360040 h 386166"/>
              <a:gd name="connsiteX0" fmla="*/ 0 w 1656636"/>
              <a:gd name="connsiteY0" fmla="*/ 360040 h 386166"/>
              <a:gd name="connsiteX1" fmla="*/ 0 w 1656636"/>
              <a:gd name="connsiteY1" fmla="*/ 0 h 386166"/>
              <a:gd name="connsiteX2" fmla="*/ 907338 w 1656636"/>
              <a:gd name="connsiteY2" fmla="*/ 187276 h 386166"/>
              <a:gd name="connsiteX3" fmla="*/ 1656636 w 1656636"/>
              <a:gd name="connsiteY3" fmla="*/ 386166 h 386166"/>
              <a:gd name="connsiteX4" fmla="*/ 0 w 1656636"/>
              <a:gd name="connsiteY4" fmla="*/ 360040 h 386166"/>
              <a:gd name="connsiteX0" fmla="*/ 0 w 1656636"/>
              <a:gd name="connsiteY0" fmla="*/ 595172 h 621298"/>
              <a:gd name="connsiteX1" fmla="*/ 8709 w 1656636"/>
              <a:gd name="connsiteY1" fmla="*/ 0 h 621298"/>
              <a:gd name="connsiteX2" fmla="*/ 907338 w 1656636"/>
              <a:gd name="connsiteY2" fmla="*/ 422408 h 621298"/>
              <a:gd name="connsiteX3" fmla="*/ 1656636 w 1656636"/>
              <a:gd name="connsiteY3" fmla="*/ 621298 h 621298"/>
              <a:gd name="connsiteX4" fmla="*/ 0 w 1656636"/>
              <a:gd name="connsiteY4" fmla="*/ 595172 h 621298"/>
              <a:gd name="connsiteX0" fmla="*/ 0 w 1682762"/>
              <a:gd name="connsiteY0" fmla="*/ 595172 h 630007"/>
              <a:gd name="connsiteX1" fmla="*/ 8709 w 1682762"/>
              <a:gd name="connsiteY1" fmla="*/ 0 h 630007"/>
              <a:gd name="connsiteX2" fmla="*/ 907338 w 1682762"/>
              <a:gd name="connsiteY2" fmla="*/ 422408 h 630007"/>
              <a:gd name="connsiteX3" fmla="*/ 1682762 w 1682762"/>
              <a:gd name="connsiteY3" fmla="*/ 630007 h 630007"/>
              <a:gd name="connsiteX4" fmla="*/ 0 w 1682762"/>
              <a:gd name="connsiteY4" fmla="*/ 595172 h 630007"/>
              <a:gd name="connsiteX0" fmla="*/ 0 w 1682762"/>
              <a:gd name="connsiteY0" fmla="*/ 595172 h 630007"/>
              <a:gd name="connsiteX1" fmla="*/ 8709 w 1682762"/>
              <a:gd name="connsiteY1" fmla="*/ 0 h 630007"/>
              <a:gd name="connsiteX2" fmla="*/ 907338 w 1682762"/>
              <a:gd name="connsiteY2" fmla="*/ 422408 h 630007"/>
              <a:gd name="connsiteX3" fmla="*/ 1682762 w 1682762"/>
              <a:gd name="connsiteY3" fmla="*/ 630007 h 630007"/>
              <a:gd name="connsiteX4" fmla="*/ 1326939 w 1682762"/>
              <a:gd name="connsiteY4" fmla="*/ 606321 h 630007"/>
              <a:gd name="connsiteX5" fmla="*/ 0 w 1682762"/>
              <a:gd name="connsiteY5" fmla="*/ 595172 h 630007"/>
              <a:gd name="connsiteX0" fmla="*/ 0 w 1694100"/>
              <a:gd name="connsiteY0" fmla="*/ 595172 h 758458"/>
              <a:gd name="connsiteX1" fmla="*/ 8709 w 1694100"/>
              <a:gd name="connsiteY1" fmla="*/ 0 h 758458"/>
              <a:gd name="connsiteX2" fmla="*/ 907338 w 1694100"/>
              <a:gd name="connsiteY2" fmla="*/ 422408 h 758458"/>
              <a:gd name="connsiteX3" fmla="*/ 1682762 w 1694100"/>
              <a:gd name="connsiteY3" fmla="*/ 630007 h 758458"/>
              <a:gd name="connsiteX4" fmla="*/ 1694100 w 1694100"/>
              <a:gd name="connsiteY4" fmla="*/ 758458 h 758458"/>
              <a:gd name="connsiteX5" fmla="*/ 0 w 1694100"/>
              <a:gd name="connsiteY5" fmla="*/ 595172 h 758458"/>
              <a:gd name="connsiteX0" fmla="*/ 0 w 1694100"/>
              <a:gd name="connsiteY0" fmla="*/ 675244 h 758458"/>
              <a:gd name="connsiteX1" fmla="*/ 8709 w 1694100"/>
              <a:gd name="connsiteY1" fmla="*/ 0 h 758458"/>
              <a:gd name="connsiteX2" fmla="*/ 907338 w 1694100"/>
              <a:gd name="connsiteY2" fmla="*/ 422408 h 758458"/>
              <a:gd name="connsiteX3" fmla="*/ 1682762 w 1694100"/>
              <a:gd name="connsiteY3" fmla="*/ 630007 h 758458"/>
              <a:gd name="connsiteX4" fmla="*/ 1694100 w 1694100"/>
              <a:gd name="connsiteY4" fmla="*/ 758458 h 758458"/>
              <a:gd name="connsiteX5" fmla="*/ 0 w 1694100"/>
              <a:gd name="connsiteY5" fmla="*/ 675244 h 758458"/>
              <a:gd name="connsiteX0" fmla="*/ 0 w 1694100"/>
              <a:gd name="connsiteY0" fmla="*/ 731294 h 758458"/>
              <a:gd name="connsiteX1" fmla="*/ 8709 w 1694100"/>
              <a:gd name="connsiteY1" fmla="*/ 0 h 758458"/>
              <a:gd name="connsiteX2" fmla="*/ 907338 w 1694100"/>
              <a:gd name="connsiteY2" fmla="*/ 422408 h 758458"/>
              <a:gd name="connsiteX3" fmla="*/ 1682762 w 1694100"/>
              <a:gd name="connsiteY3" fmla="*/ 630007 h 758458"/>
              <a:gd name="connsiteX4" fmla="*/ 1694100 w 1694100"/>
              <a:gd name="connsiteY4" fmla="*/ 758458 h 758458"/>
              <a:gd name="connsiteX5" fmla="*/ 0 w 1694100"/>
              <a:gd name="connsiteY5" fmla="*/ 731294 h 758458"/>
              <a:gd name="connsiteX0" fmla="*/ 0 w 1685755"/>
              <a:gd name="connsiteY0" fmla="*/ 763323 h 763323"/>
              <a:gd name="connsiteX1" fmla="*/ 364 w 1685755"/>
              <a:gd name="connsiteY1" fmla="*/ 0 h 763323"/>
              <a:gd name="connsiteX2" fmla="*/ 898993 w 1685755"/>
              <a:gd name="connsiteY2" fmla="*/ 422408 h 763323"/>
              <a:gd name="connsiteX3" fmla="*/ 1674417 w 1685755"/>
              <a:gd name="connsiteY3" fmla="*/ 630007 h 763323"/>
              <a:gd name="connsiteX4" fmla="*/ 1685755 w 1685755"/>
              <a:gd name="connsiteY4" fmla="*/ 758458 h 763323"/>
              <a:gd name="connsiteX5" fmla="*/ 0 w 1685755"/>
              <a:gd name="connsiteY5" fmla="*/ 763323 h 763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5755" h="763323">
                <a:moveTo>
                  <a:pt x="0" y="763323"/>
                </a:moveTo>
                <a:cubicBezTo>
                  <a:pt x="121" y="508882"/>
                  <a:pt x="243" y="254441"/>
                  <a:pt x="364" y="0"/>
                </a:cubicBezTo>
                <a:lnTo>
                  <a:pt x="898993" y="422408"/>
                </a:lnTo>
                <a:lnTo>
                  <a:pt x="1674417" y="630007"/>
                </a:lnTo>
                <a:lnTo>
                  <a:pt x="1685755" y="758458"/>
                </a:lnTo>
                <a:lnTo>
                  <a:pt x="0" y="763323"/>
                </a:lnTo>
                <a:close/>
              </a:path>
            </a:pathLst>
          </a:custGeom>
          <a:solidFill>
            <a:srgbClr val="00B0F0"/>
          </a:solidFill>
          <a:ln w="19050">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cxnSp>
        <p:nvCxnSpPr>
          <p:cNvPr id="84" name="直線單箭頭接點 83"/>
          <p:cNvCxnSpPr/>
          <p:nvPr/>
        </p:nvCxnSpPr>
        <p:spPr>
          <a:xfrm flipH="1" flipV="1">
            <a:off x="5266479" y="3320068"/>
            <a:ext cx="1" cy="2187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7" name="文字方塊 86"/>
          <p:cNvSpPr txBox="1"/>
          <p:nvPr/>
        </p:nvSpPr>
        <p:spPr>
          <a:xfrm>
            <a:off x="5046180" y="5099447"/>
            <a:ext cx="906031" cy="369332"/>
          </a:xfrm>
          <a:prstGeom prst="rect">
            <a:avLst/>
          </a:prstGeom>
          <a:noFill/>
        </p:spPr>
        <p:txBody>
          <a:bodyPr wrap="square" rtlCol="0">
            <a:spAutoFit/>
          </a:bodyPr>
          <a:lstStyle/>
          <a:p>
            <a:r>
              <a:rPr lang="en-US" dirty="0" smtClean="0">
                <a:solidFill>
                  <a:srgbClr val="00B0F0"/>
                </a:solidFill>
              </a:rPr>
              <a:t>If </a:t>
            </a:r>
            <a:r>
              <a:rPr lang="zh-TW" altLang="en-US" dirty="0" smtClean="0">
                <a:solidFill>
                  <a:srgbClr val="00B0F0"/>
                </a:solidFill>
              </a:rPr>
              <a:t>答對</a:t>
            </a:r>
            <a:endParaRPr lang="en-US" dirty="0">
              <a:solidFill>
                <a:srgbClr val="00B0F0"/>
              </a:solidFill>
            </a:endParaRPr>
          </a:p>
        </p:txBody>
      </p:sp>
      <p:cxnSp>
        <p:nvCxnSpPr>
          <p:cNvPr id="88" name="直線單箭頭接點 87"/>
          <p:cNvCxnSpPr>
            <a:stCxn id="87" idx="1"/>
          </p:cNvCxnSpPr>
          <p:nvPr/>
        </p:nvCxnSpPr>
        <p:spPr>
          <a:xfrm flipH="1">
            <a:off x="4283968" y="5284113"/>
            <a:ext cx="762212" cy="0"/>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89" name="直線單箭頭接點 88"/>
          <p:cNvCxnSpPr/>
          <p:nvPr/>
        </p:nvCxnSpPr>
        <p:spPr>
          <a:xfrm flipH="1" flipV="1">
            <a:off x="5870676" y="5134531"/>
            <a:ext cx="1" cy="2187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3" name="手繪多邊形 92"/>
          <p:cNvSpPr/>
          <p:nvPr/>
        </p:nvSpPr>
        <p:spPr>
          <a:xfrm>
            <a:off x="4825256" y="5703328"/>
            <a:ext cx="3544779" cy="610388"/>
          </a:xfrm>
          <a:custGeom>
            <a:avLst/>
            <a:gdLst>
              <a:gd name="connsiteX0" fmla="*/ 0 w 4188823"/>
              <a:gd name="connsiteY0" fmla="*/ 0 h 278674"/>
              <a:gd name="connsiteX1" fmla="*/ 4188823 w 4188823"/>
              <a:gd name="connsiteY1" fmla="*/ 0 h 278674"/>
              <a:gd name="connsiteX2" fmla="*/ 4188823 w 4188823"/>
              <a:gd name="connsiteY2" fmla="*/ 278674 h 278674"/>
              <a:gd name="connsiteX3" fmla="*/ 992777 w 4188823"/>
              <a:gd name="connsiteY3" fmla="*/ 278674 h 278674"/>
              <a:gd name="connsiteX4" fmla="*/ 0 w 4188823"/>
              <a:gd name="connsiteY4" fmla="*/ 0 h 278674"/>
              <a:gd name="connsiteX0" fmla="*/ 0 w 4188823"/>
              <a:gd name="connsiteY0" fmla="*/ 0 h 362541"/>
              <a:gd name="connsiteX1" fmla="*/ 4188823 w 4188823"/>
              <a:gd name="connsiteY1" fmla="*/ 0 h 362541"/>
              <a:gd name="connsiteX2" fmla="*/ 4188823 w 4188823"/>
              <a:gd name="connsiteY2" fmla="*/ 278674 h 362541"/>
              <a:gd name="connsiteX3" fmla="*/ 869408 w 4188823"/>
              <a:gd name="connsiteY3" fmla="*/ 362541 h 362541"/>
              <a:gd name="connsiteX4" fmla="*/ 0 w 4188823"/>
              <a:gd name="connsiteY4" fmla="*/ 0 h 362541"/>
              <a:gd name="connsiteX0" fmla="*/ 0 w 4271068"/>
              <a:gd name="connsiteY0" fmla="*/ 0 h 362541"/>
              <a:gd name="connsiteX1" fmla="*/ 4271068 w 4271068"/>
              <a:gd name="connsiteY1" fmla="*/ 0 h 362541"/>
              <a:gd name="connsiteX2" fmla="*/ 4188823 w 4271068"/>
              <a:gd name="connsiteY2" fmla="*/ 278674 h 362541"/>
              <a:gd name="connsiteX3" fmla="*/ 869408 w 4271068"/>
              <a:gd name="connsiteY3" fmla="*/ 362541 h 362541"/>
              <a:gd name="connsiteX4" fmla="*/ 0 w 4271068"/>
              <a:gd name="connsiteY4" fmla="*/ 0 h 362541"/>
              <a:gd name="connsiteX0" fmla="*/ 0 w 4271068"/>
              <a:gd name="connsiteY0" fmla="*/ 0 h 362541"/>
              <a:gd name="connsiteX1" fmla="*/ 4271068 w 4271068"/>
              <a:gd name="connsiteY1" fmla="*/ 0 h 362541"/>
              <a:gd name="connsiteX2" fmla="*/ 4271068 w 4271068"/>
              <a:gd name="connsiteY2" fmla="*/ 110940 h 362541"/>
              <a:gd name="connsiteX3" fmla="*/ 869408 w 4271068"/>
              <a:gd name="connsiteY3" fmla="*/ 362541 h 362541"/>
              <a:gd name="connsiteX4" fmla="*/ 0 w 4271068"/>
              <a:gd name="connsiteY4" fmla="*/ 0 h 362541"/>
              <a:gd name="connsiteX0" fmla="*/ 0 w 4279292"/>
              <a:gd name="connsiteY0" fmla="*/ 0 h 362541"/>
              <a:gd name="connsiteX1" fmla="*/ 4271068 w 4279292"/>
              <a:gd name="connsiteY1" fmla="*/ 0 h 362541"/>
              <a:gd name="connsiteX2" fmla="*/ 4279292 w 4279292"/>
              <a:gd name="connsiteY2" fmla="*/ 95691 h 362541"/>
              <a:gd name="connsiteX3" fmla="*/ 869408 w 4279292"/>
              <a:gd name="connsiteY3" fmla="*/ 362541 h 362541"/>
              <a:gd name="connsiteX4" fmla="*/ 0 w 4279292"/>
              <a:gd name="connsiteY4" fmla="*/ 0 h 362541"/>
              <a:gd name="connsiteX0" fmla="*/ 0 w 4279292"/>
              <a:gd name="connsiteY0" fmla="*/ 0 h 362541"/>
              <a:gd name="connsiteX1" fmla="*/ 4271068 w 4279292"/>
              <a:gd name="connsiteY1" fmla="*/ 0 h 362541"/>
              <a:gd name="connsiteX2" fmla="*/ 4279292 w 4279292"/>
              <a:gd name="connsiteY2" fmla="*/ 95691 h 362541"/>
              <a:gd name="connsiteX3" fmla="*/ 2821186 w 4279292"/>
              <a:gd name="connsiteY3" fmla="*/ 201330 h 362541"/>
              <a:gd name="connsiteX4" fmla="*/ 869408 w 4279292"/>
              <a:gd name="connsiteY4" fmla="*/ 362541 h 362541"/>
              <a:gd name="connsiteX5" fmla="*/ 0 w 4279292"/>
              <a:gd name="connsiteY5" fmla="*/ 0 h 362541"/>
              <a:gd name="connsiteX0" fmla="*/ 0 w 4279292"/>
              <a:gd name="connsiteY0" fmla="*/ 0 h 597794"/>
              <a:gd name="connsiteX1" fmla="*/ 4271068 w 4279292"/>
              <a:gd name="connsiteY1" fmla="*/ 0 h 597794"/>
              <a:gd name="connsiteX2" fmla="*/ 4279292 w 4279292"/>
              <a:gd name="connsiteY2" fmla="*/ 95691 h 597794"/>
              <a:gd name="connsiteX3" fmla="*/ 2031626 w 4279292"/>
              <a:gd name="connsiteY3" fmla="*/ 597794 h 597794"/>
              <a:gd name="connsiteX4" fmla="*/ 869408 w 4279292"/>
              <a:gd name="connsiteY4" fmla="*/ 362541 h 597794"/>
              <a:gd name="connsiteX5" fmla="*/ 0 w 4279292"/>
              <a:gd name="connsiteY5" fmla="*/ 0 h 597794"/>
              <a:gd name="connsiteX0" fmla="*/ 0 w 4279292"/>
              <a:gd name="connsiteY0" fmla="*/ 0 h 597794"/>
              <a:gd name="connsiteX1" fmla="*/ 4271068 w 4279292"/>
              <a:gd name="connsiteY1" fmla="*/ 0 h 597794"/>
              <a:gd name="connsiteX2" fmla="*/ 4279292 w 4279292"/>
              <a:gd name="connsiteY2" fmla="*/ 95691 h 597794"/>
              <a:gd name="connsiteX3" fmla="*/ 2031626 w 4279292"/>
              <a:gd name="connsiteY3" fmla="*/ 597794 h 597794"/>
              <a:gd name="connsiteX4" fmla="*/ 1414783 w 4279292"/>
              <a:gd name="connsiteY4" fmla="*/ 468180 h 597794"/>
              <a:gd name="connsiteX5" fmla="*/ 869408 w 4279292"/>
              <a:gd name="connsiteY5" fmla="*/ 362541 h 597794"/>
              <a:gd name="connsiteX6" fmla="*/ 0 w 4279292"/>
              <a:gd name="connsiteY6" fmla="*/ 0 h 597794"/>
              <a:gd name="connsiteX0" fmla="*/ 0 w 4279292"/>
              <a:gd name="connsiteY0" fmla="*/ 0 h 605417"/>
              <a:gd name="connsiteX1" fmla="*/ 4271068 w 4279292"/>
              <a:gd name="connsiteY1" fmla="*/ 0 h 605417"/>
              <a:gd name="connsiteX2" fmla="*/ 4279292 w 4279292"/>
              <a:gd name="connsiteY2" fmla="*/ 95691 h 605417"/>
              <a:gd name="connsiteX3" fmla="*/ 2031626 w 4279292"/>
              <a:gd name="connsiteY3" fmla="*/ 597794 h 605417"/>
              <a:gd name="connsiteX4" fmla="*/ 1661521 w 4279292"/>
              <a:gd name="connsiteY4" fmla="*/ 605417 h 605417"/>
              <a:gd name="connsiteX5" fmla="*/ 869408 w 4279292"/>
              <a:gd name="connsiteY5" fmla="*/ 362541 h 605417"/>
              <a:gd name="connsiteX6" fmla="*/ 0 w 4279292"/>
              <a:gd name="connsiteY6" fmla="*/ 0 h 605417"/>
              <a:gd name="connsiteX0" fmla="*/ 0 w 4279292"/>
              <a:gd name="connsiteY0" fmla="*/ 0 h 605419"/>
              <a:gd name="connsiteX1" fmla="*/ 4271068 w 4279292"/>
              <a:gd name="connsiteY1" fmla="*/ 0 h 605419"/>
              <a:gd name="connsiteX2" fmla="*/ 4279292 w 4279292"/>
              <a:gd name="connsiteY2" fmla="*/ 95691 h 605419"/>
              <a:gd name="connsiteX3" fmla="*/ 2023402 w 4279292"/>
              <a:gd name="connsiteY3" fmla="*/ 605419 h 605419"/>
              <a:gd name="connsiteX4" fmla="*/ 1661521 w 4279292"/>
              <a:gd name="connsiteY4" fmla="*/ 605417 h 605419"/>
              <a:gd name="connsiteX5" fmla="*/ 869408 w 4279292"/>
              <a:gd name="connsiteY5" fmla="*/ 362541 h 605419"/>
              <a:gd name="connsiteX6" fmla="*/ 0 w 4279292"/>
              <a:gd name="connsiteY6" fmla="*/ 0 h 605419"/>
              <a:gd name="connsiteX0" fmla="*/ 0 w 4279292"/>
              <a:gd name="connsiteY0" fmla="*/ 0 h 605417"/>
              <a:gd name="connsiteX1" fmla="*/ 4271068 w 4279292"/>
              <a:gd name="connsiteY1" fmla="*/ 0 h 605417"/>
              <a:gd name="connsiteX2" fmla="*/ 4279292 w 4279292"/>
              <a:gd name="connsiteY2" fmla="*/ 95691 h 605417"/>
              <a:gd name="connsiteX3" fmla="*/ 1941156 w 4279292"/>
              <a:gd name="connsiteY3" fmla="*/ 597794 h 605417"/>
              <a:gd name="connsiteX4" fmla="*/ 1661521 w 4279292"/>
              <a:gd name="connsiteY4" fmla="*/ 605417 h 605417"/>
              <a:gd name="connsiteX5" fmla="*/ 869408 w 4279292"/>
              <a:gd name="connsiteY5" fmla="*/ 362541 h 605417"/>
              <a:gd name="connsiteX6" fmla="*/ 0 w 4279292"/>
              <a:gd name="connsiteY6" fmla="*/ 0 h 605417"/>
              <a:gd name="connsiteX0" fmla="*/ 0 w 4279292"/>
              <a:gd name="connsiteY0" fmla="*/ 0 h 605417"/>
              <a:gd name="connsiteX1" fmla="*/ 4271068 w 4279292"/>
              <a:gd name="connsiteY1" fmla="*/ 0 h 605417"/>
              <a:gd name="connsiteX2" fmla="*/ 4279292 w 4279292"/>
              <a:gd name="connsiteY2" fmla="*/ 72818 h 605417"/>
              <a:gd name="connsiteX3" fmla="*/ 1941156 w 4279292"/>
              <a:gd name="connsiteY3" fmla="*/ 597794 h 605417"/>
              <a:gd name="connsiteX4" fmla="*/ 1661521 w 4279292"/>
              <a:gd name="connsiteY4" fmla="*/ 605417 h 605417"/>
              <a:gd name="connsiteX5" fmla="*/ 869408 w 4279292"/>
              <a:gd name="connsiteY5" fmla="*/ 362541 h 605417"/>
              <a:gd name="connsiteX6" fmla="*/ 0 w 4279292"/>
              <a:gd name="connsiteY6" fmla="*/ 0 h 605417"/>
              <a:gd name="connsiteX0" fmla="*/ 0 w 4287517"/>
              <a:gd name="connsiteY0" fmla="*/ 0 h 605417"/>
              <a:gd name="connsiteX1" fmla="*/ 4271068 w 4287517"/>
              <a:gd name="connsiteY1" fmla="*/ 0 h 605417"/>
              <a:gd name="connsiteX2" fmla="*/ 4287517 w 4287517"/>
              <a:gd name="connsiteY2" fmla="*/ 95691 h 605417"/>
              <a:gd name="connsiteX3" fmla="*/ 1941156 w 4287517"/>
              <a:gd name="connsiteY3" fmla="*/ 597794 h 605417"/>
              <a:gd name="connsiteX4" fmla="*/ 1661521 w 4287517"/>
              <a:gd name="connsiteY4" fmla="*/ 605417 h 605417"/>
              <a:gd name="connsiteX5" fmla="*/ 869408 w 4287517"/>
              <a:gd name="connsiteY5" fmla="*/ 362541 h 605417"/>
              <a:gd name="connsiteX6" fmla="*/ 0 w 4287517"/>
              <a:gd name="connsiteY6" fmla="*/ 0 h 605417"/>
              <a:gd name="connsiteX0" fmla="*/ 0 w 4271068"/>
              <a:gd name="connsiteY0" fmla="*/ 0 h 605417"/>
              <a:gd name="connsiteX1" fmla="*/ 4271068 w 4271068"/>
              <a:gd name="connsiteY1" fmla="*/ 0 h 605417"/>
              <a:gd name="connsiteX2" fmla="*/ 4262843 w 4271068"/>
              <a:gd name="connsiteY2" fmla="*/ 88066 h 605417"/>
              <a:gd name="connsiteX3" fmla="*/ 1941156 w 4271068"/>
              <a:gd name="connsiteY3" fmla="*/ 597794 h 605417"/>
              <a:gd name="connsiteX4" fmla="*/ 1661521 w 4271068"/>
              <a:gd name="connsiteY4" fmla="*/ 605417 h 605417"/>
              <a:gd name="connsiteX5" fmla="*/ 869408 w 4271068"/>
              <a:gd name="connsiteY5" fmla="*/ 362541 h 605417"/>
              <a:gd name="connsiteX6" fmla="*/ 0 w 4271068"/>
              <a:gd name="connsiteY6" fmla="*/ 0 h 605417"/>
              <a:gd name="connsiteX0" fmla="*/ 0 w 4271068"/>
              <a:gd name="connsiteY0" fmla="*/ 0 h 605417"/>
              <a:gd name="connsiteX1" fmla="*/ 4271068 w 4271068"/>
              <a:gd name="connsiteY1" fmla="*/ 0 h 605417"/>
              <a:gd name="connsiteX2" fmla="*/ 4262843 w 4271068"/>
              <a:gd name="connsiteY2" fmla="*/ 88066 h 605417"/>
              <a:gd name="connsiteX3" fmla="*/ 1941156 w 4271068"/>
              <a:gd name="connsiteY3" fmla="*/ 597794 h 605417"/>
              <a:gd name="connsiteX4" fmla="*/ 1661521 w 4271068"/>
              <a:gd name="connsiteY4" fmla="*/ 605417 h 605417"/>
              <a:gd name="connsiteX5" fmla="*/ 861183 w 4271068"/>
              <a:gd name="connsiteY5" fmla="*/ 393038 h 605417"/>
              <a:gd name="connsiteX6" fmla="*/ 0 w 4271068"/>
              <a:gd name="connsiteY6" fmla="*/ 0 h 605417"/>
              <a:gd name="connsiteX0" fmla="*/ 0 w 4271068"/>
              <a:gd name="connsiteY0" fmla="*/ 0 h 605417"/>
              <a:gd name="connsiteX1" fmla="*/ 4271068 w 4271068"/>
              <a:gd name="connsiteY1" fmla="*/ 0 h 605417"/>
              <a:gd name="connsiteX2" fmla="*/ 4262843 w 4271068"/>
              <a:gd name="connsiteY2" fmla="*/ 88066 h 605417"/>
              <a:gd name="connsiteX3" fmla="*/ 1941156 w 4271068"/>
              <a:gd name="connsiteY3" fmla="*/ 597794 h 605417"/>
              <a:gd name="connsiteX4" fmla="*/ 1661521 w 4271068"/>
              <a:gd name="connsiteY4" fmla="*/ 605417 h 605417"/>
              <a:gd name="connsiteX5" fmla="*/ 861183 w 4271068"/>
              <a:gd name="connsiteY5" fmla="*/ 393038 h 605417"/>
              <a:gd name="connsiteX6" fmla="*/ 0 w 4271068"/>
              <a:gd name="connsiteY6" fmla="*/ 0 h 605417"/>
              <a:gd name="connsiteX0" fmla="*/ 0 w 4262843"/>
              <a:gd name="connsiteY0" fmla="*/ 0 h 605417"/>
              <a:gd name="connsiteX1" fmla="*/ 4254483 w 4262843"/>
              <a:gd name="connsiteY1" fmla="*/ 0 h 605417"/>
              <a:gd name="connsiteX2" fmla="*/ 4262843 w 4262843"/>
              <a:gd name="connsiteY2" fmla="*/ 88066 h 605417"/>
              <a:gd name="connsiteX3" fmla="*/ 1941156 w 4262843"/>
              <a:gd name="connsiteY3" fmla="*/ 597794 h 605417"/>
              <a:gd name="connsiteX4" fmla="*/ 1661521 w 4262843"/>
              <a:gd name="connsiteY4" fmla="*/ 605417 h 605417"/>
              <a:gd name="connsiteX5" fmla="*/ 861183 w 4262843"/>
              <a:gd name="connsiteY5" fmla="*/ 393038 h 605417"/>
              <a:gd name="connsiteX6" fmla="*/ 0 w 4262843"/>
              <a:gd name="connsiteY6" fmla="*/ 0 h 605417"/>
              <a:gd name="connsiteX0" fmla="*/ 0 w 4262843"/>
              <a:gd name="connsiteY0" fmla="*/ 0 h 605417"/>
              <a:gd name="connsiteX1" fmla="*/ 4262775 w 4262843"/>
              <a:gd name="connsiteY1" fmla="*/ 0 h 605417"/>
              <a:gd name="connsiteX2" fmla="*/ 4262843 w 4262843"/>
              <a:gd name="connsiteY2" fmla="*/ 88066 h 605417"/>
              <a:gd name="connsiteX3" fmla="*/ 1941156 w 4262843"/>
              <a:gd name="connsiteY3" fmla="*/ 597794 h 605417"/>
              <a:gd name="connsiteX4" fmla="*/ 1661521 w 4262843"/>
              <a:gd name="connsiteY4" fmla="*/ 605417 h 605417"/>
              <a:gd name="connsiteX5" fmla="*/ 861183 w 4262843"/>
              <a:gd name="connsiteY5" fmla="*/ 393038 h 605417"/>
              <a:gd name="connsiteX6" fmla="*/ 0 w 4262843"/>
              <a:gd name="connsiteY6" fmla="*/ 0 h 605417"/>
              <a:gd name="connsiteX0" fmla="*/ 0 w 4262843"/>
              <a:gd name="connsiteY0" fmla="*/ 0 h 605417"/>
              <a:gd name="connsiteX1" fmla="*/ 4262843 w 4262843"/>
              <a:gd name="connsiteY1" fmla="*/ 88066 h 605417"/>
              <a:gd name="connsiteX2" fmla="*/ 1941156 w 4262843"/>
              <a:gd name="connsiteY2" fmla="*/ 597794 h 605417"/>
              <a:gd name="connsiteX3" fmla="*/ 1661521 w 4262843"/>
              <a:gd name="connsiteY3" fmla="*/ 605417 h 605417"/>
              <a:gd name="connsiteX4" fmla="*/ 861183 w 4262843"/>
              <a:gd name="connsiteY4" fmla="*/ 393038 h 605417"/>
              <a:gd name="connsiteX5" fmla="*/ 0 w 4262843"/>
              <a:gd name="connsiteY5" fmla="*/ 0 h 605417"/>
              <a:gd name="connsiteX0" fmla="*/ 0 w 3723815"/>
              <a:gd name="connsiteY0" fmla="*/ 0 h 605417"/>
              <a:gd name="connsiteX1" fmla="*/ 3723815 w 3723815"/>
              <a:gd name="connsiteY1" fmla="*/ 187182 h 605417"/>
              <a:gd name="connsiteX2" fmla="*/ 1941156 w 3723815"/>
              <a:gd name="connsiteY2" fmla="*/ 597794 h 605417"/>
              <a:gd name="connsiteX3" fmla="*/ 1661521 w 3723815"/>
              <a:gd name="connsiteY3" fmla="*/ 605417 h 605417"/>
              <a:gd name="connsiteX4" fmla="*/ 861183 w 3723815"/>
              <a:gd name="connsiteY4" fmla="*/ 393038 h 605417"/>
              <a:gd name="connsiteX5" fmla="*/ 0 w 3723815"/>
              <a:gd name="connsiteY5" fmla="*/ 0 h 605417"/>
              <a:gd name="connsiteX0" fmla="*/ 0 w 3325763"/>
              <a:gd name="connsiteY0" fmla="*/ 26298 h 418235"/>
              <a:gd name="connsiteX1" fmla="*/ 3325763 w 3325763"/>
              <a:gd name="connsiteY1" fmla="*/ 0 h 418235"/>
              <a:gd name="connsiteX2" fmla="*/ 1543104 w 3325763"/>
              <a:gd name="connsiteY2" fmla="*/ 410612 h 418235"/>
              <a:gd name="connsiteX3" fmla="*/ 1263469 w 3325763"/>
              <a:gd name="connsiteY3" fmla="*/ 418235 h 418235"/>
              <a:gd name="connsiteX4" fmla="*/ 463131 w 3325763"/>
              <a:gd name="connsiteY4" fmla="*/ 205856 h 418235"/>
              <a:gd name="connsiteX5" fmla="*/ 0 w 3325763"/>
              <a:gd name="connsiteY5" fmla="*/ 26298 h 418235"/>
              <a:gd name="connsiteX0" fmla="*/ 0 w 3375520"/>
              <a:gd name="connsiteY0" fmla="*/ 0 h 391937"/>
              <a:gd name="connsiteX1" fmla="*/ 3375520 w 3375520"/>
              <a:gd name="connsiteY1" fmla="*/ 11824 h 391937"/>
              <a:gd name="connsiteX2" fmla="*/ 1543104 w 3375520"/>
              <a:gd name="connsiteY2" fmla="*/ 384314 h 391937"/>
              <a:gd name="connsiteX3" fmla="*/ 1263469 w 3375520"/>
              <a:gd name="connsiteY3" fmla="*/ 391937 h 391937"/>
              <a:gd name="connsiteX4" fmla="*/ 463131 w 3375520"/>
              <a:gd name="connsiteY4" fmla="*/ 179558 h 391937"/>
              <a:gd name="connsiteX5" fmla="*/ 0 w 3375520"/>
              <a:gd name="connsiteY5" fmla="*/ 0 h 391937"/>
              <a:gd name="connsiteX0" fmla="*/ 0 w 3375520"/>
              <a:gd name="connsiteY0" fmla="*/ 0 h 391937"/>
              <a:gd name="connsiteX1" fmla="*/ 3375520 w 3375520"/>
              <a:gd name="connsiteY1" fmla="*/ 11824 h 391937"/>
              <a:gd name="connsiteX2" fmla="*/ 1543104 w 3375520"/>
              <a:gd name="connsiteY2" fmla="*/ 384314 h 391937"/>
              <a:gd name="connsiteX3" fmla="*/ 1450558 w 3375520"/>
              <a:gd name="connsiteY3" fmla="*/ 389529 h 391937"/>
              <a:gd name="connsiteX4" fmla="*/ 1263469 w 3375520"/>
              <a:gd name="connsiteY4" fmla="*/ 391937 h 391937"/>
              <a:gd name="connsiteX5" fmla="*/ 463131 w 3375520"/>
              <a:gd name="connsiteY5" fmla="*/ 179558 h 391937"/>
              <a:gd name="connsiteX6" fmla="*/ 0 w 3375520"/>
              <a:gd name="connsiteY6" fmla="*/ 0 h 391937"/>
              <a:gd name="connsiteX0" fmla="*/ 0 w 3375520"/>
              <a:gd name="connsiteY0" fmla="*/ 0 h 534391"/>
              <a:gd name="connsiteX1" fmla="*/ 3375520 w 3375520"/>
              <a:gd name="connsiteY1" fmla="*/ 11824 h 534391"/>
              <a:gd name="connsiteX2" fmla="*/ 1543104 w 3375520"/>
              <a:gd name="connsiteY2" fmla="*/ 384314 h 534391"/>
              <a:gd name="connsiteX3" fmla="*/ 1624706 w 3375520"/>
              <a:gd name="connsiteY3" fmla="*/ 534391 h 534391"/>
              <a:gd name="connsiteX4" fmla="*/ 1263469 w 3375520"/>
              <a:gd name="connsiteY4" fmla="*/ 391937 h 534391"/>
              <a:gd name="connsiteX5" fmla="*/ 463131 w 3375520"/>
              <a:gd name="connsiteY5" fmla="*/ 179558 h 534391"/>
              <a:gd name="connsiteX6" fmla="*/ 0 w 3375520"/>
              <a:gd name="connsiteY6" fmla="*/ 0 h 534391"/>
              <a:gd name="connsiteX0" fmla="*/ 0 w 3375520"/>
              <a:gd name="connsiteY0" fmla="*/ 0 h 534391"/>
              <a:gd name="connsiteX1" fmla="*/ 3375520 w 3375520"/>
              <a:gd name="connsiteY1" fmla="*/ 11824 h 534391"/>
              <a:gd name="connsiteX2" fmla="*/ 1617739 w 3375520"/>
              <a:gd name="connsiteY2" fmla="*/ 384314 h 534391"/>
              <a:gd name="connsiteX3" fmla="*/ 1624706 w 3375520"/>
              <a:gd name="connsiteY3" fmla="*/ 534391 h 534391"/>
              <a:gd name="connsiteX4" fmla="*/ 1263469 w 3375520"/>
              <a:gd name="connsiteY4" fmla="*/ 391937 h 534391"/>
              <a:gd name="connsiteX5" fmla="*/ 463131 w 3375520"/>
              <a:gd name="connsiteY5" fmla="*/ 179558 h 534391"/>
              <a:gd name="connsiteX6" fmla="*/ 0 w 3375520"/>
              <a:gd name="connsiteY6" fmla="*/ 0 h 534391"/>
              <a:gd name="connsiteX0" fmla="*/ 0 w 3375520"/>
              <a:gd name="connsiteY0" fmla="*/ 0 h 534391"/>
              <a:gd name="connsiteX1" fmla="*/ 3375520 w 3375520"/>
              <a:gd name="connsiteY1" fmla="*/ 11824 h 534391"/>
              <a:gd name="connsiteX2" fmla="*/ 1617739 w 3375520"/>
              <a:gd name="connsiteY2" fmla="*/ 384314 h 534391"/>
              <a:gd name="connsiteX3" fmla="*/ 1624706 w 3375520"/>
              <a:gd name="connsiteY3" fmla="*/ 534391 h 534391"/>
              <a:gd name="connsiteX4" fmla="*/ 1334459 w 3375520"/>
              <a:gd name="connsiteY4" fmla="*/ 427649 h 534391"/>
              <a:gd name="connsiteX5" fmla="*/ 1263469 w 3375520"/>
              <a:gd name="connsiteY5" fmla="*/ 391937 h 534391"/>
              <a:gd name="connsiteX6" fmla="*/ 463131 w 3375520"/>
              <a:gd name="connsiteY6" fmla="*/ 179558 h 534391"/>
              <a:gd name="connsiteX7" fmla="*/ 0 w 3375520"/>
              <a:gd name="connsiteY7" fmla="*/ 0 h 534391"/>
              <a:gd name="connsiteX0" fmla="*/ 0 w 3375520"/>
              <a:gd name="connsiteY0" fmla="*/ 0 h 534391"/>
              <a:gd name="connsiteX1" fmla="*/ 3375520 w 3375520"/>
              <a:gd name="connsiteY1" fmla="*/ 11824 h 534391"/>
              <a:gd name="connsiteX2" fmla="*/ 1617739 w 3375520"/>
              <a:gd name="connsiteY2" fmla="*/ 384314 h 534391"/>
              <a:gd name="connsiteX3" fmla="*/ 1624706 w 3375520"/>
              <a:gd name="connsiteY3" fmla="*/ 534391 h 534391"/>
              <a:gd name="connsiteX4" fmla="*/ 1276410 w 3375520"/>
              <a:gd name="connsiteY4" fmla="*/ 519141 h 534391"/>
              <a:gd name="connsiteX5" fmla="*/ 1263469 w 3375520"/>
              <a:gd name="connsiteY5" fmla="*/ 391937 h 534391"/>
              <a:gd name="connsiteX6" fmla="*/ 463131 w 3375520"/>
              <a:gd name="connsiteY6" fmla="*/ 179558 h 534391"/>
              <a:gd name="connsiteX7" fmla="*/ 0 w 3375520"/>
              <a:gd name="connsiteY7" fmla="*/ 0 h 534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5520" h="534391">
                <a:moveTo>
                  <a:pt x="0" y="0"/>
                </a:moveTo>
                <a:lnTo>
                  <a:pt x="3375520" y="11824"/>
                </a:lnTo>
                <a:lnTo>
                  <a:pt x="1617739" y="384314"/>
                </a:lnTo>
                <a:lnTo>
                  <a:pt x="1624706" y="534391"/>
                </a:lnTo>
                <a:lnTo>
                  <a:pt x="1276410" y="519141"/>
                </a:lnTo>
                <a:lnTo>
                  <a:pt x="1263469" y="391937"/>
                </a:lnTo>
                <a:lnTo>
                  <a:pt x="463131" y="179558"/>
                </a:lnTo>
                <a:lnTo>
                  <a:pt x="0" y="0"/>
                </a:lnTo>
                <a:close/>
              </a:path>
            </a:pathLst>
          </a:cu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baseline="-25000" dirty="0">
              <a:solidFill>
                <a:schemeClr val="tx1"/>
              </a:solidFill>
            </a:endParaRPr>
          </a:p>
        </p:txBody>
      </p:sp>
      <p:sp>
        <p:nvSpPr>
          <p:cNvPr id="94" name="矩形 93"/>
          <p:cNvSpPr/>
          <p:nvPr/>
        </p:nvSpPr>
        <p:spPr>
          <a:xfrm>
            <a:off x="4375806" y="5737141"/>
            <a:ext cx="319318" cy="369332"/>
          </a:xfrm>
          <a:prstGeom prst="rect">
            <a:avLst/>
          </a:prstGeom>
        </p:spPr>
        <p:txBody>
          <a:bodyPr wrap="none">
            <a:spAutoFit/>
          </a:bodyPr>
          <a:lstStyle/>
          <a:p>
            <a:pPr algn="ctr"/>
            <a:r>
              <a:rPr lang="en-US" dirty="0" err="1" smtClean="0"/>
              <a:t>c</a:t>
            </a:r>
            <a:r>
              <a:rPr lang="en-US" baseline="-25000" dirty="0" err="1" smtClean="0"/>
              <a:t>j</a:t>
            </a:r>
            <a:endParaRPr lang="en-US" baseline="-25000" dirty="0"/>
          </a:p>
        </p:txBody>
      </p:sp>
      <p:cxnSp>
        <p:nvCxnSpPr>
          <p:cNvPr id="95" name="直線單箭頭接點 94"/>
          <p:cNvCxnSpPr/>
          <p:nvPr/>
        </p:nvCxnSpPr>
        <p:spPr>
          <a:xfrm>
            <a:off x="4145271" y="1528537"/>
            <a:ext cx="0" cy="472179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0" name="文字方塊 99"/>
          <p:cNvSpPr txBox="1"/>
          <p:nvPr/>
        </p:nvSpPr>
        <p:spPr>
          <a:xfrm>
            <a:off x="3596880" y="6275251"/>
            <a:ext cx="1132893" cy="369332"/>
          </a:xfrm>
          <a:prstGeom prst="rect">
            <a:avLst/>
          </a:prstGeom>
          <a:noFill/>
        </p:spPr>
        <p:txBody>
          <a:bodyPr wrap="square" rtlCol="0">
            <a:spAutoFit/>
          </a:bodyPr>
          <a:lstStyle/>
          <a:p>
            <a:r>
              <a:rPr lang="zh-TW" altLang="en-US" dirty="0" smtClean="0"/>
              <a:t>測驗過程</a:t>
            </a:r>
            <a:endParaRPr lang="zh-TW" altLang="en-US" dirty="0"/>
          </a:p>
        </p:txBody>
      </p:sp>
      <p:sp>
        <p:nvSpPr>
          <p:cNvPr id="60" name="直角三角形 41"/>
          <p:cNvSpPr/>
          <p:nvPr/>
        </p:nvSpPr>
        <p:spPr>
          <a:xfrm>
            <a:off x="4296486" y="4646501"/>
            <a:ext cx="1132764" cy="499482"/>
          </a:xfrm>
          <a:custGeom>
            <a:avLst/>
            <a:gdLst>
              <a:gd name="connsiteX0" fmla="*/ 0 w 1125413"/>
              <a:gd name="connsiteY0" fmla="*/ 360040 h 360040"/>
              <a:gd name="connsiteX1" fmla="*/ 0 w 1125413"/>
              <a:gd name="connsiteY1" fmla="*/ 0 h 360040"/>
              <a:gd name="connsiteX2" fmla="*/ 1125413 w 1125413"/>
              <a:gd name="connsiteY2" fmla="*/ 360040 h 360040"/>
              <a:gd name="connsiteX3" fmla="*/ 0 w 1125413"/>
              <a:gd name="connsiteY3" fmla="*/ 360040 h 360040"/>
              <a:gd name="connsiteX0" fmla="*/ 0 w 1125413"/>
              <a:gd name="connsiteY0" fmla="*/ 360040 h 360040"/>
              <a:gd name="connsiteX1" fmla="*/ 0 w 1125413"/>
              <a:gd name="connsiteY1" fmla="*/ 0 h 360040"/>
              <a:gd name="connsiteX2" fmla="*/ 1125413 w 1125413"/>
              <a:gd name="connsiteY2" fmla="*/ 360040 h 360040"/>
              <a:gd name="connsiteX3" fmla="*/ 758295 w 1125413"/>
              <a:gd name="connsiteY3" fmla="*/ 351437 h 360040"/>
              <a:gd name="connsiteX4" fmla="*/ 0 w 1125413"/>
              <a:gd name="connsiteY4" fmla="*/ 360040 h 360040"/>
              <a:gd name="connsiteX0" fmla="*/ 0 w 1132764"/>
              <a:gd name="connsiteY0" fmla="*/ 360040 h 499482"/>
              <a:gd name="connsiteX1" fmla="*/ 0 w 1132764"/>
              <a:gd name="connsiteY1" fmla="*/ 0 h 499482"/>
              <a:gd name="connsiteX2" fmla="*/ 1125413 w 1132764"/>
              <a:gd name="connsiteY2" fmla="*/ 360040 h 499482"/>
              <a:gd name="connsiteX3" fmla="*/ 1132764 w 1132764"/>
              <a:gd name="connsiteY3" fmla="*/ 499482 h 499482"/>
              <a:gd name="connsiteX4" fmla="*/ 0 w 1132764"/>
              <a:gd name="connsiteY4" fmla="*/ 360040 h 499482"/>
              <a:gd name="connsiteX0" fmla="*/ 17417 w 1132764"/>
              <a:gd name="connsiteY0" fmla="*/ 438417 h 499482"/>
              <a:gd name="connsiteX1" fmla="*/ 0 w 1132764"/>
              <a:gd name="connsiteY1" fmla="*/ 0 h 499482"/>
              <a:gd name="connsiteX2" fmla="*/ 1125413 w 1132764"/>
              <a:gd name="connsiteY2" fmla="*/ 360040 h 499482"/>
              <a:gd name="connsiteX3" fmla="*/ 1132764 w 1132764"/>
              <a:gd name="connsiteY3" fmla="*/ 499482 h 499482"/>
              <a:gd name="connsiteX4" fmla="*/ 17417 w 1132764"/>
              <a:gd name="connsiteY4" fmla="*/ 438417 h 499482"/>
              <a:gd name="connsiteX0" fmla="*/ 0 w 1132764"/>
              <a:gd name="connsiteY0" fmla="*/ 455835 h 499482"/>
              <a:gd name="connsiteX1" fmla="*/ 0 w 1132764"/>
              <a:gd name="connsiteY1" fmla="*/ 0 h 499482"/>
              <a:gd name="connsiteX2" fmla="*/ 1125413 w 1132764"/>
              <a:gd name="connsiteY2" fmla="*/ 360040 h 499482"/>
              <a:gd name="connsiteX3" fmla="*/ 1132764 w 1132764"/>
              <a:gd name="connsiteY3" fmla="*/ 499482 h 499482"/>
              <a:gd name="connsiteX4" fmla="*/ 0 w 1132764"/>
              <a:gd name="connsiteY4" fmla="*/ 455835 h 499482"/>
              <a:gd name="connsiteX0" fmla="*/ 0 w 1141472"/>
              <a:gd name="connsiteY0" fmla="*/ 508086 h 508086"/>
              <a:gd name="connsiteX1" fmla="*/ 8708 w 1141472"/>
              <a:gd name="connsiteY1" fmla="*/ 0 h 508086"/>
              <a:gd name="connsiteX2" fmla="*/ 1134121 w 1141472"/>
              <a:gd name="connsiteY2" fmla="*/ 360040 h 508086"/>
              <a:gd name="connsiteX3" fmla="*/ 1141472 w 1141472"/>
              <a:gd name="connsiteY3" fmla="*/ 499482 h 508086"/>
              <a:gd name="connsiteX4" fmla="*/ 0 w 1141472"/>
              <a:gd name="connsiteY4" fmla="*/ 508086 h 508086"/>
              <a:gd name="connsiteX0" fmla="*/ 8709 w 1132764"/>
              <a:gd name="connsiteY0" fmla="*/ 499377 h 499482"/>
              <a:gd name="connsiteX1" fmla="*/ 0 w 1132764"/>
              <a:gd name="connsiteY1" fmla="*/ 0 h 499482"/>
              <a:gd name="connsiteX2" fmla="*/ 1125413 w 1132764"/>
              <a:gd name="connsiteY2" fmla="*/ 360040 h 499482"/>
              <a:gd name="connsiteX3" fmla="*/ 1132764 w 1132764"/>
              <a:gd name="connsiteY3" fmla="*/ 499482 h 499482"/>
              <a:gd name="connsiteX4" fmla="*/ 8709 w 1132764"/>
              <a:gd name="connsiteY4" fmla="*/ 499377 h 4994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764" h="499482">
                <a:moveTo>
                  <a:pt x="8709" y="499377"/>
                </a:moveTo>
                <a:lnTo>
                  <a:pt x="0" y="0"/>
                </a:lnTo>
                <a:lnTo>
                  <a:pt x="1125413" y="360040"/>
                </a:lnTo>
                <a:lnTo>
                  <a:pt x="1132764" y="499482"/>
                </a:lnTo>
                <a:lnTo>
                  <a:pt x="8709" y="499377"/>
                </a:lnTo>
                <a:close/>
              </a:path>
            </a:pathLst>
          </a:custGeom>
          <a:solidFill>
            <a:srgbClr val="00B0F0"/>
          </a:solidFill>
          <a:ln w="19050">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65" name="矩形 64"/>
          <p:cNvSpPr/>
          <p:nvPr/>
        </p:nvSpPr>
        <p:spPr>
          <a:xfrm>
            <a:off x="4471661" y="4696983"/>
            <a:ext cx="319318" cy="369332"/>
          </a:xfrm>
          <a:prstGeom prst="rect">
            <a:avLst/>
          </a:prstGeom>
        </p:spPr>
        <p:txBody>
          <a:bodyPr wrap="none">
            <a:spAutoFit/>
          </a:bodyPr>
          <a:lstStyle/>
          <a:p>
            <a:pPr algn="ctr"/>
            <a:r>
              <a:rPr lang="en-US" dirty="0" err="1" smtClean="0"/>
              <a:t>c</a:t>
            </a:r>
            <a:r>
              <a:rPr lang="en-US" baseline="-25000" dirty="0" err="1" smtClean="0"/>
              <a:t>j</a:t>
            </a:r>
            <a:endParaRPr lang="en-US" baseline="-25000" dirty="0"/>
          </a:p>
        </p:txBody>
      </p:sp>
      <p:sp>
        <p:nvSpPr>
          <p:cNvPr id="66" name="直角三角形 57"/>
          <p:cNvSpPr/>
          <p:nvPr/>
        </p:nvSpPr>
        <p:spPr>
          <a:xfrm flipH="1">
            <a:off x="6579586" y="5606416"/>
            <a:ext cx="2304255" cy="719959"/>
          </a:xfrm>
          <a:custGeom>
            <a:avLst/>
            <a:gdLst>
              <a:gd name="connsiteX0" fmla="*/ 0 w 2304255"/>
              <a:gd name="connsiteY0" fmla="*/ 554496 h 554496"/>
              <a:gd name="connsiteX1" fmla="*/ 0 w 2304255"/>
              <a:gd name="connsiteY1" fmla="*/ 0 h 554496"/>
              <a:gd name="connsiteX2" fmla="*/ 2304255 w 2304255"/>
              <a:gd name="connsiteY2" fmla="*/ 554496 h 554496"/>
              <a:gd name="connsiteX3" fmla="*/ 0 w 2304255"/>
              <a:gd name="connsiteY3" fmla="*/ 554496 h 554496"/>
              <a:gd name="connsiteX0" fmla="*/ 0 w 2304255"/>
              <a:gd name="connsiteY0" fmla="*/ 554496 h 557457"/>
              <a:gd name="connsiteX1" fmla="*/ 0 w 2304255"/>
              <a:gd name="connsiteY1" fmla="*/ 0 h 557457"/>
              <a:gd name="connsiteX2" fmla="*/ 2304255 w 2304255"/>
              <a:gd name="connsiteY2" fmla="*/ 554496 h 557457"/>
              <a:gd name="connsiteX3" fmla="*/ 1777575 w 2304255"/>
              <a:gd name="connsiteY3" fmla="*/ 557457 h 557457"/>
              <a:gd name="connsiteX4" fmla="*/ 0 w 2304255"/>
              <a:gd name="connsiteY4" fmla="*/ 554496 h 557457"/>
              <a:gd name="connsiteX0" fmla="*/ 0 w 2304255"/>
              <a:gd name="connsiteY0" fmla="*/ 554496 h 705503"/>
              <a:gd name="connsiteX1" fmla="*/ 0 w 2304255"/>
              <a:gd name="connsiteY1" fmla="*/ 0 h 705503"/>
              <a:gd name="connsiteX2" fmla="*/ 2304255 w 2304255"/>
              <a:gd name="connsiteY2" fmla="*/ 554496 h 705503"/>
              <a:gd name="connsiteX3" fmla="*/ 2291381 w 2304255"/>
              <a:gd name="connsiteY3" fmla="*/ 705503 h 705503"/>
              <a:gd name="connsiteX4" fmla="*/ 0 w 2304255"/>
              <a:gd name="connsiteY4" fmla="*/ 554496 h 705503"/>
              <a:gd name="connsiteX0" fmla="*/ 17417 w 2304255"/>
              <a:gd name="connsiteY0" fmla="*/ 693833 h 705503"/>
              <a:gd name="connsiteX1" fmla="*/ 0 w 2304255"/>
              <a:gd name="connsiteY1" fmla="*/ 0 h 705503"/>
              <a:gd name="connsiteX2" fmla="*/ 2304255 w 2304255"/>
              <a:gd name="connsiteY2" fmla="*/ 554496 h 705503"/>
              <a:gd name="connsiteX3" fmla="*/ 2291381 w 2304255"/>
              <a:gd name="connsiteY3" fmla="*/ 705503 h 705503"/>
              <a:gd name="connsiteX4" fmla="*/ 17417 w 2304255"/>
              <a:gd name="connsiteY4" fmla="*/ 693833 h 705503"/>
              <a:gd name="connsiteX0" fmla="*/ 34834 w 2304255"/>
              <a:gd name="connsiteY0" fmla="*/ 719959 h 719959"/>
              <a:gd name="connsiteX1" fmla="*/ 0 w 2304255"/>
              <a:gd name="connsiteY1" fmla="*/ 0 h 719959"/>
              <a:gd name="connsiteX2" fmla="*/ 2304255 w 2304255"/>
              <a:gd name="connsiteY2" fmla="*/ 554496 h 719959"/>
              <a:gd name="connsiteX3" fmla="*/ 2291381 w 2304255"/>
              <a:gd name="connsiteY3" fmla="*/ 705503 h 719959"/>
              <a:gd name="connsiteX4" fmla="*/ 34834 w 2304255"/>
              <a:gd name="connsiteY4" fmla="*/ 719959 h 719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4255" h="719959">
                <a:moveTo>
                  <a:pt x="34834" y="719959"/>
                </a:moveTo>
                <a:lnTo>
                  <a:pt x="0" y="0"/>
                </a:lnTo>
                <a:lnTo>
                  <a:pt x="2304255" y="554496"/>
                </a:lnTo>
                <a:lnTo>
                  <a:pt x="2291381" y="705503"/>
                </a:lnTo>
                <a:lnTo>
                  <a:pt x="34834" y="719959"/>
                </a:lnTo>
                <a:close/>
              </a:path>
            </a:pathLst>
          </a:custGeom>
          <a:solidFill>
            <a:srgbClr val="FF0000"/>
          </a:solidFill>
          <a:ln w="19050">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68" name="矩形 67"/>
          <p:cNvSpPr/>
          <p:nvPr/>
        </p:nvSpPr>
        <p:spPr>
          <a:xfrm>
            <a:off x="8315572" y="5830888"/>
            <a:ext cx="378994" cy="369332"/>
          </a:xfrm>
          <a:prstGeom prst="rect">
            <a:avLst/>
          </a:prstGeom>
        </p:spPr>
        <p:txBody>
          <a:bodyPr wrap="square">
            <a:spAutoFit/>
          </a:bodyPr>
          <a:lstStyle/>
          <a:p>
            <a:pPr algn="ctr"/>
            <a:r>
              <a:rPr lang="en-US" dirty="0" err="1"/>
              <a:t>e</a:t>
            </a:r>
            <a:r>
              <a:rPr lang="en-US" baseline="-25000" dirty="0" err="1" smtClean="0"/>
              <a:t>j</a:t>
            </a:r>
            <a:endParaRPr lang="en-US" baseline="-25000" dirty="0"/>
          </a:p>
        </p:txBody>
      </p:sp>
      <p:sp>
        <p:nvSpPr>
          <p:cNvPr id="5" name="矩形 4"/>
          <p:cNvSpPr/>
          <p:nvPr/>
        </p:nvSpPr>
        <p:spPr>
          <a:xfrm>
            <a:off x="6179661" y="5703328"/>
            <a:ext cx="311304" cy="369332"/>
          </a:xfrm>
          <a:prstGeom prst="rect">
            <a:avLst/>
          </a:prstGeom>
        </p:spPr>
        <p:txBody>
          <a:bodyPr wrap="none">
            <a:spAutoFit/>
          </a:bodyPr>
          <a:lstStyle/>
          <a:p>
            <a:pPr algn="ctr"/>
            <a:r>
              <a:rPr lang="en-US" dirty="0" err="1"/>
              <a:t>s</a:t>
            </a:r>
            <a:r>
              <a:rPr lang="en-US" baseline="-25000" dirty="0" err="1"/>
              <a:t>j</a:t>
            </a:r>
            <a:endParaRPr lang="en-US" baseline="-25000" dirty="0"/>
          </a:p>
        </p:txBody>
      </p:sp>
      <p:sp>
        <p:nvSpPr>
          <p:cNvPr id="8" name="矩形 7"/>
          <p:cNvSpPr/>
          <p:nvPr/>
        </p:nvSpPr>
        <p:spPr>
          <a:xfrm>
            <a:off x="4283968" y="1628800"/>
            <a:ext cx="4789604" cy="369332"/>
          </a:xfrm>
          <a:prstGeom prst="rect">
            <a:avLst/>
          </a:prstGeom>
        </p:spPr>
        <p:txBody>
          <a:bodyPr wrap="square">
            <a:spAutoFit/>
          </a:bodyPr>
          <a:lstStyle/>
          <a:p>
            <a:r>
              <a:rPr lang="zh-TW" altLang="en-US" dirty="0"/>
              <a:t>難度是多</a:t>
            </a:r>
            <a:r>
              <a:rPr lang="zh-TW" altLang="en-US" dirty="0" smtClean="0"/>
              <a:t>因素</a:t>
            </a:r>
            <a:r>
              <a:rPr lang="en-US" altLang="zh-TW" dirty="0" smtClean="0"/>
              <a:t>(</a:t>
            </a:r>
            <a:r>
              <a:rPr lang="zh-TW" altLang="en-US" dirty="0" smtClean="0"/>
              <a:t>題意</a:t>
            </a:r>
            <a:r>
              <a:rPr lang="en-US" altLang="zh-TW" dirty="0" smtClean="0"/>
              <a:t>,</a:t>
            </a:r>
            <a:r>
              <a:rPr lang="zh-TW" altLang="en-US" dirty="0" smtClean="0"/>
              <a:t>計算和教學</a:t>
            </a:r>
            <a:r>
              <a:rPr lang="zh-TW" altLang="en-US" dirty="0"/>
              <a:t>的順序</a:t>
            </a:r>
            <a:r>
              <a:rPr lang="en-US" altLang="zh-TW" dirty="0" smtClean="0"/>
              <a:t>)</a:t>
            </a:r>
            <a:r>
              <a:rPr lang="zh-TW" altLang="en-US" dirty="0" smtClean="0"/>
              <a:t>的總和</a:t>
            </a:r>
            <a:endParaRPr lang="en-US" altLang="zh-TW" dirty="0"/>
          </a:p>
        </p:txBody>
      </p:sp>
      <p:sp>
        <p:nvSpPr>
          <p:cNvPr id="9" name="矩形 8"/>
          <p:cNvSpPr/>
          <p:nvPr/>
        </p:nvSpPr>
        <p:spPr>
          <a:xfrm>
            <a:off x="4620173" y="4221088"/>
            <a:ext cx="485389" cy="369332"/>
          </a:xfrm>
          <a:prstGeom prst="rect">
            <a:avLst/>
          </a:prstGeom>
        </p:spPr>
        <p:txBody>
          <a:bodyPr wrap="none">
            <a:spAutoFit/>
          </a:bodyPr>
          <a:lstStyle/>
          <a:p>
            <a:r>
              <a:rPr lang="en-US" altLang="zh-TW" dirty="0" err="1"/>
              <a:t>w</a:t>
            </a:r>
            <a:r>
              <a:rPr lang="en-US" altLang="zh-TW" baseline="30000" dirty="0" err="1"/>
              <a:t>c</a:t>
            </a:r>
            <a:r>
              <a:rPr lang="en-US" altLang="zh-TW" baseline="-25000" dirty="0" err="1"/>
              <a:t>ij</a:t>
            </a:r>
            <a:endParaRPr lang="zh-TW" altLang="en-US" dirty="0"/>
          </a:p>
        </p:txBody>
      </p:sp>
      <p:cxnSp>
        <p:nvCxnSpPr>
          <p:cNvPr id="12" name="直線單箭頭接點 11"/>
          <p:cNvCxnSpPr>
            <a:stCxn id="9" idx="0"/>
          </p:cNvCxnSpPr>
          <p:nvPr/>
        </p:nvCxnSpPr>
        <p:spPr>
          <a:xfrm flipH="1" flipV="1">
            <a:off x="4862867" y="3984340"/>
            <a:ext cx="1" cy="23674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7561563" y="5199416"/>
            <a:ext cx="496803" cy="369332"/>
          </a:xfrm>
          <a:prstGeom prst="rect">
            <a:avLst/>
          </a:prstGeom>
        </p:spPr>
        <p:txBody>
          <a:bodyPr wrap="none">
            <a:spAutoFit/>
          </a:bodyPr>
          <a:lstStyle/>
          <a:p>
            <a:r>
              <a:rPr lang="en-US" altLang="zh-TW" dirty="0" err="1" smtClean="0"/>
              <a:t>w</a:t>
            </a:r>
            <a:r>
              <a:rPr lang="en-US" altLang="zh-TW" baseline="30000" dirty="0" err="1" smtClean="0"/>
              <a:t>e</a:t>
            </a:r>
            <a:r>
              <a:rPr lang="en-US" altLang="zh-TW" baseline="-25000" dirty="0" err="1" smtClean="0"/>
              <a:t>ij</a:t>
            </a:r>
            <a:endParaRPr lang="zh-TW" altLang="en-US" dirty="0"/>
          </a:p>
        </p:txBody>
      </p:sp>
      <p:cxnSp>
        <p:nvCxnSpPr>
          <p:cNvPr id="69" name="直線單箭頭接點 68"/>
          <p:cNvCxnSpPr>
            <a:stCxn id="67" idx="0"/>
          </p:cNvCxnSpPr>
          <p:nvPr/>
        </p:nvCxnSpPr>
        <p:spPr>
          <a:xfrm flipH="1" flipV="1">
            <a:off x="7804258" y="4962668"/>
            <a:ext cx="5707" cy="23674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514514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5004048" y="1340768"/>
            <a:ext cx="4010603" cy="3456384"/>
          </a:xfrm>
          <a:prstGeom prst="rect">
            <a:avLst/>
          </a:prstGeom>
          <a:solidFill>
            <a:schemeClr val="accent3">
              <a:lumMod val="40000"/>
              <a:lumOff val="60000"/>
            </a:schemeClr>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TW" altLang="en-US"/>
          </a:p>
        </p:txBody>
      </p:sp>
      <p:sp>
        <p:nvSpPr>
          <p:cNvPr id="2" name="標題 1"/>
          <p:cNvSpPr>
            <a:spLocks noGrp="1"/>
          </p:cNvSpPr>
          <p:nvPr>
            <p:ph type="title"/>
          </p:nvPr>
        </p:nvSpPr>
        <p:spPr/>
        <p:txBody>
          <a:bodyPr/>
          <a:lstStyle/>
          <a:p>
            <a:r>
              <a:rPr lang="zh-TW" altLang="en-US" dirty="0" smtClean="0"/>
              <a:t>學生程度總體分佈</a:t>
            </a:r>
            <a:endParaRPr lang="zh-TW" alt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48</a:t>
            </a:fld>
            <a:endParaRPr lang="zh-TW" altLang="en-US"/>
          </a:p>
        </p:txBody>
      </p:sp>
      <p:sp>
        <p:nvSpPr>
          <p:cNvPr id="4" name="內容版面配置區 3"/>
          <p:cNvSpPr>
            <a:spLocks noGrp="1"/>
          </p:cNvSpPr>
          <p:nvPr>
            <p:ph sz="quarter" idx="1"/>
          </p:nvPr>
        </p:nvSpPr>
        <p:spPr>
          <a:xfrm>
            <a:off x="878486" y="1567606"/>
            <a:ext cx="4029019" cy="4660835"/>
          </a:xfrm>
        </p:spPr>
        <p:txBody>
          <a:bodyPr>
            <a:normAutofit fontScale="92500" lnSpcReduction="10000"/>
          </a:bodyPr>
          <a:lstStyle/>
          <a:p>
            <a:r>
              <a:rPr lang="zh-TW" altLang="en-US" dirty="0" smtClean="0"/>
              <a:t>問題：</a:t>
            </a:r>
            <a:endParaRPr lang="en-US" altLang="zh-TW" dirty="0" smtClean="0"/>
          </a:p>
          <a:p>
            <a:pPr lvl="1"/>
            <a:r>
              <a:rPr lang="zh-TW" altLang="en-US" dirty="0" smtClean="0"/>
              <a:t>學生</a:t>
            </a:r>
            <a:r>
              <a:rPr lang="zh-TW" altLang="en-US" dirty="0"/>
              <a:t>剛進系統</a:t>
            </a:r>
            <a:r>
              <a:rPr lang="zh-TW" altLang="en-US" dirty="0" smtClean="0"/>
              <a:t>不久的初始</a:t>
            </a:r>
            <a:r>
              <a:rPr lang="zh-TW" altLang="en-US" sz="2400" dirty="0" smtClean="0"/>
              <a:t>知識</a:t>
            </a:r>
            <a:r>
              <a:rPr lang="zh-TW" altLang="en-US" sz="2400" dirty="0"/>
              <a:t>點的探索價值要如何估計</a:t>
            </a:r>
            <a:r>
              <a:rPr lang="en-US" altLang="zh-TW" sz="2400" dirty="0" smtClean="0"/>
              <a:t>?</a:t>
            </a:r>
            <a:endParaRPr lang="en-US" altLang="zh-TW" dirty="0" smtClean="0"/>
          </a:p>
          <a:p>
            <a:r>
              <a:rPr lang="zh-TW" altLang="en-US" dirty="0" smtClean="0"/>
              <a:t>估計全體學生每題會答對或的答錯的機率</a:t>
            </a:r>
            <a:endParaRPr lang="en-US" altLang="zh-TW" dirty="0" smtClean="0"/>
          </a:p>
          <a:p>
            <a:pPr lvl="1"/>
            <a:r>
              <a:rPr lang="zh-TW" altLang="en-US" dirty="0"/>
              <a:t>從練習紀錄中精確估計</a:t>
            </a:r>
            <a:r>
              <a:rPr lang="zh-TW" altLang="en-US" dirty="0" smtClean="0"/>
              <a:t>全體</a:t>
            </a:r>
            <a:r>
              <a:rPr lang="zh-TW" altLang="en-US" dirty="0"/>
              <a:t>學生會答對或的答錯的機率相當困難</a:t>
            </a:r>
            <a:endParaRPr lang="en-US" altLang="zh-TW" dirty="0"/>
          </a:p>
          <a:p>
            <a:pPr lvl="2"/>
            <a:r>
              <a:rPr lang="zh-TW" altLang="en-US" dirty="0"/>
              <a:t>之後等待收集一些使用者測驗資料以後，我們就可以比較精確的估計。</a:t>
            </a:r>
            <a:endParaRPr lang="en-US" altLang="zh-TW" dirty="0"/>
          </a:p>
          <a:p>
            <a:pPr lvl="1"/>
            <a:r>
              <a:rPr lang="zh-TW" altLang="en-US" dirty="0"/>
              <a:t>目前我們先採用右</a:t>
            </a:r>
            <a:r>
              <a:rPr lang="zh-TW" altLang="en-US" dirty="0" smtClean="0"/>
              <a:t>圖簡單</a:t>
            </a:r>
            <a:r>
              <a:rPr lang="zh-TW" altLang="en-US" dirty="0"/>
              <a:t>的</a:t>
            </a:r>
            <a:r>
              <a:rPr lang="zh-TW" altLang="en-US" dirty="0" smtClean="0"/>
              <a:t>方法</a:t>
            </a:r>
            <a:endParaRPr lang="en-US" altLang="zh-TW" dirty="0"/>
          </a:p>
        </p:txBody>
      </p:sp>
      <p:grpSp>
        <p:nvGrpSpPr>
          <p:cNvPr id="5" name="群組 4"/>
          <p:cNvGrpSpPr/>
          <p:nvPr/>
        </p:nvGrpSpPr>
        <p:grpSpPr>
          <a:xfrm>
            <a:off x="5197604" y="1556792"/>
            <a:ext cx="573531" cy="467536"/>
            <a:chOff x="7596336" y="4287225"/>
            <a:chExt cx="573531" cy="467536"/>
          </a:xfrm>
        </p:grpSpPr>
        <p:sp>
          <p:nvSpPr>
            <p:cNvPr id="6" name="橢圓 5"/>
            <p:cNvSpPr/>
            <p:nvPr/>
          </p:nvSpPr>
          <p:spPr>
            <a:xfrm>
              <a:off x="7645974" y="4287225"/>
              <a:ext cx="457797" cy="437110"/>
            </a:xfrm>
            <a:prstGeom prst="ellipse">
              <a:avLst/>
            </a:prstGeom>
            <a:solidFill>
              <a:schemeClr val="accent1">
                <a:lumMod val="60000"/>
                <a:lumOff val="4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dirty="0">
                <a:solidFill>
                  <a:schemeClr val="tx1"/>
                </a:solidFill>
                <a:latin typeface="標楷體" panose="03000509000000000000" pitchFamily="65" charset="-120"/>
                <a:ea typeface="標楷體" panose="03000509000000000000" pitchFamily="65" charset="-120"/>
              </a:endParaRPr>
            </a:p>
          </p:txBody>
        </p:sp>
        <p:sp>
          <p:nvSpPr>
            <p:cNvPr id="7" name="矩形 6"/>
            <p:cNvSpPr/>
            <p:nvPr/>
          </p:nvSpPr>
          <p:spPr>
            <a:xfrm>
              <a:off x="7596336" y="429309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a:t>
              </a:r>
              <a:r>
                <a:rPr lang="zh-TW" altLang="en-US" sz="1200" dirty="0" smtClean="0">
                  <a:latin typeface="標楷體" panose="03000509000000000000" pitchFamily="65" charset="-120"/>
                  <a:ea typeface="標楷體" panose="03000509000000000000" pitchFamily="65" charset="-120"/>
                </a:rPr>
                <a:t>點</a:t>
              </a:r>
              <a:r>
                <a:rPr lang="en-US" altLang="zh-TW" sz="1200" dirty="0" smtClean="0">
                  <a:latin typeface="標楷體" panose="03000509000000000000" pitchFamily="65" charset="-120"/>
                  <a:ea typeface="標楷體" panose="03000509000000000000" pitchFamily="65" charset="-120"/>
                </a:rPr>
                <a:t>1</a:t>
              </a:r>
              <a:endParaRPr lang="zh-TW" altLang="en-US" sz="1200" dirty="0"/>
            </a:p>
          </p:txBody>
        </p:sp>
      </p:grpSp>
      <p:grpSp>
        <p:nvGrpSpPr>
          <p:cNvPr id="8" name="群組 7"/>
          <p:cNvGrpSpPr/>
          <p:nvPr/>
        </p:nvGrpSpPr>
        <p:grpSpPr>
          <a:xfrm>
            <a:off x="5880333" y="1548083"/>
            <a:ext cx="573531" cy="461665"/>
            <a:chOff x="5726190" y="4784716"/>
            <a:chExt cx="573531" cy="461665"/>
          </a:xfrm>
        </p:grpSpPr>
        <p:sp>
          <p:nvSpPr>
            <p:cNvPr id="9" name="橢圓 8"/>
            <p:cNvSpPr/>
            <p:nvPr/>
          </p:nvSpPr>
          <p:spPr>
            <a:xfrm>
              <a:off x="5798669" y="4806746"/>
              <a:ext cx="433163" cy="413589"/>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000" dirty="0">
                <a:solidFill>
                  <a:schemeClr val="tx1"/>
                </a:solidFill>
                <a:latin typeface="標楷體" panose="03000509000000000000" pitchFamily="65" charset="-120"/>
                <a:ea typeface="標楷體" panose="03000509000000000000" pitchFamily="65" charset="-120"/>
              </a:endParaRPr>
            </a:p>
          </p:txBody>
        </p:sp>
        <p:sp>
          <p:nvSpPr>
            <p:cNvPr id="10" name="矩形 9"/>
            <p:cNvSpPr/>
            <p:nvPr/>
          </p:nvSpPr>
          <p:spPr>
            <a:xfrm>
              <a:off x="5726190" y="478471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知識點</a:t>
              </a:r>
              <a:r>
                <a:rPr lang="en-US" altLang="zh-TW" sz="1200" dirty="0">
                  <a:latin typeface="標楷體" panose="03000509000000000000" pitchFamily="65" charset="-120"/>
                  <a:ea typeface="標楷體" panose="03000509000000000000" pitchFamily="65" charset="-120"/>
                </a:rPr>
                <a:t>2</a:t>
              </a:r>
              <a:endParaRPr lang="zh-TW" altLang="en-US" sz="1200" dirty="0"/>
            </a:p>
          </p:txBody>
        </p:sp>
      </p:grpSp>
      <p:cxnSp>
        <p:nvCxnSpPr>
          <p:cNvPr id="11" name="直線單箭頭接點 10"/>
          <p:cNvCxnSpPr>
            <a:stCxn id="6" idx="6"/>
            <a:endCxn id="9" idx="2"/>
          </p:cNvCxnSpPr>
          <p:nvPr/>
        </p:nvCxnSpPr>
        <p:spPr>
          <a:xfrm>
            <a:off x="5705039" y="1775347"/>
            <a:ext cx="247773" cy="156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12" name="群組 11"/>
          <p:cNvGrpSpPr/>
          <p:nvPr/>
        </p:nvGrpSpPr>
        <p:grpSpPr>
          <a:xfrm>
            <a:off x="6565756" y="1554286"/>
            <a:ext cx="573531" cy="467536"/>
            <a:chOff x="7596336" y="4287225"/>
            <a:chExt cx="573531" cy="467536"/>
          </a:xfrm>
        </p:grpSpPr>
        <p:sp>
          <p:nvSpPr>
            <p:cNvPr id="13" name="橢圓 12"/>
            <p:cNvSpPr/>
            <p:nvPr/>
          </p:nvSpPr>
          <p:spPr>
            <a:xfrm>
              <a:off x="7645974" y="4287225"/>
              <a:ext cx="457797" cy="437110"/>
            </a:xfrm>
            <a:prstGeom prst="ellipse">
              <a:avLst/>
            </a:prstGeom>
            <a:solidFill>
              <a:schemeClr val="accent1">
                <a:lumMod val="60000"/>
                <a:lumOff val="4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dirty="0">
                <a:solidFill>
                  <a:schemeClr val="tx1"/>
                </a:solidFill>
                <a:latin typeface="標楷體" panose="03000509000000000000" pitchFamily="65" charset="-120"/>
                <a:ea typeface="標楷體" panose="03000509000000000000" pitchFamily="65" charset="-120"/>
              </a:endParaRPr>
            </a:p>
          </p:txBody>
        </p:sp>
        <p:sp>
          <p:nvSpPr>
            <p:cNvPr id="14" name="矩形 13"/>
            <p:cNvSpPr/>
            <p:nvPr/>
          </p:nvSpPr>
          <p:spPr>
            <a:xfrm>
              <a:off x="7596336" y="429309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a:t>
              </a:r>
              <a:r>
                <a:rPr lang="zh-TW" altLang="en-US" sz="1200" dirty="0" smtClean="0">
                  <a:latin typeface="標楷體" panose="03000509000000000000" pitchFamily="65" charset="-120"/>
                  <a:ea typeface="標楷體" panose="03000509000000000000" pitchFamily="65" charset="-120"/>
                </a:rPr>
                <a:t>點</a:t>
              </a:r>
              <a:r>
                <a:rPr lang="en-US" altLang="zh-TW" sz="1200" dirty="0" smtClean="0">
                  <a:latin typeface="標楷體" panose="03000509000000000000" pitchFamily="65" charset="-120"/>
                  <a:ea typeface="標楷體" panose="03000509000000000000" pitchFamily="65" charset="-120"/>
                </a:rPr>
                <a:t>3</a:t>
              </a:r>
              <a:endParaRPr lang="zh-TW" altLang="en-US" sz="1200" dirty="0"/>
            </a:p>
          </p:txBody>
        </p:sp>
      </p:grpSp>
      <p:grpSp>
        <p:nvGrpSpPr>
          <p:cNvPr id="15" name="群組 14"/>
          <p:cNvGrpSpPr/>
          <p:nvPr/>
        </p:nvGrpSpPr>
        <p:grpSpPr>
          <a:xfrm>
            <a:off x="7248485" y="1545577"/>
            <a:ext cx="573531" cy="461665"/>
            <a:chOff x="5726190" y="4784716"/>
            <a:chExt cx="573531" cy="461665"/>
          </a:xfrm>
        </p:grpSpPr>
        <p:sp>
          <p:nvSpPr>
            <p:cNvPr id="16" name="橢圓 15"/>
            <p:cNvSpPr/>
            <p:nvPr/>
          </p:nvSpPr>
          <p:spPr>
            <a:xfrm>
              <a:off x="5798669" y="4806746"/>
              <a:ext cx="433163" cy="413589"/>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000" dirty="0">
                <a:solidFill>
                  <a:schemeClr val="tx1"/>
                </a:solidFill>
                <a:latin typeface="標楷體" panose="03000509000000000000" pitchFamily="65" charset="-120"/>
                <a:ea typeface="標楷體" panose="03000509000000000000" pitchFamily="65" charset="-120"/>
              </a:endParaRPr>
            </a:p>
          </p:txBody>
        </p:sp>
        <p:sp>
          <p:nvSpPr>
            <p:cNvPr id="17" name="矩形 16"/>
            <p:cNvSpPr/>
            <p:nvPr/>
          </p:nvSpPr>
          <p:spPr>
            <a:xfrm>
              <a:off x="5726190" y="478471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a:t>
              </a:r>
              <a:r>
                <a:rPr lang="zh-TW" altLang="en-US" sz="1200" dirty="0" smtClean="0">
                  <a:latin typeface="標楷體" panose="03000509000000000000" pitchFamily="65" charset="-120"/>
                  <a:ea typeface="標楷體" panose="03000509000000000000" pitchFamily="65" charset="-120"/>
                </a:rPr>
                <a:t>點</a:t>
              </a:r>
              <a:r>
                <a:rPr lang="en-US" altLang="zh-TW" sz="1200" dirty="0" smtClean="0">
                  <a:latin typeface="標楷體" panose="03000509000000000000" pitchFamily="65" charset="-120"/>
                  <a:ea typeface="標楷體" panose="03000509000000000000" pitchFamily="65" charset="-120"/>
                </a:rPr>
                <a:t>4</a:t>
              </a:r>
              <a:endParaRPr lang="zh-TW" altLang="en-US" sz="1200" dirty="0"/>
            </a:p>
          </p:txBody>
        </p:sp>
      </p:grpSp>
      <p:cxnSp>
        <p:nvCxnSpPr>
          <p:cNvPr id="18" name="直線單箭頭接點 17"/>
          <p:cNvCxnSpPr>
            <a:stCxn id="13" idx="6"/>
            <a:endCxn id="16" idx="2"/>
          </p:cNvCxnSpPr>
          <p:nvPr/>
        </p:nvCxnSpPr>
        <p:spPr>
          <a:xfrm>
            <a:off x="7073191" y="1772841"/>
            <a:ext cx="247773" cy="156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直線單箭頭接點 18"/>
          <p:cNvCxnSpPr>
            <a:stCxn id="9" idx="6"/>
            <a:endCxn id="13" idx="2"/>
          </p:cNvCxnSpPr>
          <p:nvPr/>
        </p:nvCxnSpPr>
        <p:spPr>
          <a:xfrm flipV="1">
            <a:off x="6385975" y="1772841"/>
            <a:ext cx="229419" cy="406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20" name="群組 19"/>
          <p:cNvGrpSpPr/>
          <p:nvPr/>
        </p:nvGrpSpPr>
        <p:grpSpPr>
          <a:xfrm>
            <a:off x="7965004" y="1553223"/>
            <a:ext cx="573531" cy="467536"/>
            <a:chOff x="7596336" y="4287225"/>
            <a:chExt cx="573531" cy="467536"/>
          </a:xfrm>
        </p:grpSpPr>
        <p:sp>
          <p:nvSpPr>
            <p:cNvPr id="21" name="橢圓 20"/>
            <p:cNvSpPr/>
            <p:nvPr/>
          </p:nvSpPr>
          <p:spPr>
            <a:xfrm>
              <a:off x="7645974" y="4287225"/>
              <a:ext cx="457797" cy="437110"/>
            </a:xfrm>
            <a:prstGeom prst="ellipse">
              <a:avLst/>
            </a:prstGeom>
            <a:solidFill>
              <a:schemeClr val="accent1">
                <a:lumMod val="60000"/>
                <a:lumOff val="4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dirty="0">
                <a:solidFill>
                  <a:schemeClr val="tx1"/>
                </a:solidFill>
                <a:latin typeface="標楷體" panose="03000509000000000000" pitchFamily="65" charset="-120"/>
                <a:ea typeface="標楷體" panose="03000509000000000000" pitchFamily="65" charset="-120"/>
              </a:endParaRPr>
            </a:p>
          </p:txBody>
        </p:sp>
        <p:sp>
          <p:nvSpPr>
            <p:cNvPr id="22" name="矩形 21"/>
            <p:cNvSpPr/>
            <p:nvPr/>
          </p:nvSpPr>
          <p:spPr>
            <a:xfrm>
              <a:off x="7596336" y="429309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a:t>
              </a:r>
              <a:r>
                <a:rPr lang="zh-TW" altLang="en-US" sz="1200" dirty="0" smtClean="0">
                  <a:latin typeface="標楷體" panose="03000509000000000000" pitchFamily="65" charset="-120"/>
                  <a:ea typeface="標楷體" panose="03000509000000000000" pitchFamily="65" charset="-120"/>
                </a:rPr>
                <a:t>點</a:t>
              </a:r>
              <a:r>
                <a:rPr lang="en-US" altLang="zh-TW" sz="1200" dirty="0" smtClean="0">
                  <a:latin typeface="標楷體" panose="03000509000000000000" pitchFamily="65" charset="-120"/>
                  <a:ea typeface="標楷體" panose="03000509000000000000" pitchFamily="65" charset="-120"/>
                </a:rPr>
                <a:t>5</a:t>
              </a:r>
              <a:endParaRPr lang="zh-TW" altLang="en-US" sz="1200" dirty="0"/>
            </a:p>
          </p:txBody>
        </p:sp>
      </p:grpSp>
      <p:cxnSp>
        <p:nvCxnSpPr>
          <p:cNvPr id="30" name="直線單箭頭接點 29"/>
          <p:cNvCxnSpPr>
            <a:stCxn id="16" idx="6"/>
            <a:endCxn id="21" idx="2"/>
          </p:cNvCxnSpPr>
          <p:nvPr/>
        </p:nvCxnSpPr>
        <p:spPr>
          <a:xfrm flipV="1">
            <a:off x="7754127" y="1771778"/>
            <a:ext cx="260515" cy="26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2" name="文字方塊 31"/>
          <p:cNvSpPr txBox="1"/>
          <p:nvPr/>
        </p:nvSpPr>
        <p:spPr>
          <a:xfrm>
            <a:off x="5247241" y="1983046"/>
            <a:ext cx="457797" cy="369332"/>
          </a:xfrm>
          <a:prstGeom prst="rect">
            <a:avLst/>
          </a:prstGeom>
          <a:noFill/>
        </p:spPr>
        <p:txBody>
          <a:bodyPr wrap="square" rtlCol="0">
            <a:spAutoFit/>
          </a:bodyPr>
          <a:lstStyle/>
          <a:p>
            <a:pPr algn="ctr"/>
            <a:r>
              <a:rPr lang="en-US" altLang="zh-TW" dirty="0" smtClean="0"/>
              <a:t>20</a:t>
            </a:r>
            <a:endParaRPr lang="zh-TW" altLang="en-US" dirty="0"/>
          </a:p>
        </p:txBody>
      </p:sp>
      <p:sp>
        <p:nvSpPr>
          <p:cNvPr id="33" name="文字方塊 32"/>
          <p:cNvSpPr txBox="1"/>
          <p:nvPr/>
        </p:nvSpPr>
        <p:spPr>
          <a:xfrm>
            <a:off x="5940494" y="1971398"/>
            <a:ext cx="457797" cy="369332"/>
          </a:xfrm>
          <a:prstGeom prst="rect">
            <a:avLst/>
          </a:prstGeom>
          <a:noFill/>
        </p:spPr>
        <p:txBody>
          <a:bodyPr wrap="square" rtlCol="0">
            <a:spAutoFit/>
          </a:bodyPr>
          <a:lstStyle/>
          <a:p>
            <a:pPr algn="ctr"/>
            <a:r>
              <a:rPr lang="en-US" altLang="zh-TW" dirty="0" smtClean="0"/>
              <a:t>10</a:t>
            </a:r>
            <a:endParaRPr lang="zh-TW" altLang="en-US" dirty="0"/>
          </a:p>
        </p:txBody>
      </p:sp>
      <p:sp>
        <p:nvSpPr>
          <p:cNvPr id="34" name="文字方塊 33"/>
          <p:cNvSpPr txBox="1"/>
          <p:nvPr/>
        </p:nvSpPr>
        <p:spPr>
          <a:xfrm>
            <a:off x="6615393" y="1971398"/>
            <a:ext cx="457797" cy="369332"/>
          </a:xfrm>
          <a:prstGeom prst="rect">
            <a:avLst/>
          </a:prstGeom>
          <a:noFill/>
        </p:spPr>
        <p:txBody>
          <a:bodyPr wrap="square" rtlCol="0">
            <a:spAutoFit/>
          </a:bodyPr>
          <a:lstStyle/>
          <a:p>
            <a:pPr algn="ctr"/>
            <a:r>
              <a:rPr lang="en-US" altLang="zh-TW" dirty="0" smtClean="0"/>
              <a:t>8</a:t>
            </a:r>
            <a:endParaRPr lang="zh-TW" altLang="en-US" dirty="0"/>
          </a:p>
        </p:txBody>
      </p:sp>
      <p:sp>
        <p:nvSpPr>
          <p:cNvPr id="35" name="文字方塊 34"/>
          <p:cNvSpPr txBox="1"/>
          <p:nvPr/>
        </p:nvSpPr>
        <p:spPr>
          <a:xfrm>
            <a:off x="7308646" y="1971398"/>
            <a:ext cx="457797" cy="369332"/>
          </a:xfrm>
          <a:prstGeom prst="rect">
            <a:avLst/>
          </a:prstGeom>
          <a:noFill/>
        </p:spPr>
        <p:txBody>
          <a:bodyPr wrap="square" rtlCol="0">
            <a:spAutoFit/>
          </a:bodyPr>
          <a:lstStyle/>
          <a:p>
            <a:pPr algn="ctr"/>
            <a:r>
              <a:rPr lang="en-US" altLang="zh-TW" dirty="0" smtClean="0"/>
              <a:t>6</a:t>
            </a:r>
            <a:endParaRPr lang="zh-TW" altLang="en-US" dirty="0"/>
          </a:p>
        </p:txBody>
      </p:sp>
      <p:sp>
        <p:nvSpPr>
          <p:cNvPr id="36" name="文字方塊 35"/>
          <p:cNvSpPr txBox="1"/>
          <p:nvPr/>
        </p:nvSpPr>
        <p:spPr>
          <a:xfrm>
            <a:off x="8014641" y="1971398"/>
            <a:ext cx="457797" cy="369332"/>
          </a:xfrm>
          <a:prstGeom prst="rect">
            <a:avLst/>
          </a:prstGeom>
          <a:noFill/>
        </p:spPr>
        <p:txBody>
          <a:bodyPr wrap="square" rtlCol="0">
            <a:spAutoFit/>
          </a:bodyPr>
          <a:lstStyle/>
          <a:p>
            <a:pPr algn="ctr"/>
            <a:r>
              <a:rPr lang="en-US" altLang="zh-TW" dirty="0" smtClean="0"/>
              <a:t>4</a:t>
            </a:r>
            <a:endParaRPr lang="zh-TW" altLang="en-US" dirty="0"/>
          </a:p>
        </p:txBody>
      </p:sp>
      <p:sp>
        <p:nvSpPr>
          <p:cNvPr id="39" name="文字方塊 38"/>
          <p:cNvSpPr txBox="1"/>
          <p:nvPr/>
        </p:nvSpPr>
        <p:spPr>
          <a:xfrm>
            <a:off x="5445457" y="2317154"/>
            <a:ext cx="2864855" cy="369332"/>
          </a:xfrm>
          <a:prstGeom prst="rect">
            <a:avLst/>
          </a:prstGeom>
          <a:noFill/>
        </p:spPr>
        <p:txBody>
          <a:bodyPr wrap="square" rtlCol="0">
            <a:spAutoFit/>
          </a:bodyPr>
          <a:lstStyle/>
          <a:p>
            <a:pPr algn="ctr"/>
            <a:r>
              <a:rPr lang="zh-TW" altLang="en-US" dirty="0" smtClean="0"/>
              <a:t>學生</a:t>
            </a:r>
            <a:r>
              <a:rPr lang="zh-TW" altLang="en-US" dirty="0"/>
              <a:t>作答</a:t>
            </a:r>
            <a:r>
              <a:rPr lang="zh-TW" altLang="en-US" dirty="0" smtClean="0"/>
              <a:t>次數</a:t>
            </a:r>
            <a:r>
              <a:rPr lang="en-US" altLang="zh-TW" dirty="0" smtClean="0"/>
              <a:t>(</a:t>
            </a:r>
            <a:r>
              <a:rPr lang="zh-TW" altLang="en-US" dirty="0" smtClean="0"/>
              <a:t>程度分布</a:t>
            </a:r>
            <a:r>
              <a:rPr lang="en-US" altLang="zh-TW" dirty="0" smtClean="0"/>
              <a:t>)</a:t>
            </a:r>
            <a:endParaRPr lang="zh-TW" altLang="en-US" dirty="0"/>
          </a:p>
        </p:txBody>
      </p:sp>
      <p:sp>
        <p:nvSpPr>
          <p:cNvPr id="40" name="文字方塊 39"/>
          <p:cNvSpPr txBox="1"/>
          <p:nvPr/>
        </p:nvSpPr>
        <p:spPr>
          <a:xfrm>
            <a:off x="5203368" y="2708063"/>
            <a:ext cx="3429214" cy="646331"/>
          </a:xfrm>
          <a:prstGeom prst="rect">
            <a:avLst/>
          </a:prstGeom>
          <a:noFill/>
        </p:spPr>
        <p:txBody>
          <a:bodyPr wrap="square" rtlCol="0">
            <a:spAutoFit/>
          </a:bodyPr>
          <a:lstStyle/>
          <a:p>
            <a:r>
              <a:rPr lang="zh-TW" altLang="en-US" dirty="0" smtClean="0"/>
              <a:t>假設每個學生都只挑選最能顯示自己程度的一題來做</a:t>
            </a:r>
            <a:endParaRPr lang="zh-TW" altLang="en-US" dirty="0"/>
          </a:p>
        </p:txBody>
      </p:sp>
      <p:cxnSp>
        <p:nvCxnSpPr>
          <p:cNvPr id="42" name="直線單箭頭接點 41"/>
          <p:cNvCxnSpPr/>
          <p:nvPr/>
        </p:nvCxnSpPr>
        <p:spPr>
          <a:xfrm flipV="1">
            <a:off x="5262628" y="3221617"/>
            <a:ext cx="0" cy="144275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直線單箭頭接點 43"/>
          <p:cNvCxnSpPr/>
          <p:nvPr/>
        </p:nvCxnSpPr>
        <p:spPr>
          <a:xfrm>
            <a:off x="5004048" y="4367473"/>
            <a:ext cx="3888432"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手繪多邊形 46"/>
          <p:cNvSpPr/>
          <p:nvPr/>
        </p:nvSpPr>
        <p:spPr>
          <a:xfrm>
            <a:off x="5259977" y="3437576"/>
            <a:ext cx="3278558" cy="731520"/>
          </a:xfrm>
          <a:custGeom>
            <a:avLst/>
            <a:gdLst>
              <a:gd name="connsiteX0" fmla="*/ 0 w 3143794"/>
              <a:gd name="connsiteY0" fmla="*/ 0 h 731520"/>
              <a:gd name="connsiteX1" fmla="*/ 836023 w 3143794"/>
              <a:gd name="connsiteY1" fmla="*/ 400594 h 731520"/>
              <a:gd name="connsiteX2" fmla="*/ 1515292 w 3143794"/>
              <a:gd name="connsiteY2" fmla="*/ 600891 h 731520"/>
              <a:gd name="connsiteX3" fmla="*/ 2551612 w 3143794"/>
              <a:gd name="connsiteY3" fmla="*/ 687977 h 731520"/>
              <a:gd name="connsiteX4" fmla="*/ 3143794 w 3143794"/>
              <a:gd name="connsiteY4" fmla="*/ 731520 h 731520"/>
              <a:gd name="connsiteX0" fmla="*/ 0 w 3143794"/>
              <a:gd name="connsiteY0" fmla="*/ 0 h 731520"/>
              <a:gd name="connsiteX1" fmla="*/ 802621 w 3143794"/>
              <a:gd name="connsiteY1" fmla="*/ 383177 h 731520"/>
              <a:gd name="connsiteX2" fmla="*/ 1515292 w 3143794"/>
              <a:gd name="connsiteY2" fmla="*/ 600891 h 731520"/>
              <a:gd name="connsiteX3" fmla="*/ 2551612 w 3143794"/>
              <a:gd name="connsiteY3" fmla="*/ 687977 h 731520"/>
              <a:gd name="connsiteX4" fmla="*/ 3143794 w 3143794"/>
              <a:gd name="connsiteY4" fmla="*/ 731520 h 731520"/>
              <a:gd name="connsiteX0" fmla="*/ 0 w 3143794"/>
              <a:gd name="connsiteY0" fmla="*/ 0 h 731520"/>
              <a:gd name="connsiteX1" fmla="*/ 802621 w 3143794"/>
              <a:gd name="connsiteY1" fmla="*/ 383177 h 731520"/>
              <a:gd name="connsiteX2" fmla="*/ 1481890 w 3143794"/>
              <a:gd name="connsiteY2" fmla="*/ 583474 h 731520"/>
              <a:gd name="connsiteX3" fmla="*/ 2551612 w 3143794"/>
              <a:gd name="connsiteY3" fmla="*/ 687977 h 731520"/>
              <a:gd name="connsiteX4" fmla="*/ 3143794 w 3143794"/>
              <a:gd name="connsiteY4" fmla="*/ 731520 h 731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794" h="731520">
                <a:moveTo>
                  <a:pt x="0" y="0"/>
                </a:moveTo>
                <a:cubicBezTo>
                  <a:pt x="291737" y="150223"/>
                  <a:pt x="555639" y="285931"/>
                  <a:pt x="802621" y="383177"/>
                </a:cubicBezTo>
                <a:cubicBezTo>
                  <a:pt x="1049603" y="480423"/>
                  <a:pt x="1190392" y="532674"/>
                  <a:pt x="1481890" y="583474"/>
                </a:cubicBezTo>
                <a:cubicBezTo>
                  <a:pt x="1773389" y="634274"/>
                  <a:pt x="2274628" y="663303"/>
                  <a:pt x="2551612" y="687977"/>
                </a:cubicBezTo>
                <a:cubicBezTo>
                  <a:pt x="2828596" y="712651"/>
                  <a:pt x="2946400" y="717006"/>
                  <a:pt x="3143794" y="731520"/>
                </a:cubicBezTo>
              </a:path>
            </a:pathLst>
          </a:custGeom>
          <a:no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TW" altLang="en-US"/>
          </a:p>
        </p:txBody>
      </p:sp>
      <p:cxnSp>
        <p:nvCxnSpPr>
          <p:cNvPr id="49" name="直線接點 48"/>
          <p:cNvCxnSpPr/>
          <p:nvPr/>
        </p:nvCxnSpPr>
        <p:spPr>
          <a:xfrm>
            <a:off x="6852521" y="3503377"/>
            <a:ext cx="0" cy="1160998"/>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直線單箭頭接點 50"/>
          <p:cNvCxnSpPr/>
          <p:nvPr/>
        </p:nvCxnSpPr>
        <p:spPr>
          <a:xfrm>
            <a:off x="6850226" y="4254316"/>
            <a:ext cx="33358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2" name="直線單箭頭接點 51"/>
          <p:cNvCxnSpPr/>
          <p:nvPr/>
        </p:nvCxnSpPr>
        <p:spPr>
          <a:xfrm flipH="1">
            <a:off x="6512053" y="4151449"/>
            <a:ext cx="34428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4" name="文字方塊 53"/>
          <p:cNvSpPr txBox="1"/>
          <p:nvPr/>
        </p:nvSpPr>
        <p:spPr>
          <a:xfrm>
            <a:off x="7053570" y="3618670"/>
            <a:ext cx="1411161" cy="369332"/>
          </a:xfrm>
          <a:prstGeom prst="rect">
            <a:avLst/>
          </a:prstGeom>
          <a:noFill/>
        </p:spPr>
        <p:txBody>
          <a:bodyPr wrap="square" rtlCol="0">
            <a:spAutoFit/>
          </a:bodyPr>
          <a:lstStyle/>
          <a:p>
            <a:r>
              <a:rPr lang="en-US" altLang="zh-TW" dirty="0" smtClean="0"/>
              <a:t>P(A</a:t>
            </a:r>
            <a:r>
              <a:rPr lang="en-US" altLang="zh-TW" baseline="-25000" dirty="0" smtClean="0"/>
              <a:t>i</a:t>
            </a:r>
            <a:r>
              <a:rPr lang="en-US" altLang="zh-TW" dirty="0" smtClean="0"/>
              <a:t>=C)=1/4</a:t>
            </a:r>
            <a:endParaRPr lang="zh-TW" altLang="en-US" dirty="0"/>
          </a:p>
        </p:txBody>
      </p:sp>
      <p:sp>
        <p:nvSpPr>
          <p:cNvPr id="55" name="文字方塊 54"/>
          <p:cNvSpPr txBox="1"/>
          <p:nvPr/>
        </p:nvSpPr>
        <p:spPr>
          <a:xfrm>
            <a:off x="5262628" y="3966783"/>
            <a:ext cx="1352765" cy="369332"/>
          </a:xfrm>
          <a:prstGeom prst="rect">
            <a:avLst/>
          </a:prstGeom>
          <a:noFill/>
        </p:spPr>
        <p:txBody>
          <a:bodyPr wrap="square" rtlCol="0">
            <a:spAutoFit/>
          </a:bodyPr>
          <a:lstStyle/>
          <a:p>
            <a:r>
              <a:rPr lang="en-US" altLang="zh-TW" dirty="0" smtClean="0"/>
              <a:t>P(A</a:t>
            </a:r>
            <a:r>
              <a:rPr lang="en-US" altLang="zh-TW" baseline="-25000" dirty="0" smtClean="0"/>
              <a:t>i</a:t>
            </a:r>
            <a:r>
              <a:rPr lang="en-US" altLang="zh-TW" dirty="0" smtClean="0"/>
              <a:t>=E)=3/4</a:t>
            </a:r>
            <a:endParaRPr lang="zh-TW" altLang="en-US" dirty="0"/>
          </a:p>
        </p:txBody>
      </p:sp>
      <p:sp>
        <p:nvSpPr>
          <p:cNvPr id="56" name="文字方塊 55"/>
          <p:cNvSpPr txBox="1"/>
          <p:nvPr/>
        </p:nvSpPr>
        <p:spPr>
          <a:xfrm>
            <a:off x="8091257" y="3140968"/>
            <a:ext cx="654151" cy="369332"/>
          </a:xfrm>
          <a:prstGeom prst="rect">
            <a:avLst/>
          </a:prstGeom>
          <a:noFill/>
          <a:ln>
            <a:solidFill>
              <a:srgbClr val="FF3300"/>
            </a:solidFill>
          </a:ln>
        </p:spPr>
        <p:txBody>
          <a:bodyPr wrap="square" rtlCol="0">
            <a:spAutoFit/>
          </a:bodyPr>
          <a:lstStyle/>
          <a:p>
            <a:r>
              <a:rPr lang="en-US" altLang="zh-TW" dirty="0" smtClean="0"/>
              <a:t>Prior</a:t>
            </a:r>
            <a:endParaRPr lang="zh-TW" altLang="en-US" dirty="0"/>
          </a:p>
        </p:txBody>
      </p:sp>
      <p:cxnSp>
        <p:nvCxnSpPr>
          <p:cNvPr id="57" name="直線單箭頭接點 56"/>
          <p:cNvCxnSpPr/>
          <p:nvPr/>
        </p:nvCxnSpPr>
        <p:spPr>
          <a:xfrm flipV="1">
            <a:off x="5262628" y="5226602"/>
            <a:ext cx="0" cy="144275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8" name="直線單箭頭接點 57"/>
          <p:cNvCxnSpPr/>
          <p:nvPr/>
        </p:nvCxnSpPr>
        <p:spPr>
          <a:xfrm>
            <a:off x="5004048" y="6372458"/>
            <a:ext cx="3888432"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0" name="直線接點 59"/>
          <p:cNvCxnSpPr/>
          <p:nvPr/>
        </p:nvCxnSpPr>
        <p:spPr>
          <a:xfrm>
            <a:off x="6852521" y="5508362"/>
            <a:ext cx="0" cy="1160998"/>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直線單箭頭接點 60"/>
          <p:cNvCxnSpPr/>
          <p:nvPr/>
        </p:nvCxnSpPr>
        <p:spPr>
          <a:xfrm>
            <a:off x="6850226" y="6259301"/>
            <a:ext cx="33358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2" name="直線單箭頭接點 61"/>
          <p:cNvCxnSpPr/>
          <p:nvPr/>
        </p:nvCxnSpPr>
        <p:spPr>
          <a:xfrm flipH="1">
            <a:off x="6512053" y="6156434"/>
            <a:ext cx="34428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3" name="文字方塊 62"/>
          <p:cNvSpPr txBox="1"/>
          <p:nvPr/>
        </p:nvSpPr>
        <p:spPr>
          <a:xfrm>
            <a:off x="7204994" y="5989415"/>
            <a:ext cx="1333541" cy="369332"/>
          </a:xfrm>
          <a:prstGeom prst="rect">
            <a:avLst/>
          </a:prstGeom>
          <a:noFill/>
        </p:spPr>
        <p:txBody>
          <a:bodyPr wrap="square" rtlCol="0">
            <a:spAutoFit/>
          </a:bodyPr>
          <a:lstStyle/>
          <a:p>
            <a:r>
              <a:rPr lang="en-US" altLang="zh-TW" dirty="0" smtClean="0"/>
              <a:t>P(A</a:t>
            </a:r>
            <a:r>
              <a:rPr lang="en-US" altLang="zh-TW" baseline="-25000" dirty="0" smtClean="0"/>
              <a:t>i</a:t>
            </a:r>
            <a:r>
              <a:rPr lang="en-US" altLang="zh-TW" dirty="0" smtClean="0"/>
              <a:t>=C)=3/4</a:t>
            </a:r>
            <a:endParaRPr lang="zh-TW" altLang="en-US" dirty="0"/>
          </a:p>
        </p:txBody>
      </p:sp>
      <p:sp>
        <p:nvSpPr>
          <p:cNvPr id="64" name="文字方塊 63"/>
          <p:cNvSpPr txBox="1"/>
          <p:nvPr/>
        </p:nvSpPr>
        <p:spPr>
          <a:xfrm>
            <a:off x="5280858" y="5607398"/>
            <a:ext cx="1434168" cy="369332"/>
          </a:xfrm>
          <a:prstGeom prst="rect">
            <a:avLst/>
          </a:prstGeom>
          <a:noFill/>
        </p:spPr>
        <p:txBody>
          <a:bodyPr wrap="square" rtlCol="0">
            <a:spAutoFit/>
          </a:bodyPr>
          <a:lstStyle/>
          <a:p>
            <a:r>
              <a:rPr lang="en-US" altLang="zh-TW" dirty="0" smtClean="0"/>
              <a:t>P(A</a:t>
            </a:r>
            <a:r>
              <a:rPr lang="en-US" altLang="zh-TW" baseline="-25000" dirty="0" smtClean="0"/>
              <a:t>i</a:t>
            </a:r>
            <a:r>
              <a:rPr lang="en-US" altLang="zh-TW" dirty="0" smtClean="0"/>
              <a:t>=E)=1/4</a:t>
            </a:r>
            <a:endParaRPr lang="zh-TW" altLang="en-US" dirty="0"/>
          </a:p>
        </p:txBody>
      </p:sp>
      <p:sp>
        <p:nvSpPr>
          <p:cNvPr id="65" name="文字方塊 64"/>
          <p:cNvSpPr txBox="1"/>
          <p:nvPr/>
        </p:nvSpPr>
        <p:spPr>
          <a:xfrm>
            <a:off x="7822016" y="4897920"/>
            <a:ext cx="1192635" cy="369332"/>
          </a:xfrm>
          <a:prstGeom prst="rect">
            <a:avLst/>
          </a:prstGeom>
          <a:noFill/>
          <a:ln>
            <a:solidFill>
              <a:srgbClr val="FF3300"/>
            </a:solidFill>
          </a:ln>
        </p:spPr>
        <p:txBody>
          <a:bodyPr wrap="square" rtlCol="0">
            <a:spAutoFit/>
          </a:bodyPr>
          <a:lstStyle/>
          <a:p>
            <a:r>
              <a:rPr lang="en-US" altLang="zh-TW" dirty="0" smtClean="0"/>
              <a:t>Posterior</a:t>
            </a:r>
            <a:endParaRPr lang="zh-TW" altLang="en-US" dirty="0"/>
          </a:p>
        </p:txBody>
      </p:sp>
      <p:sp>
        <p:nvSpPr>
          <p:cNvPr id="66" name="向下箭號 65"/>
          <p:cNvSpPr/>
          <p:nvPr/>
        </p:nvSpPr>
        <p:spPr>
          <a:xfrm>
            <a:off x="6673597" y="4880693"/>
            <a:ext cx="438176" cy="348507"/>
          </a:xfrm>
          <a:prstGeom prst="downArrow">
            <a:avLst/>
          </a:pr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TW" altLang="en-US"/>
          </a:p>
        </p:txBody>
      </p:sp>
      <p:sp>
        <p:nvSpPr>
          <p:cNvPr id="67" name="手繪多邊形 66"/>
          <p:cNvSpPr/>
          <p:nvPr/>
        </p:nvSpPr>
        <p:spPr>
          <a:xfrm>
            <a:off x="5251269" y="5476792"/>
            <a:ext cx="3213462" cy="760520"/>
          </a:xfrm>
          <a:custGeom>
            <a:avLst/>
            <a:gdLst>
              <a:gd name="connsiteX0" fmla="*/ 0 w 3213462"/>
              <a:gd name="connsiteY0" fmla="*/ 749010 h 789292"/>
              <a:gd name="connsiteX1" fmla="*/ 1140822 w 3213462"/>
              <a:gd name="connsiteY1" fmla="*/ 705468 h 789292"/>
              <a:gd name="connsiteX2" fmla="*/ 2299062 w 3213462"/>
              <a:gd name="connsiteY2" fmla="*/ 73 h 789292"/>
              <a:gd name="connsiteX3" fmla="*/ 3213462 w 3213462"/>
              <a:gd name="connsiteY3" fmla="*/ 670633 h 789292"/>
              <a:gd name="connsiteX0" fmla="*/ 0 w 3213462"/>
              <a:gd name="connsiteY0" fmla="*/ 749198 h 760520"/>
              <a:gd name="connsiteX1" fmla="*/ 1140822 w 3213462"/>
              <a:gd name="connsiteY1" fmla="*/ 592445 h 760520"/>
              <a:gd name="connsiteX2" fmla="*/ 2299062 w 3213462"/>
              <a:gd name="connsiteY2" fmla="*/ 261 h 760520"/>
              <a:gd name="connsiteX3" fmla="*/ 3213462 w 3213462"/>
              <a:gd name="connsiteY3" fmla="*/ 670821 h 760520"/>
            </a:gdLst>
            <a:ahLst/>
            <a:cxnLst>
              <a:cxn ang="0">
                <a:pos x="connsiteX0" y="connsiteY0"/>
              </a:cxn>
              <a:cxn ang="0">
                <a:pos x="connsiteX1" y="connsiteY1"/>
              </a:cxn>
              <a:cxn ang="0">
                <a:pos x="connsiteX2" y="connsiteY2"/>
              </a:cxn>
              <a:cxn ang="0">
                <a:pos x="connsiteX3" y="connsiteY3"/>
              </a:cxn>
            </a:cxnLst>
            <a:rect l="l" t="t" r="r" b="b"/>
            <a:pathLst>
              <a:path w="3213462" h="760520">
                <a:moveTo>
                  <a:pt x="0" y="749198"/>
                </a:moveTo>
                <a:cubicBezTo>
                  <a:pt x="378822" y="789838"/>
                  <a:pt x="757645" y="717268"/>
                  <a:pt x="1140822" y="592445"/>
                </a:cubicBezTo>
                <a:cubicBezTo>
                  <a:pt x="1523999" y="467622"/>
                  <a:pt x="1953622" y="-12802"/>
                  <a:pt x="2299062" y="261"/>
                </a:cubicBezTo>
                <a:cubicBezTo>
                  <a:pt x="2644502" y="13324"/>
                  <a:pt x="2928982" y="332638"/>
                  <a:pt x="3213462" y="670821"/>
                </a:cubicBezTo>
              </a:path>
            </a:pathLst>
          </a:custGeom>
          <a:no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TW" altLang="en-US"/>
          </a:p>
        </p:txBody>
      </p:sp>
      <p:sp>
        <p:nvSpPr>
          <p:cNvPr id="68" name="文字方塊 67"/>
          <p:cNvSpPr txBox="1"/>
          <p:nvPr/>
        </p:nvSpPr>
        <p:spPr>
          <a:xfrm>
            <a:off x="5322287" y="4856532"/>
            <a:ext cx="1392739" cy="369332"/>
          </a:xfrm>
          <a:prstGeom prst="rect">
            <a:avLst/>
          </a:prstGeom>
          <a:noFill/>
        </p:spPr>
        <p:txBody>
          <a:bodyPr wrap="square" rtlCol="0">
            <a:spAutoFit/>
          </a:bodyPr>
          <a:lstStyle/>
          <a:p>
            <a:r>
              <a:rPr lang="zh-TW" altLang="en-US" dirty="0"/>
              <a:t>測驗幾題</a:t>
            </a:r>
            <a:r>
              <a:rPr lang="zh-TW" altLang="en-US" dirty="0" smtClean="0"/>
              <a:t>後</a:t>
            </a:r>
            <a:endParaRPr lang="zh-TW" altLang="en-US" dirty="0"/>
          </a:p>
        </p:txBody>
      </p:sp>
    </p:spTree>
    <p:extLst>
      <p:ext uri="{BB962C8B-B14F-4D97-AF65-F5344CB8AC3E}">
        <p14:creationId xmlns:p14="http://schemas.microsoft.com/office/powerpoint/2010/main" val="358159205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正確率平衡</a:t>
            </a:r>
            <a:endParaRPr lang="zh-TW" alt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49</a:t>
            </a:fld>
            <a:endParaRPr lang="zh-TW" altLang="en-US"/>
          </a:p>
        </p:txBody>
      </p:sp>
      <p:sp>
        <p:nvSpPr>
          <p:cNvPr id="4" name="內容版面配置區 3"/>
          <p:cNvSpPr>
            <a:spLocks noGrp="1"/>
          </p:cNvSpPr>
          <p:nvPr>
            <p:ph sz="quarter" idx="1"/>
          </p:nvPr>
        </p:nvSpPr>
        <p:spPr>
          <a:xfrm>
            <a:off x="914400" y="1447800"/>
            <a:ext cx="5175256" cy="4572000"/>
          </a:xfrm>
        </p:spPr>
        <p:txBody>
          <a:bodyPr>
            <a:normAutofit fontScale="77500" lnSpcReduction="20000"/>
          </a:bodyPr>
          <a:lstStyle/>
          <a:p>
            <a:r>
              <a:rPr lang="zh-TW" altLang="en-US" dirty="0" smtClean="0"/>
              <a:t>目的</a:t>
            </a:r>
            <a:endParaRPr lang="en-US" altLang="zh-TW" dirty="0" smtClean="0"/>
          </a:p>
          <a:p>
            <a:pPr lvl="1"/>
            <a:r>
              <a:rPr lang="zh-TW" altLang="en-US" dirty="0" smtClean="0"/>
              <a:t>讓</a:t>
            </a:r>
            <a:r>
              <a:rPr lang="zh-TW" altLang="en-US" dirty="0"/>
              <a:t>學生</a:t>
            </a:r>
            <a:r>
              <a:rPr lang="zh-TW" altLang="en-US" dirty="0" smtClean="0"/>
              <a:t>比較不會因為出的題目都挑戰他可能的極限而感到挫折</a:t>
            </a:r>
          </a:p>
          <a:p>
            <a:pPr lvl="1"/>
            <a:r>
              <a:rPr lang="zh-TW" altLang="en-US" dirty="0" smtClean="0"/>
              <a:t>驗證我們對正確率預測的假設</a:t>
            </a:r>
            <a:endParaRPr lang="en-US" altLang="zh-TW" dirty="0" smtClean="0"/>
          </a:p>
          <a:p>
            <a:pPr lvl="2"/>
            <a:r>
              <a:rPr lang="zh-TW" altLang="en-US" dirty="0" smtClean="0"/>
              <a:t>可能因為學生時間久了程度下降</a:t>
            </a:r>
            <a:endParaRPr lang="en-US" altLang="zh-TW" dirty="0" smtClean="0"/>
          </a:p>
          <a:p>
            <a:pPr lvl="2"/>
            <a:r>
              <a:rPr lang="zh-TW" altLang="en-US" dirty="0" smtClean="0"/>
              <a:t>或是原本題目間的關係就有錯</a:t>
            </a:r>
            <a:endParaRPr lang="en-US" altLang="zh-TW" dirty="0" smtClean="0"/>
          </a:p>
          <a:p>
            <a:r>
              <a:rPr lang="zh-TW" altLang="en-US" dirty="0" smtClean="0"/>
              <a:t>做法</a:t>
            </a:r>
            <a:endParaRPr lang="en-US" altLang="zh-TW" dirty="0" smtClean="0"/>
          </a:p>
          <a:p>
            <a:pPr lvl="1"/>
            <a:r>
              <a:rPr lang="zh-TW" altLang="en-US" dirty="0" smtClean="0"/>
              <a:t>精神：答對的時候增加題目難度，答錯的時候減少題目難度。</a:t>
            </a:r>
            <a:endParaRPr lang="en-US" altLang="zh-TW" dirty="0" smtClean="0"/>
          </a:p>
          <a:p>
            <a:pPr lvl="1"/>
            <a:r>
              <a:rPr lang="zh-TW" altLang="en-US" dirty="0"/>
              <a:t>正確率平衡分數</a:t>
            </a:r>
            <a:r>
              <a:rPr lang="en-US" altLang="zh-TW" baseline="-25000" dirty="0" err="1"/>
              <a:t>i</a:t>
            </a:r>
            <a:endParaRPr lang="en-US" altLang="zh-TW" dirty="0" smtClean="0"/>
          </a:p>
          <a:p>
            <a:pPr lvl="2"/>
            <a:r>
              <a:rPr lang="en-US" altLang="zh-TW" dirty="0" smtClean="0"/>
              <a:t>=</a:t>
            </a:r>
            <a:r>
              <a:rPr lang="en-US" altLang="zh-TW" dirty="0" err="1" smtClean="0"/>
              <a:t>exp</a:t>
            </a:r>
            <a:r>
              <a:rPr lang="en-US" altLang="zh-TW" dirty="0"/>
              <a:t>(-|</a:t>
            </a:r>
            <a:r>
              <a:rPr lang="en-US" altLang="zh-TW" dirty="0" err="1" smtClean="0"/>
              <a:t>c</a:t>
            </a:r>
            <a:r>
              <a:rPr lang="en-US" altLang="zh-TW" baseline="-25000" dirty="0" err="1" smtClean="0"/>
              <a:t>i</a:t>
            </a:r>
            <a:r>
              <a:rPr lang="en-US" altLang="zh-TW" dirty="0" err="1" smtClean="0"/>
              <a:t>+c</a:t>
            </a:r>
            <a:r>
              <a:rPr lang="en-US" altLang="zh-TW" baseline="30000" dirty="0" err="1" smtClean="0"/>
              <a:t>t</a:t>
            </a:r>
            <a:r>
              <a:rPr lang="en-US" altLang="zh-TW" baseline="-25000" dirty="0" err="1" smtClean="0"/>
              <a:t>i</a:t>
            </a:r>
            <a:r>
              <a:rPr lang="en-US" altLang="zh-TW" dirty="0" err="1" smtClean="0"/>
              <a:t>-e</a:t>
            </a:r>
            <a:r>
              <a:rPr lang="en-US" altLang="zh-TW" baseline="-25000" dirty="0" err="1" smtClean="0"/>
              <a:t>i</a:t>
            </a:r>
            <a:r>
              <a:rPr lang="en-US" altLang="zh-TW" dirty="0" err="1" smtClean="0"/>
              <a:t>-e</a:t>
            </a:r>
            <a:r>
              <a:rPr lang="en-US" altLang="zh-TW" baseline="30000" dirty="0" err="1" smtClean="0"/>
              <a:t>t</a:t>
            </a:r>
            <a:r>
              <a:rPr lang="en-US" altLang="zh-TW" baseline="-25000" dirty="0" err="1" smtClean="0"/>
              <a:t>i</a:t>
            </a:r>
            <a:r>
              <a:rPr lang="en-US" altLang="zh-TW" dirty="0" smtClean="0"/>
              <a:t>|)</a:t>
            </a:r>
            <a:endParaRPr lang="en-US" altLang="zh-TW" dirty="0"/>
          </a:p>
          <a:p>
            <a:r>
              <a:rPr lang="zh-TW" altLang="en-US" dirty="0"/>
              <a:t>注意</a:t>
            </a:r>
            <a:r>
              <a:rPr lang="zh-TW" altLang="en-US" dirty="0" smtClean="0"/>
              <a:t>：</a:t>
            </a:r>
            <a:endParaRPr lang="en-US" altLang="zh-TW" dirty="0" smtClean="0"/>
          </a:p>
          <a:p>
            <a:pPr lvl="1"/>
            <a:r>
              <a:rPr lang="zh-TW" altLang="en-US" dirty="0" smtClean="0"/>
              <a:t>這個限制條件與避免重複的原則有些衝突</a:t>
            </a:r>
            <a:endParaRPr lang="en-US" altLang="zh-TW" dirty="0" smtClean="0"/>
          </a:p>
          <a:p>
            <a:pPr lvl="2"/>
            <a:r>
              <a:rPr lang="zh-TW" altLang="en-US" dirty="0" smtClean="0"/>
              <a:t>因為對使用者來說最簡單或最難的題目就是那些他已經答對或答錯過的題目。</a:t>
            </a:r>
            <a:endParaRPr lang="en-US" altLang="zh-TW" dirty="0" smtClean="0"/>
          </a:p>
          <a:p>
            <a:pPr lvl="2"/>
            <a:r>
              <a:rPr lang="zh-TW" altLang="en-US" dirty="0" smtClean="0"/>
              <a:t>所以他們之間誰清誰重可以用參數來調整。</a:t>
            </a:r>
            <a:endParaRPr lang="en-US" altLang="zh-TW" dirty="0"/>
          </a:p>
        </p:txBody>
      </p:sp>
      <p:grpSp>
        <p:nvGrpSpPr>
          <p:cNvPr id="6" name="群組 5"/>
          <p:cNvGrpSpPr/>
          <p:nvPr/>
        </p:nvGrpSpPr>
        <p:grpSpPr>
          <a:xfrm>
            <a:off x="6516216" y="1639027"/>
            <a:ext cx="573531" cy="467536"/>
            <a:chOff x="7596336" y="4287225"/>
            <a:chExt cx="573531" cy="467536"/>
          </a:xfrm>
        </p:grpSpPr>
        <p:sp>
          <p:nvSpPr>
            <p:cNvPr id="7" name="橢圓 6"/>
            <p:cNvSpPr/>
            <p:nvPr/>
          </p:nvSpPr>
          <p:spPr>
            <a:xfrm>
              <a:off x="7645974" y="4287225"/>
              <a:ext cx="457797" cy="437110"/>
            </a:xfrm>
            <a:prstGeom prst="ellipse">
              <a:avLst/>
            </a:prstGeom>
            <a:solidFill>
              <a:schemeClr val="accent1">
                <a:lumMod val="60000"/>
                <a:lumOff val="4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dirty="0">
                <a:solidFill>
                  <a:schemeClr val="tx1"/>
                </a:solidFill>
                <a:latin typeface="標楷體" panose="03000509000000000000" pitchFamily="65" charset="-120"/>
                <a:ea typeface="標楷體" panose="03000509000000000000" pitchFamily="65" charset="-120"/>
              </a:endParaRPr>
            </a:p>
          </p:txBody>
        </p:sp>
        <p:sp>
          <p:nvSpPr>
            <p:cNvPr id="8" name="矩形 7"/>
            <p:cNvSpPr/>
            <p:nvPr/>
          </p:nvSpPr>
          <p:spPr>
            <a:xfrm>
              <a:off x="7596336" y="429309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a:t>
              </a:r>
              <a:r>
                <a:rPr lang="zh-TW" altLang="en-US" sz="1200" dirty="0" smtClean="0">
                  <a:latin typeface="標楷體" panose="03000509000000000000" pitchFamily="65" charset="-120"/>
                  <a:ea typeface="標楷體" panose="03000509000000000000" pitchFamily="65" charset="-120"/>
                </a:rPr>
                <a:t>點</a:t>
              </a:r>
              <a:r>
                <a:rPr lang="en-US" altLang="zh-TW" sz="1200" dirty="0" smtClean="0">
                  <a:latin typeface="標楷體" panose="03000509000000000000" pitchFamily="65" charset="-120"/>
                  <a:ea typeface="標楷體" panose="03000509000000000000" pitchFamily="65" charset="-120"/>
                </a:rPr>
                <a:t>1</a:t>
              </a:r>
              <a:endParaRPr lang="zh-TW" altLang="en-US" sz="1200" dirty="0"/>
            </a:p>
          </p:txBody>
        </p:sp>
      </p:grpSp>
      <p:grpSp>
        <p:nvGrpSpPr>
          <p:cNvPr id="9" name="群組 8"/>
          <p:cNvGrpSpPr/>
          <p:nvPr/>
        </p:nvGrpSpPr>
        <p:grpSpPr>
          <a:xfrm>
            <a:off x="6516216" y="2359107"/>
            <a:ext cx="573531" cy="467536"/>
            <a:chOff x="7596336" y="4287225"/>
            <a:chExt cx="573531" cy="467536"/>
          </a:xfrm>
        </p:grpSpPr>
        <p:sp>
          <p:nvSpPr>
            <p:cNvPr id="10" name="橢圓 9"/>
            <p:cNvSpPr/>
            <p:nvPr/>
          </p:nvSpPr>
          <p:spPr>
            <a:xfrm>
              <a:off x="7645974" y="4287225"/>
              <a:ext cx="457797" cy="437110"/>
            </a:xfrm>
            <a:prstGeom prst="ellipse">
              <a:avLst/>
            </a:prstGeom>
            <a:solidFill>
              <a:schemeClr val="accent1">
                <a:lumMod val="60000"/>
                <a:lumOff val="4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dirty="0">
                <a:solidFill>
                  <a:schemeClr val="tx1"/>
                </a:solidFill>
                <a:latin typeface="標楷體" panose="03000509000000000000" pitchFamily="65" charset="-120"/>
                <a:ea typeface="標楷體" panose="03000509000000000000" pitchFamily="65" charset="-120"/>
              </a:endParaRPr>
            </a:p>
          </p:txBody>
        </p:sp>
        <p:sp>
          <p:nvSpPr>
            <p:cNvPr id="11" name="矩形 10"/>
            <p:cNvSpPr/>
            <p:nvPr/>
          </p:nvSpPr>
          <p:spPr>
            <a:xfrm>
              <a:off x="7596336" y="429309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a:t>
              </a:r>
              <a:r>
                <a:rPr lang="zh-TW" altLang="en-US" sz="1200" dirty="0" smtClean="0">
                  <a:latin typeface="標楷體" panose="03000509000000000000" pitchFamily="65" charset="-120"/>
                  <a:ea typeface="標楷體" panose="03000509000000000000" pitchFamily="65" charset="-120"/>
                </a:rPr>
                <a:t>點</a:t>
              </a:r>
              <a:r>
                <a:rPr lang="en-US" altLang="zh-TW" sz="1200" dirty="0">
                  <a:latin typeface="標楷體" panose="03000509000000000000" pitchFamily="65" charset="-120"/>
                  <a:ea typeface="標楷體" panose="03000509000000000000" pitchFamily="65" charset="-120"/>
                </a:rPr>
                <a:t>2</a:t>
              </a:r>
              <a:endParaRPr lang="zh-TW" altLang="en-US" sz="1200" dirty="0"/>
            </a:p>
          </p:txBody>
        </p:sp>
      </p:grpSp>
      <p:grpSp>
        <p:nvGrpSpPr>
          <p:cNvPr id="12" name="群組 11"/>
          <p:cNvGrpSpPr/>
          <p:nvPr/>
        </p:nvGrpSpPr>
        <p:grpSpPr>
          <a:xfrm>
            <a:off x="6516216" y="3079187"/>
            <a:ext cx="573531" cy="467536"/>
            <a:chOff x="7596336" y="4287225"/>
            <a:chExt cx="573531" cy="467536"/>
          </a:xfrm>
        </p:grpSpPr>
        <p:sp>
          <p:nvSpPr>
            <p:cNvPr id="13" name="橢圓 12"/>
            <p:cNvSpPr/>
            <p:nvPr/>
          </p:nvSpPr>
          <p:spPr>
            <a:xfrm>
              <a:off x="7645974" y="4287225"/>
              <a:ext cx="457797" cy="437110"/>
            </a:xfrm>
            <a:prstGeom prst="ellipse">
              <a:avLst/>
            </a:prstGeom>
            <a:solidFill>
              <a:schemeClr val="accent1">
                <a:lumMod val="60000"/>
                <a:lumOff val="4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dirty="0">
                <a:solidFill>
                  <a:schemeClr val="tx1"/>
                </a:solidFill>
                <a:latin typeface="標楷體" panose="03000509000000000000" pitchFamily="65" charset="-120"/>
                <a:ea typeface="標楷體" panose="03000509000000000000" pitchFamily="65" charset="-120"/>
              </a:endParaRPr>
            </a:p>
          </p:txBody>
        </p:sp>
        <p:sp>
          <p:nvSpPr>
            <p:cNvPr id="14" name="矩形 13"/>
            <p:cNvSpPr/>
            <p:nvPr/>
          </p:nvSpPr>
          <p:spPr>
            <a:xfrm>
              <a:off x="7596336" y="429309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a:t>
              </a:r>
              <a:r>
                <a:rPr lang="zh-TW" altLang="en-US" sz="1200" dirty="0" smtClean="0">
                  <a:latin typeface="標楷體" panose="03000509000000000000" pitchFamily="65" charset="-120"/>
                  <a:ea typeface="標楷體" panose="03000509000000000000" pitchFamily="65" charset="-120"/>
                </a:rPr>
                <a:t>點</a:t>
              </a:r>
              <a:r>
                <a:rPr lang="en-US" altLang="zh-TW" sz="1200" dirty="0">
                  <a:latin typeface="標楷體" panose="03000509000000000000" pitchFamily="65" charset="-120"/>
                  <a:ea typeface="標楷體" panose="03000509000000000000" pitchFamily="65" charset="-120"/>
                </a:rPr>
                <a:t>3</a:t>
              </a:r>
              <a:endParaRPr lang="zh-TW" altLang="en-US" sz="1200" dirty="0"/>
            </a:p>
          </p:txBody>
        </p:sp>
      </p:grpSp>
      <p:grpSp>
        <p:nvGrpSpPr>
          <p:cNvPr id="15" name="群組 14"/>
          <p:cNvGrpSpPr/>
          <p:nvPr/>
        </p:nvGrpSpPr>
        <p:grpSpPr>
          <a:xfrm>
            <a:off x="6516216" y="3871275"/>
            <a:ext cx="573531" cy="467536"/>
            <a:chOff x="7596336" y="4287225"/>
            <a:chExt cx="573531" cy="467536"/>
          </a:xfrm>
        </p:grpSpPr>
        <p:sp>
          <p:nvSpPr>
            <p:cNvPr id="16" name="橢圓 15"/>
            <p:cNvSpPr/>
            <p:nvPr/>
          </p:nvSpPr>
          <p:spPr>
            <a:xfrm>
              <a:off x="7645974" y="4287225"/>
              <a:ext cx="457797" cy="437110"/>
            </a:xfrm>
            <a:prstGeom prst="ellipse">
              <a:avLst/>
            </a:prstGeom>
            <a:solidFill>
              <a:schemeClr val="accent1">
                <a:lumMod val="60000"/>
                <a:lumOff val="4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dirty="0">
                <a:solidFill>
                  <a:schemeClr val="tx1"/>
                </a:solidFill>
                <a:latin typeface="標楷體" panose="03000509000000000000" pitchFamily="65" charset="-120"/>
                <a:ea typeface="標楷體" panose="03000509000000000000" pitchFamily="65" charset="-120"/>
              </a:endParaRPr>
            </a:p>
          </p:txBody>
        </p:sp>
        <p:sp>
          <p:nvSpPr>
            <p:cNvPr id="17" name="矩形 16"/>
            <p:cNvSpPr/>
            <p:nvPr/>
          </p:nvSpPr>
          <p:spPr>
            <a:xfrm>
              <a:off x="7596336" y="429309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a:t>
              </a:r>
              <a:r>
                <a:rPr lang="zh-TW" altLang="en-US" sz="1200" dirty="0" smtClean="0">
                  <a:latin typeface="標楷體" panose="03000509000000000000" pitchFamily="65" charset="-120"/>
                  <a:ea typeface="標楷體" panose="03000509000000000000" pitchFamily="65" charset="-120"/>
                </a:rPr>
                <a:t>點</a:t>
              </a:r>
              <a:r>
                <a:rPr lang="en-US" altLang="zh-TW" sz="1200" dirty="0">
                  <a:latin typeface="標楷體" panose="03000509000000000000" pitchFamily="65" charset="-120"/>
                  <a:ea typeface="標楷體" panose="03000509000000000000" pitchFamily="65" charset="-120"/>
                </a:rPr>
                <a:t>4</a:t>
              </a:r>
              <a:endParaRPr lang="zh-TW" altLang="en-US" sz="1200" dirty="0"/>
            </a:p>
          </p:txBody>
        </p:sp>
      </p:grpSp>
      <p:grpSp>
        <p:nvGrpSpPr>
          <p:cNvPr id="18" name="群組 17"/>
          <p:cNvGrpSpPr/>
          <p:nvPr/>
        </p:nvGrpSpPr>
        <p:grpSpPr>
          <a:xfrm>
            <a:off x="6525404" y="4663363"/>
            <a:ext cx="573531" cy="467536"/>
            <a:chOff x="7596336" y="4287225"/>
            <a:chExt cx="573531" cy="467536"/>
          </a:xfrm>
        </p:grpSpPr>
        <p:sp>
          <p:nvSpPr>
            <p:cNvPr id="19" name="橢圓 18"/>
            <p:cNvSpPr/>
            <p:nvPr/>
          </p:nvSpPr>
          <p:spPr>
            <a:xfrm>
              <a:off x="7645974" y="4287225"/>
              <a:ext cx="457797" cy="437110"/>
            </a:xfrm>
            <a:prstGeom prst="ellipse">
              <a:avLst/>
            </a:prstGeom>
            <a:solidFill>
              <a:schemeClr val="accent1">
                <a:lumMod val="60000"/>
                <a:lumOff val="4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200" dirty="0">
                <a:solidFill>
                  <a:schemeClr val="tx1"/>
                </a:solidFill>
                <a:latin typeface="標楷體" panose="03000509000000000000" pitchFamily="65" charset="-120"/>
                <a:ea typeface="標楷體" panose="03000509000000000000" pitchFamily="65" charset="-120"/>
              </a:endParaRPr>
            </a:p>
          </p:txBody>
        </p:sp>
        <p:sp>
          <p:nvSpPr>
            <p:cNvPr id="20" name="矩形 19"/>
            <p:cNvSpPr/>
            <p:nvPr/>
          </p:nvSpPr>
          <p:spPr>
            <a:xfrm>
              <a:off x="7596336" y="4293096"/>
              <a:ext cx="573531" cy="461665"/>
            </a:xfrm>
            <a:prstGeom prst="rect">
              <a:avLst/>
            </a:prstGeom>
          </p:spPr>
          <p:txBody>
            <a:bodyPr wrap="square">
              <a:spAutoFit/>
            </a:bodyPr>
            <a:lstStyle/>
            <a:p>
              <a:pPr algn="ctr"/>
              <a:r>
                <a:rPr lang="zh-TW" altLang="en-US" sz="1200" dirty="0">
                  <a:latin typeface="標楷體" panose="03000509000000000000" pitchFamily="65" charset="-120"/>
                  <a:ea typeface="標楷體" panose="03000509000000000000" pitchFamily="65" charset="-120"/>
                </a:rPr>
                <a:t>知識</a:t>
              </a:r>
              <a:r>
                <a:rPr lang="zh-TW" altLang="en-US" sz="1200" dirty="0" smtClean="0">
                  <a:latin typeface="標楷體" panose="03000509000000000000" pitchFamily="65" charset="-120"/>
                  <a:ea typeface="標楷體" panose="03000509000000000000" pitchFamily="65" charset="-120"/>
                </a:rPr>
                <a:t>點</a:t>
              </a:r>
              <a:r>
                <a:rPr lang="en-US" altLang="zh-TW" sz="1200" dirty="0">
                  <a:latin typeface="標楷體" panose="03000509000000000000" pitchFamily="65" charset="-120"/>
                  <a:ea typeface="標楷體" panose="03000509000000000000" pitchFamily="65" charset="-120"/>
                </a:rPr>
                <a:t>5</a:t>
              </a:r>
              <a:endParaRPr lang="zh-TW" altLang="en-US" sz="1200" dirty="0"/>
            </a:p>
          </p:txBody>
        </p:sp>
      </p:grpSp>
      <p:sp>
        <p:nvSpPr>
          <p:cNvPr id="21" name="文字方塊 20"/>
          <p:cNvSpPr txBox="1"/>
          <p:nvPr/>
        </p:nvSpPr>
        <p:spPr>
          <a:xfrm>
            <a:off x="7092280" y="2392996"/>
            <a:ext cx="434581" cy="369332"/>
          </a:xfrm>
          <a:prstGeom prst="rect">
            <a:avLst/>
          </a:prstGeom>
          <a:noFill/>
        </p:spPr>
        <p:txBody>
          <a:bodyPr wrap="square" rtlCol="0">
            <a:spAutoFit/>
          </a:bodyPr>
          <a:lstStyle/>
          <a:p>
            <a:r>
              <a:rPr lang="en-US" dirty="0" smtClean="0"/>
              <a:t>O</a:t>
            </a:r>
            <a:endParaRPr lang="en-US" dirty="0"/>
          </a:p>
        </p:txBody>
      </p:sp>
      <p:sp>
        <p:nvSpPr>
          <p:cNvPr id="22" name="文字方塊 21"/>
          <p:cNvSpPr txBox="1"/>
          <p:nvPr/>
        </p:nvSpPr>
        <p:spPr>
          <a:xfrm>
            <a:off x="7596336" y="3947170"/>
            <a:ext cx="434581" cy="369332"/>
          </a:xfrm>
          <a:prstGeom prst="rect">
            <a:avLst/>
          </a:prstGeom>
          <a:noFill/>
        </p:spPr>
        <p:txBody>
          <a:bodyPr wrap="square" rtlCol="0">
            <a:spAutoFit/>
          </a:bodyPr>
          <a:lstStyle/>
          <a:p>
            <a:r>
              <a:rPr lang="en-US" dirty="0" smtClean="0"/>
              <a:t>X</a:t>
            </a:r>
            <a:endParaRPr lang="en-US" dirty="0"/>
          </a:p>
        </p:txBody>
      </p:sp>
      <p:sp>
        <p:nvSpPr>
          <p:cNvPr id="23" name="文字方塊 22"/>
          <p:cNvSpPr txBox="1"/>
          <p:nvPr/>
        </p:nvSpPr>
        <p:spPr>
          <a:xfrm>
            <a:off x="7956376" y="3131224"/>
            <a:ext cx="434581" cy="369332"/>
          </a:xfrm>
          <a:prstGeom prst="rect">
            <a:avLst/>
          </a:prstGeom>
          <a:noFill/>
        </p:spPr>
        <p:txBody>
          <a:bodyPr wrap="square" rtlCol="0">
            <a:spAutoFit/>
          </a:bodyPr>
          <a:lstStyle/>
          <a:p>
            <a:r>
              <a:rPr lang="en-US" dirty="0" smtClean="0"/>
              <a:t>X</a:t>
            </a:r>
            <a:endParaRPr lang="en-US" dirty="0"/>
          </a:p>
        </p:txBody>
      </p:sp>
      <p:sp>
        <p:nvSpPr>
          <p:cNvPr id="24" name="文字方塊 23"/>
          <p:cNvSpPr txBox="1"/>
          <p:nvPr/>
        </p:nvSpPr>
        <p:spPr>
          <a:xfrm>
            <a:off x="8244408" y="2392996"/>
            <a:ext cx="434581" cy="369332"/>
          </a:xfrm>
          <a:prstGeom prst="rect">
            <a:avLst/>
          </a:prstGeom>
          <a:noFill/>
        </p:spPr>
        <p:txBody>
          <a:bodyPr wrap="square" rtlCol="0">
            <a:spAutoFit/>
          </a:bodyPr>
          <a:lstStyle/>
          <a:p>
            <a:r>
              <a:rPr lang="en-US" dirty="0" smtClean="0"/>
              <a:t>X</a:t>
            </a:r>
            <a:endParaRPr lang="en-US" dirty="0"/>
          </a:p>
        </p:txBody>
      </p:sp>
      <p:sp>
        <p:nvSpPr>
          <p:cNvPr id="25" name="文字方塊 24"/>
          <p:cNvSpPr txBox="1"/>
          <p:nvPr/>
        </p:nvSpPr>
        <p:spPr>
          <a:xfrm>
            <a:off x="8604546" y="1695482"/>
            <a:ext cx="434581" cy="369332"/>
          </a:xfrm>
          <a:prstGeom prst="rect">
            <a:avLst/>
          </a:prstGeom>
          <a:noFill/>
        </p:spPr>
        <p:txBody>
          <a:bodyPr wrap="square" rtlCol="0">
            <a:spAutoFit/>
          </a:bodyPr>
          <a:lstStyle/>
          <a:p>
            <a:r>
              <a:rPr lang="en-US" dirty="0" smtClean="0"/>
              <a:t>O</a:t>
            </a:r>
            <a:endParaRPr lang="en-US" dirty="0"/>
          </a:p>
        </p:txBody>
      </p:sp>
      <p:cxnSp>
        <p:nvCxnSpPr>
          <p:cNvPr id="27" name="直線單箭頭接點 26"/>
          <p:cNvCxnSpPr>
            <a:stCxn id="21" idx="2"/>
            <a:endCxn id="22" idx="1"/>
          </p:cNvCxnSpPr>
          <p:nvPr/>
        </p:nvCxnSpPr>
        <p:spPr>
          <a:xfrm>
            <a:off x="7309571" y="2762328"/>
            <a:ext cx="286765" cy="13695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直線單箭頭接點 28"/>
          <p:cNvCxnSpPr>
            <a:stCxn id="22" idx="0"/>
            <a:endCxn id="23" idx="2"/>
          </p:cNvCxnSpPr>
          <p:nvPr/>
        </p:nvCxnSpPr>
        <p:spPr>
          <a:xfrm flipV="1">
            <a:off x="7813627" y="3500556"/>
            <a:ext cx="360040" cy="4466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直線單箭頭接點 30"/>
          <p:cNvCxnSpPr>
            <a:stCxn id="23" idx="0"/>
            <a:endCxn id="24" idx="2"/>
          </p:cNvCxnSpPr>
          <p:nvPr/>
        </p:nvCxnSpPr>
        <p:spPr>
          <a:xfrm flipV="1">
            <a:off x="8173667" y="2762328"/>
            <a:ext cx="288032" cy="3688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直線單箭頭接點 32"/>
          <p:cNvCxnSpPr>
            <a:stCxn id="24" idx="0"/>
            <a:endCxn id="25" idx="2"/>
          </p:cNvCxnSpPr>
          <p:nvPr/>
        </p:nvCxnSpPr>
        <p:spPr>
          <a:xfrm flipV="1">
            <a:off x="8461699" y="2064814"/>
            <a:ext cx="360138" cy="32818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4" name="文字方塊 33"/>
          <p:cNvSpPr txBox="1"/>
          <p:nvPr/>
        </p:nvSpPr>
        <p:spPr>
          <a:xfrm>
            <a:off x="7580393" y="1469666"/>
            <a:ext cx="1159940" cy="923330"/>
          </a:xfrm>
          <a:prstGeom prst="rect">
            <a:avLst/>
          </a:prstGeom>
          <a:noFill/>
        </p:spPr>
        <p:txBody>
          <a:bodyPr wrap="square" rtlCol="0">
            <a:spAutoFit/>
          </a:bodyPr>
          <a:lstStyle/>
          <a:p>
            <a:r>
              <a:rPr lang="zh-TW" altLang="en-US" dirty="0" smtClean="0">
                <a:solidFill>
                  <a:srgbClr val="FF0000"/>
                </a:solidFill>
              </a:rPr>
              <a:t>需要簡單的題目平衡測驗</a:t>
            </a:r>
            <a:endParaRPr lang="en-US" dirty="0">
              <a:solidFill>
                <a:srgbClr val="FF0000"/>
              </a:solidFill>
            </a:endParaRPr>
          </a:p>
        </p:txBody>
      </p:sp>
      <p:cxnSp>
        <p:nvCxnSpPr>
          <p:cNvPr id="35" name="直線單箭頭接點 34"/>
          <p:cNvCxnSpPr/>
          <p:nvPr/>
        </p:nvCxnSpPr>
        <p:spPr>
          <a:xfrm>
            <a:off x="6345260" y="1695482"/>
            <a:ext cx="74046" cy="375996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文字方塊 35"/>
          <p:cNvSpPr txBox="1"/>
          <p:nvPr/>
        </p:nvSpPr>
        <p:spPr>
          <a:xfrm>
            <a:off x="6084168" y="5523329"/>
            <a:ext cx="659803" cy="369332"/>
          </a:xfrm>
          <a:prstGeom prst="rect">
            <a:avLst/>
          </a:prstGeom>
          <a:noFill/>
        </p:spPr>
        <p:txBody>
          <a:bodyPr wrap="square" rtlCol="0">
            <a:spAutoFit/>
          </a:bodyPr>
          <a:lstStyle/>
          <a:p>
            <a:r>
              <a:rPr lang="zh-TW" altLang="en-US" dirty="0" smtClean="0"/>
              <a:t>難度</a:t>
            </a:r>
            <a:endParaRPr lang="zh-TW" altLang="en-US" dirty="0"/>
          </a:p>
        </p:txBody>
      </p:sp>
      <p:cxnSp>
        <p:nvCxnSpPr>
          <p:cNvPr id="37" name="直線單箭頭接點 36"/>
          <p:cNvCxnSpPr>
            <a:stCxn id="8" idx="2"/>
            <a:endCxn id="10" idx="0"/>
          </p:cNvCxnSpPr>
          <p:nvPr/>
        </p:nvCxnSpPr>
        <p:spPr>
          <a:xfrm flipH="1">
            <a:off x="6794753" y="2106563"/>
            <a:ext cx="8229" cy="2525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直線單箭頭接點 40"/>
          <p:cNvCxnSpPr>
            <a:stCxn id="10" idx="4"/>
            <a:endCxn id="13" idx="0"/>
          </p:cNvCxnSpPr>
          <p:nvPr/>
        </p:nvCxnSpPr>
        <p:spPr>
          <a:xfrm>
            <a:off x="6794753" y="2796217"/>
            <a:ext cx="0" cy="2829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直線單箭頭接點 43"/>
          <p:cNvCxnSpPr>
            <a:stCxn id="13" idx="4"/>
            <a:endCxn id="17" idx="0"/>
          </p:cNvCxnSpPr>
          <p:nvPr/>
        </p:nvCxnSpPr>
        <p:spPr>
          <a:xfrm>
            <a:off x="6794753" y="3516297"/>
            <a:ext cx="8229" cy="36084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直線單箭頭接點 46"/>
          <p:cNvCxnSpPr>
            <a:stCxn id="16" idx="4"/>
            <a:endCxn id="19" idx="0"/>
          </p:cNvCxnSpPr>
          <p:nvPr/>
        </p:nvCxnSpPr>
        <p:spPr>
          <a:xfrm>
            <a:off x="6794753" y="4308385"/>
            <a:ext cx="9188" cy="35497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 name="文字方塊 4"/>
          <p:cNvSpPr txBox="1"/>
          <p:nvPr/>
        </p:nvSpPr>
        <p:spPr>
          <a:xfrm>
            <a:off x="6727590" y="5251250"/>
            <a:ext cx="2236897" cy="369332"/>
          </a:xfrm>
          <a:prstGeom prst="rect">
            <a:avLst/>
          </a:prstGeom>
          <a:noFill/>
        </p:spPr>
        <p:txBody>
          <a:bodyPr wrap="square" rtlCol="0">
            <a:spAutoFit/>
          </a:bodyPr>
          <a:lstStyle/>
          <a:p>
            <a:r>
              <a:rPr lang="en-US" altLang="zh-TW" dirty="0" err="1" smtClean="0"/>
              <a:t>c</a:t>
            </a:r>
            <a:r>
              <a:rPr lang="en-US" altLang="zh-TW" baseline="-25000" dirty="0" err="1" smtClean="0"/>
              <a:t>i</a:t>
            </a:r>
            <a:r>
              <a:rPr lang="en-US" altLang="zh-TW" baseline="30000" dirty="0" err="1" smtClean="0"/>
              <a:t>t</a:t>
            </a:r>
            <a:r>
              <a:rPr lang="en-US" altLang="zh-TW" dirty="0"/>
              <a:t> </a:t>
            </a:r>
            <a:r>
              <a:rPr lang="en-US" altLang="zh-TW" dirty="0" smtClean="0"/>
              <a:t>:  1      1      1    1    2</a:t>
            </a:r>
            <a:endParaRPr lang="zh-TW" altLang="en-US" dirty="0"/>
          </a:p>
        </p:txBody>
      </p:sp>
      <p:sp>
        <p:nvSpPr>
          <p:cNvPr id="38" name="文字方塊 37"/>
          <p:cNvSpPr txBox="1"/>
          <p:nvPr/>
        </p:nvSpPr>
        <p:spPr>
          <a:xfrm>
            <a:off x="6727591" y="5707995"/>
            <a:ext cx="2236896" cy="369332"/>
          </a:xfrm>
          <a:prstGeom prst="rect">
            <a:avLst/>
          </a:prstGeom>
          <a:noFill/>
        </p:spPr>
        <p:txBody>
          <a:bodyPr wrap="square" rtlCol="0">
            <a:spAutoFit/>
          </a:bodyPr>
          <a:lstStyle/>
          <a:p>
            <a:r>
              <a:rPr lang="en-US" altLang="zh-TW" dirty="0" err="1" smtClean="0"/>
              <a:t>e</a:t>
            </a:r>
            <a:r>
              <a:rPr lang="en-US" altLang="zh-TW" baseline="-25000" dirty="0" err="1" smtClean="0"/>
              <a:t>i</a:t>
            </a:r>
            <a:r>
              <a:rPr lang="en-US" altLang="zh-TW" baseline="30000" dirty="0" err="1" smtClean="0"/>
              <a:t>t</a:t>
            </a:r>
            <a:r>
              <a:rPr lang="en-US" altLang="zh-TW" dirty="0" smtClean="0"/>
              <a:t> :  0      1      2    3    3</a:t>
            </a:r>
            <a:endParaRPr lang="zh-TW" altLang="en-US" dirty="0"/>
          </a:p>
        </p:txBody>
      </p:sp>
    </p:spTree>
    <p:extLst>
      <p:ext uri="{BB962C8B-B14F-4D97-AF65-F5344CB8AC3E}">
        <p14:creationId xmlns:p14="http://schemas.microsoft.com/office/powerpoint/2010/main" val="24606162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研究方法報告大綱</a:t>
            </a:r>
            <a:endParaRPr lang="en-US" dirty="0"/>
          </a:p>
        </p:txBody>
      </p:sp>
      <p:sp>
        <p:nvSpPr>
          <p:cNvPr id="8" name="投影片編號版面配置區 7"/>
          <p:cNvSpPr>
            <a:spLocks noGrp="1"/>
          </p:cNvSpPr>
          <p:nvPr>
            <p:ph type="sldNum" sz="quarter" idx="12"/>
          </p:nvPr>
        </p:nvSpPr>
        <p:spPr/>
        <p:txBody>
          <a:bodyPr/>
          <a:lstStyle/>
          <a:p>
            <a:fld id="{ED97C7B1-679B-41CD-964D-385158F54399}" type="slidenum">
              <a:rPr lang="zh-TW" altLang="en-US" smtClean="0"/>
              <a:t>5</a:t>
            </a:fld>
            <a:endParaRPr lang="zh-TW" altLang="en-US"/>
          </a:p>
        </p:txBody>
      </p:sp>
      <p:sp>
        <p:nvSpPr>
          <p:cNvPr id="4" name="矩形 3"/>
          <p:cNvSpPr/>
          <p:nvPr/>
        </p:nvSpPr>
        <p:spPr>
          <a:xfrm>
            <a:off x="4831094" y="2207885"/>
            <a:ext cx="1665602" cy="1665601"/>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mj-lt"/>
                <a:ea typeface="標楷體" panose="03000509000000000000" pitchFamily="65" charset="-120"/>
              </a:rPr>
              <a:t>練習題推薦</a:t>
            </a:r>
            <a:endParaRPr lang="zh-TW" altLang="en-US" dirty="0">
              <a:latin typeface="+mj-lt"/>
              <a:ea typeface="標楷體" panose="03000509000000000000" pitchFamily="65" charset="-120"/>
            </a:endParaRPr>
          </a:p>
        </p:txBody>
      </p:sp>
      <p:sp>
        <p:nvSpPr>
          <p:cNvPr id="5" name="矩形 4"/>
          <p:cNvSpPr/>
          <p:nvPr/>
        </p:nvSpPr>
        <p:spPr>
          <a:xfrm>
            <a:off x="2490824" y="2207885"/>
            <a:ext cx="1665602" cy="1665601"/>
          </a:xfrm>
          <a:prstGeom prst="rect">
            <a:avLst/>
          </a:prstGeom>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mj-lt"/>
                <a:ea typeface="標楷體" panose="03000509000000000000" pitchFamily="65" charset="-120"/>
              </a:rPr>
              <a:t>使用者建模</a:t>
            </a:r>
            <a:endParaRPr lang="zh-TW" altLang="en-US" dirty="0">
              <a:latin typeface="+mj-lt"/>
              <a:ea typeface="標楷體" panose="03000509000000000000" pitchFamily="65" charset="-120"/>
            </a:endParaRPr>
          </a:p>
        </p:txBody>
      </p:sp>
      <p:sp>
        <p:nvSpPr>
          <p:cNvPr id="6" name="矩形 5"/>
          <p:cNvSpPr/>
          <p:nvPr/>
        </p:nvSpPr>
        <p:spPr>
          <a:xfrm>
            <a:off x="459077" y="3441926"/>
            <a:ext cx="1358848" cy="1358847"/>
          </a:xfrm>
          <a:prstGeom prst="rect">
            <a:avLst/>
          </a:prstGeom>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mj-lt"/>
                <a:ea typeface="標楷體" panose="03000509000000000000" pitchFamily="65" charset="-120"/>
              </a:rPr>
              <a:t>資料視覺化</a:t>
            </a:r>
            <a:r>
              <a:rPr lang="en-US" altLang="zh-TW" dirty="0" smtClean="0">
                <a:latin typeface="+mj-lt"/>
                <a:ea typeface="標楷體" panose="03000509000000000000" pitchFamily="65" charset="-120"/>
              </a:rPr>
              <a:t/>
            </a:r>
            <a:br>
              <a:rPr lang="en-US" altLang="zh-TW" dirty="0" smtClean="0">
                <a:latin typeface="+mj-lt"/>
                <a:ea typeface="標楷體" panose="03000509000000000000" pitchFamily="65" charset="-120"/>
              </a:rPr>
            </a:br>
            <a:r>
              <a:rPr lang="zh-TW" altLang="en-US" dirty="0" smtClean="0">
                <a:latin typeface="+mj-lt"/>
                <a:ea typeface="標楷體" panose="03000509000000000000" pitchFamily="65" charset="-120"/>
              </a:rPr>
              <a:t>分析</a:t>
            </a:r>
            <a:endParaRPr lang="zh-TW" altLang="en-US" dirty="0">
              <a:latin typeface="+mj-lt"/>
              <a:ea typeface="標楷體" panose="03000509000000000000" pitchFamily="65" charset="-120"/>
            </a:endParaRPr>
          </a:p>
        </p:txBody>
      </p:sp>
      <p:sp>
        <p:nvSpPr>
          <p:cNvPr id="7" name="矩形 6"/>
          <p:cNvSpPr/>
          <p:nvPr/>
        </p:nvSpPr>
        <p:spPr>
          <a:xfrm>
            <a:off x="7167826" y="2207885"/>
            <a:ext cx="1665602" cy="1665601"/>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mj-lt"/>
                <a:ea typeface="標楷體" panose="03000509000000000000" pitchFamily="65" charset="-120"/>
              </a:rPr>
              <a:t>適性測驗</a:t>
            </a:r>
            <a:endParaRPr lang="zh-TW" altLang="en-US" dirty="0">
              <a:latin typeface="+mj-lt"/>
              <a:ea typeface="標楷體" panose="03000509000000000000" pitchFamily="65" charset="-120"/>
            </a:endParaRPr>
          </a:p>
        </p:txBody>
      </p:sp>
      <p:cxnSp>
        <p:nvCxnSpPr>
          <p:cNvPr id="9" name="直線單箭頭接點 8"/>
          <p:cNvCxnSpPr>
            <a:stCxn id="6" idx="3"/>
            <a:endCxn id="5" idx="1"/>
          </p:cNvCxnSpPr>
          <p:nvPr/>
        </p:nvCxnSpPr>
        <p:spPr>
          <a:xfrm flipV="1">
            <a:off x="1817925" y="3040686"/>
            <a:ext cx="672899" cy="1080664"/>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直線單箭頭接點 9"/>
          <p:cNvCxnSpPr>
            <a:stCxn id="5" idx="3"/>
            <a:endCxn id="4" idx="1"/>
          </p:cNvCxnSpPr>
          <p:nvPr/>
        </p:nvCxnSpPr>
        <p:spPr>
          <a:xfrm>
            <a:off x="4156426" y="3040686"/>
            <a:ext cx="674668" cy="0"/>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直線單箭頭接點 10"/>
          <p:cNvCxnSpPr>
            <a:stCxn id="4" idx="3"/>
            <a:endCxn id="7" idx="1"/>
          </p:cNvCxnSpPr>
          <p:nvPr/>
        </p:nvCxnSpPr>
        <p:spPr>
          <a:xfrm>
            <a:off x="6496696" y="3040686"/>
            <a:ext cx="671130" cy="0"/>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2490824" y="4369214"/>
            <a:ext cx="1665602" cy="1665601"/>
          </a:xfrm>
          <a:prstGeom prst="rect">
            <a:avLst/>
          </a:prstGeom>
          <a:ln w="38100">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mj-lt"/>
                <a:ea typeface="標楷體" panose="03000509000000000000" pitchFamily="65" charset="-120"/>
              </a:rPr>
              <a:t>練習題</a:t>
            </a:r>
            <a:r>
              <a:rPr lang="en-US" altLang="zh-TW" dirty="0" smtClean="0">
                <a:latin typeface="+mj-lt"/>
                <a:ea typeface="標楷體" panose="03000509000000000000" pitchFamily="65" charset="-120"/>
              </a:rPr>
              <a:t/>
            </a:r>
            <a:br>
              <a:rPr lang="en-US" altLang="zh-TW" dirty="0" smtClean="0">
                <a:latin typeface="+mj-lt"/>
                <a:ea typeface="標楷體" panose="03000509000000000000" pitchFamily="65" charset="-120"/>
              </a:rPr>
            </a:br>
            <a:r>
              <a:rPr lang="zh-TW" altLang="en-US" dirty="0" smtClean="0">
                <a:latin typeface="+mj-lt"/>
                <a:ea typeface="標楷體" panose="03000509000000000000" pitchFamily="65" charset="-120"/>
              </a:rPr>
              <a:t>關係估計</a:t>
            </a:r>
            <a:endParaRPr lang="zh-TW" altLang="en-US" dirty="0">
              <a:latin typeface="+mj-lt"/>
              <a:ea typeface="標楷體" panose="03000509000000000000" pitchFamily="65" charset="-120"/>
            </a:endParaRPr>
          </a:p>
        </p:txBody>
      </p:sp>
      <p:cxnSp>
        <p:nvCxnSpPr>
          <p:cNvPr id="14" name="直線單箭頭接點 13"/>
          <p:cNvCxnSpPr>
            <a:stCxn id="5" idx="2"/>
            <a:endCxn id="13" idx="0"/>
          </p:cNvCxnSpPr>
          <p:nvPr/>
        </p:nvCxnSpPr>
        <p:spPr>
          <a:xfrm>
            <a:off x="3323625" y="3873486"/>
            <a:ext cx="0" cy="495728"/>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直線單箭頭接點 17"/>
          <p:cNvCxnSpPr>
            <a:stCxn id="13" idx="3"/>
            <a:endCxn id="4" idx="2"/>
          </p:cNvCxnSpPr>
          <p:nvPr/>
        </p:nvCxnSpPr>
        <p:spPr>
          <a:xfrm flipV="1">
            <a:off x="4156426" y="3873486"/>
            <a:ext cx="1507469" cy="1328529"/>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乘號 21"/>
          <p:cNvSpPr/>
          <p:nvPr/>
        </p:nvSpPr>
        <p:spPr>
          <a:xfrm>
            <a:off x="4006522" y="2761345"/>
            <a:ext cx="936104" cy="563371"/>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mj-lt"/>
              <a:ea typeface="標楷體" panose="03000509000000000000" pitchFamily="65" charset="-120"/>
            </a:endParaRPr>
          </a:p>
        </p:txBody>
      </p:sp>
      <p:sp>
        <p:nvSpPr>
          <p:cNvPr id="23" name="文字方塊 22"/>
          <p:cNvSpPr txBox="1"/>
          <p:nvPr/>
        </p:nvSpPr>
        <p:spPr>
          <a:xfrm>
            <a:off x="4156533" y="2544958"/>
            <a:ext cx="671130" cy="369332"/>
          </a:xfrm>
          <a:prstGeom prst="rect">
            <a:avLst/>
          </a:prstGeom>
          <a:noFill/>
        </p:spPr>
        <p:txBody>
          <a:bodyPr wrap="square" rtlCol="0">
            <a:spAutoFit/>
          </a:bodyPr>
          <a:lstStyle/>
          <a:p>
            <a:r>
              <a:rPr lang="zh-TW" altLang="en-US" dirty="0" smtClean="0">
                <a:latin typeface="+mj-lt"/>
                <a:ea typeface="標楷體" panose="03000509000000000000" pitchFamily="65" charset="-120"/>
              </a:rPr>
              <a:t>不準</a:t>
            </a:r>
            <a:endParaRPr lang="en-US" dirty="0">
              <a:latin typeface="+mj-lt"/>
              <a:ea typeface="標楷體" panose="03000509000000000000" pitchFamily="65" charset="-120"/>
            </a:endParaRPr>
          </a:p>
        </p:txBody>
      </p:sp>
      <p:cxnSp>
        <p:nvCxnSpPr>
          <p:cNvPr id="40" name="直線單箭頭接點 39"/>
          <p:cNvCxnSpPr>
            <a:stCxn id="6" idx="3"/>
            <a:endCxn id="13" idx="1"/>
          </p:cNvCxnSpPr>
          <p:nvPr/>
        </p:nvCxnSpPr>
        <p:spPr>
          <a:xfrm>
            <a:off x="1817925" y="4121350"/>
            <a:ext cx="672899" cy="1080665"/>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文字方塊 43"/>
          <p:cNvSpPr txBox="1"/>
          <p:nvPr/>
        </p:nvSpPr>
        <p:spPr>
          <a:xfrm>
            <a:off x="4412780" y="4184548"/>
            <a:ext cx="671130" cy="369332"/>
          </a:xfrm>
          <a:prstGeom prst="rect">
            <a:avLst/>
          </a:prstGeom>
          <a:noFill/>
        </p:spPr>
        <p:txBody>
          <a:bodyPr wrap="square" rtlCol="0">
            <a:spAutoFit/>
          </a:bodyPr>
          <a:lstStyle/>
          <a:p>
            <a:r>
              <a:rPr lang="zh-TW" altLang="en-US" dirty="0" smtClean="0">
                <a:latin typeface="+mj-lt"/>
                <a:ea typeface="標楷體" panose="03000509000000000000" pitchFamily="65" charset="-120"/>
              </a:rPr>
              <a:t>較準</a:t>
            </a:r>
            <a:endParaRPr lang="en-US" dirty="0">
              <a:latin typeface="+mj-lt"/>
              <a:ea typeface="標楷體" panose="03000509000000000000" pitchFamily="65" charset="-120"/>
            </a:endParaRPr>
          </a:p>
        </p:txBody>
      </p:sp>
      <p:sp>
        <p:nvSpPr>
          <p:cNvPr id="48" name="矩形 47"/>
          <p:cNvSpPr/>
          <p:nvPr/>
        </p:nvSpPr>
        <p:spPr>
          <a:xfrm>
            <a:off x="7167826" y="4369213"/>
            <a:ext cx="1665602" cy="1665601"/>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latin typeface="+mj-lt"/>
                <a:ea typeface="標楷體" panose="03000509000000000000" pitchFamily="65" charset="-120"/>
              </a:rPr>
              <a:t>練習題排程</a:t>
            </a:r>
          </a:p>
        </p:txBody>
      </p:sp>
      <p:cxnSp>
        <p:nvCxnSpPr>
          <p:cNvPr id="50" name="直線單箭頭接點 49"/>
          <p:cNvCxnSpPr>
            <a:stCxn id="13" idx="3"/>
            <a:endCxn id="48" idx="1"/>
          </p:cNvCxnSpPr>
          <p:nvPr/>
        </p:nvCxnSpPr>
        <p:spPr>
          <a:xfrm flipV="1">
            <a:off x="4156426" y="5202014"/>
            <a:ext cx="3011400" cy="1"/>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4" name="文字方塊 53"/>
          <p:cNvSpPr txBox="1"/>
          <p:nvPr/>
        </p:nvSpPr>
        <p:spPr>
          <a:xfrm>
            <a:off x="540057" y="2729624"/>
            <a:ext cx="1359353" cy="369332"/>
          </a:xfrm>
          <a:prstGeom prst="rect">
            <a:avLst/>
          </a:prstGeom>
          <a:noFill/>
        </p:spPr>
        <p:txBody>
          <a:bodyPr wrap="square" rtlCol="0">
            <a:spAutoFit/>
          </a:bodyPr>
          <a:lstStyle/>
          <a:p>
            <a:r>
              <a:rPr lang="en-US" altLang="zh-TW" dirty="0" smtClean="0">
                <a:latin typeface="+mj-lt"/>
                <a:ea typeface="標楷體" panose="03000509000000000000" pitchFamily="65" charset="-120"/>
              </a:rPr>
              <a:t>Khan path:</a:t>
            </a:r>
            <a:endParaRPr lang="en-US" dirty="0">
              <a:latin typeface="+mj-lt"/>
              <a:ea typeface="標楷體" panose="03000509000000000000" pitchFamily="65" charset="-120"/>
            </a:endParaRPr>
          </a:p>
        </p:txBody>
      </p:sp>
      <p:sp>
        <p:nvSpPr>
          <p:cNvPr id="55" name="文字方塊 54"/>
          <p:cNvSpPr txBox="1"/>
          <p:nvPr/>
        </p:nvSpPr>
        <p:spPr>
          <a:xfrm>
            <a:off x="540057" y="5202013"/>
            <a:ext cx="1359353" cy="369332"/>
          </a:xfrm>
          <a:prstGeom prst="rect">
            <a:avLst/>
          </a:prstGeom>
          <a:noFill/>
        </p:spPr>
        <p:txBody>
          <a:bodyPr wrap="square" rtlCol="0">
            <a:spAutoFit/>
          </a:bodyPr>
          <a:lstStyle/>
          <a:p>
            <a:r>
              <a:rPr lang="en-US" altLang="zh-TW" dirty="0" smtClean="0">
                <a:latin typeface="+mj-lt"/>
                <a:ea typeface="標楷體" panose="03000509000000000000" pitchFamily="65" charset="-120"/>
              </a:rPr>
              <a:t>Our path:</a:t>
            </a:r>
            <a:endParaRPr lang="en-US" dirty="0">
              <a:latin typeface="+mj-lt"/>
              <a:ea typeface="標楷體" panose="03000509000000000000" pitchFamily="65" charset="-120"/>
            </a:endParaRPr>
          </a:p>
        </p:txBody>
      </p:sp>
      <p:sp>
        <p:nvSpPr>
          <p:cNvPr id="3" name="文字方塊 2"/>
          <p:cNvSpPr txBox="1"/>
          <p:nvPr/>
        </p:nvSpPr>
        <p:spPr>
          <a:xfrm>
            <a:off x="540057" y="6167045"/>
            <a:ext cx="8424431" cy="584775"/>
          </a:xfrm>
          <a:prstGeom prst="rect">
            <a:avLst/>
          </a:prstGeom>
          <a:noFill/>
        </p:spPr>
        <p:txBody>
          <a:bodyPr wrap="square" rtlCol="0">
            <a:spAutoFit/>
          </a:bodyPr>
          <a:lstStyle/>
          <a:p>
            <a:r>
              <a:rPr lang="zh-TW" altLang="en-US" sz="1600" dirty="0" smtClean="0">
                <a:latin typeface="+mj-lt"/>
                <a:ea typeface="標楷體" panose="03000509000000000000" pitchFamily="65" charset="-120"/>
              </a:rPr>
              <a:t>基於</a:t>
            </a:r>
            <a:r>
              <a:rPr lang="en-US" altLang="zh-TW" sz="1600" dirty="0" smtClean="0">
                <a:latin typeface="+mj-lt"/>
                <a:ea typeface="標楷體" panose="03000509000000000000" pitchFamily="65" charset="-120"/>
              </a:rPr>
              <a:t>Khan</a:t>
            </a:r>
            <a:r>
              <a:rPr lang="zh-TW" altLang="en-US" sz="1600" dirty="0" smtClean="0">
                <a:latin typeface="+mj-lt"/>
                <a:ea typeface="標楷體" panose="03000509000000000000" pitchFamily="65" charset="-120"/>
              </a:rPr>
              <a:t>學院</a:t>
            </a:r>
            <a:r>
              <a:rPr lang="en-US" altLang="zh-TW" sz="1600" dirty="0" smtClean="0">
                <a:latin typeface="+mj-lt"/>
                <a:ea typeface="標楷體" panose="03000509000000000000" pitchFamily="65" charset="-120"/>
              </a:rPr>
              <a:t>release</a:t>
            </a:r>
            <a:r>
              <a:rPr lang="zh-TW" altLang="en-US" sz="1600" dirty="0" smtClean="0">
                <a:latin typeface="+mj-lt"/>
                <a:ea typeface="標楷體" panose="03000509000000000000" pitchFamily="65" charset="-120"/>
              </a:rPr>
              <a:t>的部分</a:t>
            </a:r>
            <a:r>
              <a:rPr lang="en-US" altLang="zh-TW" sz="1600" dirty="0" smtClean="0">
                <a:latin typeface="+mj-lt"/>
                <a:ea typeface="標楷體" panose="03000509000000000000" pitchFamily="65" charset="-120"/>
              </a:rPr>
              <a:t>code</a:t>
            </a:r>
            <a:r>
              <a:rPr lang="zh-TW" altLang="en-US" sz="1600" dirty="0" smtClean="0">
                <a:latin typeface="+mj-lt"/>
                <a:ea typeface="標楷體" panose="03000509000000000000" pitchFamily="65" charset="-120"/>
              </a:rPr>
              <a:t> </a:t>
            </a:r>
            <a:r>
              <a:rPr lang="en-US" altLang="zh-TW" sz="1600" dirty="0">
                <a:latin typeface="+mj-lt"/>
                <a:ea typeface="標楷體" panose="03000509000000000000" pitchFamily="65" charset="-120"/>
              </a:rPr>
              <a:t>(https://github.com/Khan/guacamole)</a:t>
            </a:r>
            <a:r>
              <a:rPr lang="zh-TW" altLang="en-US" sz="1600" dirty="0" smtClean="0">
                <a:latin typeface="+mj-lt"/>
                <a:ea typeface="標楷體" panose="03000509000000000000" pitchFamily="65" charset="-120"/>
              </a:rPr>
              <a:t>和內部員工寫的</a:t>
            </a:r>
            <a:r>
              <a:rPr lang="en-US" altLang="zh-TW" sz="1600" dirty="0" smtClean="0">
                <a:latin typeface="+mj-lt"/>
                <a:ea typeface="標楷體" panose="03000509000000000000" pitchFamily="65" charset="-120"/>
              </a:rPr>
              <a:t>blog</a:t>
            </a:r>
            <a:r>
              <a:rPr lang="zh-TW" altLang="en-US" sz="1600" dirty="0" smtClean="0">
                <a:latin typeface="+mj-lt"/>
                <a:ea typeface="標楷體" panose="03000509000000000000" pitchFamily="65" charset="-120"/>
              </a:rPr>
              <a:t> </a:t>
            </a:r>
            <a:r>
              <a:rPr lang="en-US" altLang="zh-TW" sz="1600" dirty="0">
                <a:latin typeface="+mj-lt"/>
                <a:ea typeface="標楷體" panose="03000509000000000000" pitchFamily="65" charset="-120"/>
              </a:rPr>
              <a:t>(http://derandomized.com/post/51729670543/khan-academy-machine-learning-measurable)</a:t>
            </a:r>
            <a:r>
              <a:rPr lang="zh-TW" altLang="en-US" sz="1600" dirty="0" smtClean="0">
                <a:latin typeface="+mj-lt"/>
                <a:ea typeface="標楷體" panose="03000509000000000000" pitchFamily="65" charset="-120"/>
              </a:rPr>
              <a:t>得知</a:t>
            </a:r>
            <a:endParaRPr lang="zh-TW" altLang="en-US" sz="1600" dirty="0">
              <a:latin typeface="+mj-lt"/>
              <a:ea typeface="標楷體" panose="03000509000000000000" pitchFamily="65" charset="-120"/>
            </a:endParaRPr>
          </a:p>
        </p:txBody>
      </p:sp>
    </p:spTree>
    <p:extLst>
      <p:ext uri="{BB962C8B-B14F-4D97-AF65-F5344CB8AC3E}">
        <p14:creationId xmlns:p14="http://schemas.microsoft.com/office/powerpoint/2010/main" val="253526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22"/>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23"/>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10"/>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par>
                                <p:cTn id="30" presetID="22" presetClass="entr" presetSubtype="1" fill="hold"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up)">
                                      <p:cBhvr>
                                        <p:cTn id="32" dur="500"/>
                                        <p:tgtEl>
                                          <p:spTgt spid="40"/>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wipe(left)">
                                      <p:cBhvr>
                                        <p:cTn id="43" dur="500"/>
                                        <p:tgtEl>
                                          <p:spTgt spid="4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left)">
                                      <p:cBhvr>
                                        <p:cTn id="48" dur="500"/>
                                        <p:tgtEl>
                                          <p:spTgt spid="50"/>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wipe(left)">
                                      <p:cBhvr>
                                        <p:cTn id="51" dur="500"/>
                                        <p:tgtEl>
                                          <p:spTgt spid="48"/>
                                        </p:tgtEl>
                                      </p:cBhvr>
                                    </p:animEffect>
                                  </p:childTnLst>
                                </p:cTn>
                              </p:par>
                            </p:childTnLst>
                          </p:cTn>
                        </p:par>
                      </p:childTnLst>
                    </p:cTn>
                  </p:par>
                  <p:par>
                    <p:cTn id="52" fill="hold">
                      <p:stCondLst>
                        <p:cond delay="indefinite"/>
                      </p:stCondLst>
                      <p:childTnLst>
                        <p:par>
                          <p:cTn id="53" fill="hold">
                            <p:stCondLst>
                              <p:cond delay="0"/>
                            </p:stCondLst>
                            <p:childTnLst>
                              <p:par>
                                <p:cTn id="54" presetID="21" presetClass="emph" presetSubtype="0" fill="hold" grpId="0" nodeType="clickEffect">
                                  <p:stCondLst>
                                    <p:cond delay="0"/>
                                  </p:stCondLst>
                                  <p:childTnLst>
                                    <p:animClr clrSpc="hsl" dir="cw">
                                      <p:cBhvr override="childStyle">
                                        <p:cTn id="55" dur="500" fill="hold"/>
                                        <p:tgtEl>
                                          <p:spTgt spid="6"/>
                                        </p:tgtEl>
                                        <p:attrNameLst>
                                          <p:attrName>style.color</p:attrName>
                                        </p:attrNameLst>
                                      </p:cBhvr>
                                      <p:by>
                                        <p:hsl h="7200000" s="0" l="0"/>
                                      </p:by>
                                    </p:animClr>
                                    <p:animClr clrSpc="hsl" dir="cw">
                                      <p:cBhvr>
                                        <p:cTn id="56" dur="500" fill="hold"/>
                                        <p:tgtEl>
                                          <p:spTgt spid="6"/>
                                        </p:tgtEl>
                                        <p:attrNameLst>
                                          <p:attrName>fillcolor</p:attrName>
                                        </p:attrNameLst>
                                      </p:cBhvr>
                                      <p:by>
                                        <p:hsl h="7200000" s="0" l="0"/>
                                      </p:by>
                                    </p:animClr>
                                    <p:animClr clrSpc="hsl" dir="cw">
                                      <p:cBhvr>
                                        <p:cTn id="57" dur="500" fill="hold"/>
                                        <p:tgtEl>
                                          <p:spTgt spid="6"/>
                                        </p:tgtEl>
                                        <p:attrNameLst>
                                          <p:attrName>stroke.color</p:attrName>
                                        </p:attrNameLst>
                                      </p:cBhvr>
                                      <p:by>
                                        <p:hsl h="7200000" s="0" l="0"/>
                                      </p:by>
                                    </p:animClr>
                                    <p:set>
                                      <p:cBhvr>
                                        <p:cTn id="58" dur="500" fill="hold"/>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animBg="1"/>
      <p:bldP spid="22" grpId="0" animBg="1"/>
      <p:bldP spid="22" grpId="1" animBg="1"/>
      <p:bldP spid="23" grpId="0"/>
      <p:bldP spid="23" grpId="1"/>
      <p:bldP spid="44" grpId="0"/>
      <p:bldP spid="48" grpId="0" animBg="1"/>
      <p:bldP spid="54" grpId="0"/>
      <p:bldP spid="55" grpId="0"/>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研究成果大綱</a:t>
            </a:r>
            <a:endParaRPr lang="en-US" dirty="0"/>
          </a:p>
        </p:txBody>
      </p:sp>
      <p:sp>
        <p:nvSpPr>
          <p:cNvPr id="8" name="投影片編號版面配置區 7"/>
          <p:cNvSpPr>
            <a:spLocks noGrp="1"/>
          </p:cNvSpPr>
          <p:nvPr>
            <p:ph type="sldNum" sz="quarter" idx="12"/>
          </p:nvPr>
        </p:nvSpPr>
        <p:spPr/>
        <p:txBody>
          <a:bodyPr/>
          <a:lstStyle/>
          <a:p>
            <a:fld id="{ED97C7B1-679B-41CD-964D-385158F54399}" type="slidenum">
              <a:rPr lang="zh-TW" altLang="en-US" smtClean="0"/>
              <a:t>50</a:t>
            </a:fld>
            <a:endParaRPr lang="zh-TW" altLang="en-US"/>
          </a:p>
        </p:txBody>
      </p:sp>
      <p:sp>
        <p:nvSpPr>
          <p:cNvPr id="4" name="矩形 3"/>
          <p:cNvSpPr/>
          <p:nvPr/>
        </p:nvSpPr>
        <p:spPr>
          <a:xfrm>
            <a:off x="4831094" y="2207885"/>
            <a:ext cx="1665602" cy="1665601"/>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mj-lt"/>
                <a:ea typeface="標楷體" panose="03000509000000000000" pitchFamily="65" charset="-120"/>
              </a:rPr>
              <a:t>練習題推薦</a:t>
            </a:r>
            <a:endParaRPr lang="zh-TW" altLang="en-US" dirty="0">
              <a:latin typeface="+mj-lt"/>
              <a:ea typeface="標楷體" panose="03000509000000000000" pitchFamily="65" charset="-120"/>
            </a:endParaRPr>
          </a:p>
        </p:txBody>
      </p:sp>
      <p:sp>
        <p:nvSpPr>
          <p:cNvPr id="5" name="矩形 4"/>
          <p:cNvSpPr/>
          <p:nvPr/>
        </p:nvSpPr>
        <p:spPr>
          <a:xfrm>
            <a:off x="2490824" y="2207885"/>
            <a:ext cx="1665602" cy="1665601"/>
          </a:xfrm>
          <a:prstGeom prst="rect">
            <a:avLst/>
          </a:prstGeom>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mj-lt"/>
                <a:ea typeface="標楷體" panose="03000509000000000000" pitchFamily="65" charset="-120"/>
              </a:rPr>
              <a:t>使用者建模</a:t>
            </a:r>
            <a:endParaRPr lang="zh-TW" altLang="en-US" dirty="0">
              <a:latin typeface="+mj-lt"/>
              <a:ea typeface="標楷體" panose="03000509000000000000" pitchFamily="65" charset="-120"/>
            </a:endParaRPr>
          </a:p>
        </p:txBody>
      </p:sp>
      <p:sp>
        <p:nvSpPr>
          <p:cNvPr id="6" name="矩形 5"/>
          <p:cNvSpPr/>
          <p:nvPr/>
        </p:nvSpPr>
        <p:spPr>
          <a:xfrm>
            <a:off x="459077" y="3441926"/>
            <a:ext cx="1358848" cy="1358847"/>
          </a:xfrm>
          <a:prstGeom prst="rect">
            <a:avLst/>
          </a:prstGeom>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mj-lt"/>
                <a:ea typeface="標楷體" panose="03000509000000000000" pitchFamily="65" charset="-120"/>
              </a:rPr>
              <a:t>資料視覺化</a:t>
            </a:r>
            <a:r>
              <a:rPr lang="en-US" altLang="zh-TW" dirty="0" smtClean="0">
                <a:latin typeface="+mj-lt"/>
                <a:ea typeface="標楷體" panose="03000509000000000000" pitchFamily="65" charset="-120"/>
              </a:rPr>
              <a:t/>
            </a:r>
            <a:br>
              <a:rPr lang="en-US" altLang="zh-TW" dirty="0" smtClean="0">
                <a:latin typeface="+mj-lt"/>
                <a:ea typeface="標楷體" panose="03000509000000000000" pitchFamily="65" charset="-120"/>
              </a:rPr>
            </a:br>
            <a:r>
              <a:rPr lang="zh-TW" altLang="en-US" dirty="0" smtClean="0">
                <a:latin typeface="+mj-lt"/>
                <a:ea typeface="標楷體" panose="03000509000000000000" pitchFamily="65" charset="-120"/>
              </a:rPr>
              <a:t>分析</a:t>
            </a:r>
            <a:endParaRPr lang="zh-TW" altLang="en-US" dirty="0">
              <a:latin typeface="+mj-lt"/>
              <a:ea typeface="標楷體" panose="03000509000000000000" pitchFamily="65" charset="-120"/>
            </a:endParaRPr>
          </a:p>
        </p:txBody>
      </p:sp>
      <p:sp>
        <p:nvSpPr>
          <p:cNvPr id="7" name="矩形 6"/>
          <p:cNvSpPr/>
          <p:nvPr/>
        </p:nvSpPr>
        <p:spPr>
          <a:xfrm>
            <a:off x="7167826" y="2207885"/>
            <a:ext cx="1665602" cy="1665601"/>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mj-lt"/>
                <a:ea typeface="標楷體" panose="03000509000000000000" pitchFamily="65" charset="-120"/>
              </a:rPr>
              <a:t>適性測驗</a:t>
            </a:r>
            <a:endParaRPr lang="zh-TW" altLang="en-US" dirty="0">
              <a:latin typeface="+mj-lt"/>
              <a:ea typeface="標楷體" panose="03000509000000000000" pitchFamily="65" charset="-120"/>
            </a:endParaRPr>
          </a:p>
        </p:txBody>
      </p:sp>
      <p:cxnSp>
        <p:nvCxnSpPr>
          <p:cNvPr id="9" name="直線單箭頭接點 8"/>
          <p:cNvCxnSpPr>
            <a:stCxn id="6" idx="3"/>
            <a:endCxn id="5" idx="1"/>
          </p:cNvCxnSpPr>
          <p:nvPr/>
        </p:nvCxnSpPr>
        <p:spPr>
          <a:xfrm flipV="1">
            <a:off x="1817925" y="3040686"/>
            <a:ext cx="672899" cy="1080664"/>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直線單箭頭接點 10"/>
          <p:cNvCxnSpPr>
            <a:stCxn id="4" idx="3"/>
            <a:endCxn id="7" idx="1"/>
          </p:cNvCxnSpPr>
          <p:nvPr/>
        </p:nvCxnSpPr>
        <p:spPr>
          <a:xfrm>
            <a:off x="6496696" y="3040686"/>
            <a:ext cx="671130" cy="0"/>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2490824" y="4369214"/>
            <a:ext cx="1665602" cy="1665601"/>
          </a:xfrm>
          <a:prstGeom prst="rect">
            <a:avLst/>
          </a:prstGeom>
          <a:ln w="38100">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mj-lt"/>
                <a:ea typeface="標楷體" panose="03000509000000000000" pitchFamily="65" charset="-120"/>
              </a:rPr>
              <a:t>練習題</a:t>
            </a:r>
            <a:r>
              <a:rPr lang="en-US" altLang="zh-TW" dirty="0" smtClean="0">
                <a:latin typeface="+mj-lt"/>
                <a:ea typeface="標楷體" panose="03000509000000000000" pitchFamily="65" charset="-120"/>
              </a:rPr>
              <a:t/>
            </a:r>
            <a:br>
              <a:rPr lang="en-US" altLang="zh-TW" dirty="0" smtClean="0">
                <a:latin typeface="+mj-lt"/>
                <a:ea typeface="標楷體" panose="03000509000000000000" pitchFamily="65" charset="-120"/>
              </a:rPr>
            </a:br>
            <a:r>
              <a:rPr lang="zh-TW" altLang="en-US" dirty="0" smtClean="0">
                <a:latin typeface="+mj-lt"/>
                <a:ea typeface="標楷體" panose="03000509000000000000" pitchFamily="65" charset="-120"/>
              </a:rPr>
              <a:t>關係估計</a:t>
            </a:r>
            <a:endParaRPr lang="zh-TW" altLang="en-US" dirty="0">
              <a:latin typeface="+mj-lt"/>
              <a:ea typeface="標楷體" panose="03000509000000000000" pitchFamily="65" charset="-120"/>
            </a:endParaRPr>
          </a:p>
        </p:txBody>
      </p:sp>
      <p:cxnSp>
        <p:nvCxnSpPr>
          <p:cNvPr id="14" name="直線單箭頭接點 13"/>
          <p:cNvCxnSpPr>
            <a:stCxn id="5" idx="2"/>
            <a:endCxn id="13" idx="0"/>
          </p:cNvCxnSpPr>
          <p:nvPr/>
        </p:nvCxnSpPr>
        <p:spPr>
          <a:xfrm>
            <a:off x="3323625" y="3873486"/>
            <a:ext cx="0" cy="495728"/>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直線單箭頭接點 17"/>
          <p:cNvCxnSpPr>
            <a:stCxn id="13" idx="3"/>
            <a:endCxn id="4" idx="2"/>
          </p:cNvCxnSpPr>
          <p:nvPr/>
        </p:nvCxnSpPr>
        <p:spPr>
          <a:xfrm flipV="1">
            <a:off x="4156426" y="3873486"/>
            <a:ext cx="1507469" cy="1328529"/>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0" name="直線單箭頭接點 39"/>
          <p:cNvCxnSpPr>
            <a:stCxn id="6" idx="3"/>
            <a:endCxn id="13" idx="1"/>
          </p:cNvCxnSpPr>
          <p:nvPr/>
        </p:nvCxnSpPr>
        <p:spPr>
          <a:xfrm>
            <a:off x="1817925" y="4121350"/>
            <a:ext cx="672899" cy="1080665"/>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文字方塊 43"/>
          <p:cNvSpPr txBox="1"/>
          <p:nvPr/>
        </p:nvSpPr>
        <p:spPr>
          <a:xfrm>
            <a:off x="4412780" y="4184548"/>
            <a:ext cx="671130" cy="369332"/>
          </a:xfrm>
          <a:prstGeom prst="rect">
            <a:avLst/>
          </a:prstGeom>
          <a:noFill/>
        </p:spPr>
        <p:txBody>
          <a:bodyPr wrap="square" rtlCol="0">
            <a:spAutoFit/>
          </a:bodyPr>
          <a:lstStyle/>
          <a:p>
            <a:r>
              <a:rPr lang="zh-TW" altLang="en-US" dirty="0" smtClean="0">
                <a:latin typeface="+mj-lt"/>
                <a:ea typeface="標楷體" panose="03000509000000000000" pitchFamily="65" charset="-120"/>
              </a:rPr>
              <a:t>較準</a:t>
            </a:r>
            <a:endParaRPr lang="en-US" dirty="0">
              <a:latin typeface="+mj-lt"/>
              <a:ea typeface="標楷體" panose="03000509000000000000" pitchFamily="65" charset="-120"/>
            </a:endParaRPr>
          </a:p>
        </p:txBody>
      </p:sp>
      <p:sp>
        <p:nvSpPr>
          <p:cNvPr id="48" name="矩形 47"/>
          <p:cNvSpPr/>
          <p:nvPr/>
        </p:nvSpPr>
        <p:spPr>
          <a:xfrm>
            <a:off x="7167826" y="4369213"/>
            <a:ext cx="1665602" cy="1665601"/>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latin typeface="+mj-lt"/>
                <a:ea typeface="標楷體" panose="03000509000000000000" pitchFamily="65" charset="-120"/>
              </a:rPr>
              <a:t>練習題排程</a:t>
            </a:r>
          </a:p>
        </p:txBody>
      </p:sp>
      <p:cxnSp>
        <p:nvCxnSpPr>
          <p:cNvPr id="50" name="直線單箭頭接點 49"/>
          <p:cNvCxnSpPr>
            <a:stCxn id="13" idx="3"/>
            <a:endCxn id="48" idx="1"/>
          </p:cNvCxnSpPr>
          <p:nvPr/>
        </p:nvCxnSpPr>
        <p:spPr>
          <a:xfrm flipV="1">
            <a:off x="4156426" y="5202014"/>
            <a:ext cx="3011400" cy="1"/>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5" name="文字方塊 54"/>
          <p:cNvSpPr txBox="1"/>
          <p:nvPr/>
        </p:nvSpPr>
        <p:spPr>
          <a:xfrm>
            <a:off x="540057" y="5096301"/>
            <a:ext cx="1359353" cy="369332"/>
          </a:xfrm>
          <a:prstGeom prst="rect">
            <a:avLst/>
          </a:prstGeom>
          <a:noFill/>
        </p:spPr>
        <p:txBody>
          <a:bodyPr wrap="square" rtlCol="0">
            <a:spAutoFit/>
          </a:bodyPr>
          <a:lstStyle/>
          <a:p>
            <a:r>
              <a:rPr lang="en-US" altLang="zh-TW" dirty="0" smtClean="0">
                <a:latin typeface="+mj-lt"/>
                <a:ea typeface="標楷體" panose="03000509000000000000" pitchFamily="65" charset="-120"/>
              </a:rPr>
              <a:t>Our path:</a:t>
            </a:r>
            <a:endParaRPr lang="en-US" dirty="0">
              <a:latin typeface="+mj-lt"/>
              <a:ea typeface="標楷體" panose="03000509000000000000" pitchFamily="65" charset="-120"/>
            </a:endParaRPr>
          </a:p>
        </p:txBody>
      </p:sp>
    </p:spTree>
    <p:extLst>
      <p:ext uri="{BB962C8B-B14F-4D97-AF65-F5344CB8AC3E}">
        <p14:creationId xmlns:p14="http://schemas.microsoft.com/office/powerpoint/2010/main" val="736668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grpId="0" nodeType="clickEffect">
                                  <p:stCondLst>
                                    <p:cond delay="0"/>
                                  </p:stCondLst>
                                  <p:childTnLst>
                                    <p:animClr clrSpc="hsl" dir="cw">
                                      <p:cBhvr override="childStyle">
                                        <p:cTn id="6" dur="500" fill="hold"/>
                                        <p:tgtEl>
                                          <p:spTgt spid="7"/>
                                        </p:tgtEl>
                                        <p:attrNameLst>
                                          <p:attrName>style.color</p:attrName>
                                        </p:attrNameLst>
                                      </p:cBhvr>
                                      <p:by>
                                        <p:hsl h="7200000" s="0" l="0"/>
                                      </p:by>
                                    </p:animClr>
                                    <p:animClr clrSpc="hsl" dir="cw">
                                      <p:cBhvr>
                                        <p:cTn id="7" dur="500" fill="hold"/>
                                        <p:tgtEl>
                                          <p:spTgt spid="7"/>
                                        </p:tgtEl>
                                        <p:attrNameLst>
                                          <p:attrName>fillcolor</p:attrName>
                                        </p:attrNameLst>
                                      </p:cBhvr>
                                      <p:by>
                                        <p:hsl h="7200000" s="0" l="0"/>
                                      </p:by>
                                    </p:animClr>
                                    <p:animClr clrSpc="hsl" dir="cw">
                                      <p:cBhvr>
                                        <p:cTn id="8" dur="500" fill="hold"/>
                                        <p:tgtEl>
                                          <p:spTgt spid="7"/>
                                        </p:tgtEl>
                                        <p:attrNameLst>
                                          <p:attrName>stroke.color</p:attrName>
                                        </p:attrNameLst>
                                      </p:cBhvr>
                                      <p:by>
                                        <p:hsl h="7200000" s="0" l="0"/>
                                      </p:by>
                                    </p:animClr>
                                    <p:set>
                                      <p:cBhvr>
                                        <p:cTn id="9" dur="500" fill="hold"/>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dirty="0" smtClean="0"/>
              <a:t>視覺化</a:t>
            </a:r>
            <a:r>
              <a:rPr lang="en-US" altLang="zh-TW" dirty="0" smtClean="0"/>
              <a:t>demo</a:t>
            </a:r>
            <a:endParaRPr lang="zh-TW" altLang="en-US" dirty="0"/>
          </a:p>
        </p:txBody>
      </p:sp>
      <p:sp>
        <p:nvSpPr>
          <p:cNvPr id="4" name="投影片編號版面配置區 3"/>
          <p:cNvSpPr>
            <a:spLocks noGrp="1"/>
          </p:cNvSpPr>
          <p:nvPr>
            <p:ph type="sldNum" sz="quarter" idx="12"/>
          </p:nvPr>
        </p:nvSpPr>
        <p:spPr/>
        <p:txBody>
          <a:bodyPr/>
          <a:lstStyle/>
          <a:p>
            <a:fld id="{ED97C7B1-679B-41CD-964D-385158F54399}" type="slidenum">
              <a:rPr lang="zh-TW" altLang="en-US" smtClean="0"/>
              <a:t>51</a:t>
            </a:fld>
            <a:endParaRPr lang="zh-TW" altLang="en-US"/>
          </a:p>
        </p:txBody>
      </p:sp>
      <p:sp>
        <p:nvSpPr>
          <p:cNvPr id="3" name="內容版面配置區 2"/>
          <p:cNvSpPr>
            <a:spLocks noGrp="1"/>
          </p:cNvSpPr>
          <p:nvPr>
            <p:ph sz="quarter" idx="1"/>
          </p:nvPr>
        </p:nvSpPr>
        <p:spPr>
          <a:xfrm>
            <a:off x="683568" y="1447800"/>
            <a:ext cx="4536504" cy="4572000"/>
          </a:xfrm>
        </p:spPr>
        <p:txBody>
          <a:bodyPr>
            <a:normAutofit fontScale="85000" lnSpcReduction="20000"/>
          </a:bodyPr>
          <a:lstStyle/>
          <a:p>
            <a:r>
              <a:rPr lang="zh-TW" altLang="en-US" dirty="0" smtClean="0"/>
              <a:t>選擇新的學生</a:t>
            </a:r>
            <a:r>
              <a:rPr lang="zh-TW" altLang="en-US" dirty="0"/>
              <a:t>或</a:t>
            </a:r>
            <a:r>
              <a:rPr lang="zh-TW" altLang="en-US" dirty="0" smtClean="0"/>
              <a:t>挑選目前資料庫中的某位學生</a:t>
            </a:r>
            <a:endParaRPr lang="en-US" altLang="zh-TW" dirty="0" smtClean="0"/>
          </a:p>
          <a:p>
            <a:r>
              <a:rPr lang="zh-TW" altLang="en-US" smtClean="0"/>
              <a:t>按下</a:t>
            </a:r>
            <a:r>
              <a:rPr lang="zh-TW" altLang="en-US" dirty="0" smtClean="0"/>
              <a:t>適性測驗以後</a:t>
            </a:r>
            <a:endParaRPr lang="en-US" altLang="zh-TW" dirty="0" smtClean="0"/>
          </a:p>
          <a:p>
            <a:pPr lvl="1"/>
            <a:r>
              <a:rPr lang="zh-TW" altLang="en-US" dirty="0" smtClean="0"/>
              <a:t>演算法會自動挑選題目</a:t>
            </a:r>
            <a:endParaRPr lang="en-US" altLang="zh-TW" dirty="0" smtClean="0"/>
          </a:p>
          <a:p>
            <a:pPr lvl="1"/>
            <a:r>
              <a:rPr lang="zh-TW" altLang="en-US" dirty="0" smtClean="0"/>
              <a:t>學生隨機答對或答錯題目</a:t>
            </a:r>
            <a:endParaRPr lang="en-US" altLang="zh-TW" dirty="0" smtClean="0"/>
          </a:p>
          <a:p>
            <a:pPr lvl="1"/>
            <a:r>
              <a:rPr lang="zh-TW" altLang="en-US" dirty="0"/>
              <a:t>八</a:t>
            </a:r>
            <a:r>
              <a:rPr lang="zh-TW" altLang="en-US" dirty="0" smtClean="0"/>
              <a:t>題測驗結束後</a:t>
            </a:r>
            <a:endParaRPr lang="en-US" altLang="zh-TW" dirty="0"/>
          </a:p>
          <a:p>
            <a:pPr lvl="2"/>
            <a:r>
              <a:rPr lang="zh-TW" altLang="en-US" dirty="0" smtClean="0"/>
              <a:t>測驗的題目會顯示在外圈，用綠色粗體箭頭表是測驗的順序。</a:t>
            </a:r>
            <a:endParaRPr lang="en-US" altLang="zh-TW" dirty="0"/>
          </a:p>
          <a:p>
            <a:pPr lvl="2"/>
            <a:r>
              <a:rPr lang="zh-TW" altLang="en-US" dirty="0" smtClean="0"/>
              <a:t>知識點外</a:t>
            </a:r>
            <a:r>
              <a:rPr lang="zh-TW" altLang="en-US" dirty="0"/>
              <a:t>框</a:t>
            </a:r>
            <a:r>
              <a:rPr lang="zh-TW" altLang="en-US" dirty="0" smtClean="0"/>
              <a:t>顏色顯示</a:t>
            </a:r>
            <a:r>
              <a:rPr lang="zh-TW" altLang="en-US" dirty="0" smtClean="0">
                <a:solidFill>
                  <a:srgbClr val="00B0F0"/>
                </a:solidFill>
              </a:rPr>
              <a:t>答對</a:t>
            </a:r>
            <a:r>
              <a:rPr lang="zh-TW" altLang="en-US" dirty="0" smtClean="0"/>
              <a:t>還是</a:t>
            </a:r>
            <a:r>
              <a:rPr lang="zh-TW" altLang="en-US" dirty="0" smtClean="0">
                <a:solidFill>
                  <a:srgbClr val="FF0000"/>
                </a:solidFill>
              </a:rPr>
              <a:t>答錯</a:t>
            </a:r>
            <a:r>
              <a:rPr lang="zh-TW" altLang="en-US" dirty="0" smtClean="0"/>
              <a:t>。</a:t>
            </a:r>
            <a:endParaRPr lang="en-US" altLang="zh-TW" dirty="0" smtClean="0"/>
          </a:p>
          <a:p>
            <a:pPr lvl="2"/>
            <a:r>
              <a:rPr lang="zh-TW" altLang="en-US" dirty="0" smtClean="0"/>
              <a:t>其他的知識點顯示最後預測出來是否可能答對。</a:t>
            </a:r>
            <a:endParaRPr lang="en-US" altLang="zh-TW" dirty="0" smtClean="0"/>
          </a:p>
          <a:p>
            <a:r>
              <a:rPr lang="zh-TW" altLang="en-US" dirty="0" smtClean="0"/>
              <a:t>要注意我們目前沒有區別測驗和練習</a:t>
            </a:r>
            <a:endParaRPr lang="en-US" altLang="zh-TW" dirty="0" smtClean="0"/>
          </a:p>
          <a:p>
            <a:pPr lvl="1"/>
            <a:r>
              <a:rPr lang="zh-TW" altLang="en-US" dirty="0" smtClean="0"/>
              <a:t>所以你可以把這個</a:t>
            </a:r>
            <a:r>
              <a:rPr lang="en-US" altLang="zh-TW" dirty="0" smtClean="0"/>
              <a:t>demo</a:t>
            </a:r>
            <a:r>
              <a:rPr lang="zh-TW" altLang="en-US" dirty="0" smtClean="0"/>
              <a:t>當成每一個題目都是在測驗中做的，結果看起來會比較合理</a:t>
            </a:r>
            <a:endParaRPr lang="en-US" altLang="zh-TW" dirty="0" smtClean="0"/>
          </a:p>
        </p:txBody>
      </p:sp>
      <p:pic>
        <p:nvPicPr>
          <p:cNvPr id="7" name="圖片 6"/>
          <p:cNvPicPr>
            <a:picLocks noChangeAspect="1"/>
          </p:cNvPicPr>
          <p:nvPr/>
        </p:nvPicPr>
        <p:blipFill>
          <a:blip r:embed="rId2"/>
          <a:stretch>
            <a:fillRect/>
          </a:stretch>
        </p:blipFill>
        <p:spPr>
          <a:xfrm>
            <a:off x="5298825" y="908720"/>
            <a:ext cx="3405189" cy="2543330"/>
          </a:xfrm>
          <a:prstGeom prst="rect">
            <a:avLst/>
          </a:prstGeom>
        </p:spPr>
      </p:pic>
      <p:pic>
        <p:nvPicPr>
          <p:cNvPr id="8" name="圖片 7"/>
          <p:cNvPicPr>
            <a:picLocks noChangeAspect="1"/>
          </p:cNvPicPr>
          <p:nvPr/>
        </p:nvPicPr>
        <p:blipFill>
          <a:blip r:embed="rId3"/>
          <a:stretch>
            <a:fillRect/>
          </a:stretch>
        </p:blipFill>
        <p:spPr>
          <a:xfrm>
            <a:off x="5364088" y="3645024"/>
            <a:ext cx="3446861" cy="2611084"/>
          </a:xfrm>
          <a:prstGeom prst="rect">
            <a:avLst/>
          </a:prstGeom>
        </p:spPr>
      </p:pic>
    </p:spTree>
    <p:extLst>
      <p:ext uri="{BB962C8B-B14F-4D97-AF65-F5344CB8AC3E}">
        <p14:creationId xmlns:p14="http://schemas.microsoft.com/office/powerpoint/2010/main" val="196296606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方法優勢</a:t>
            </a:r>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52</a:t>
            </a:fld>
            <a:endParaRPr lang="zh-TW" altLang="en-US"/>
          </a:p>
        </p:txBody>
      </p:sp>
      <p:sp>
        <p:nvSpPr>
          <p:cNvPr id="4" name="內容版面配置區 3"/>
          <p:cNvSpPr>
            <a:spLocks noGrp="1"/>
          </p:cNvSpPr>
          <p:nvPr>
            <p:ph sz="quarter" idx="1"/>
          </p:nvPr>
        </p:nvSpPr>
        <p:spPr/>
        <p:txBody>
          <a:bodyPr>
            <a:normAutofit/>
          </a:bodyPr>
          <a:lstStyle/>
          <a:p>
            <a:r>
              <a:rPr lang="zh-TW" altLang="en-US" dirty="0"/>
              <a:t>適性測驗我們目前使用的模型非常簡單</a:t>
            </a:r>
            <a:endParaRPr lang="en-US" altLang="zh-TW" dirty="0"/>
          </a:p>
          <a:p>
            <a:pPr lvl="1"/>
            <a:r>
              <a:rPr lang="zh-TW" altLang="en-US" dirty="0"/>
              <a:t>計算速度快</a:t>
            </a:r>
            <a:endParaRPr lang="en-US" altLang="zh-TW" dirty="0"/>
          </a:p>
          <a:p>
            <a:pPr lvl="2"/>
            <a:r>
              <a:rPr lang="zh-TW" altLang="en-US" dirty="0" smtClean="0"/>
              <a:t>立即性的回饋應該是可行的</a:t>
            </a:r>
            <a:endParaRPr lang="en-US" altLang="zh-TW" dirty="0" smtClean="0"/>
          </a:p>
          <a:p>
            <a:pPr lvl="2"/>
            <a:r>
              <a:rPr lang="zh-TW" altLang="en-US" dirty="0" smtClean="0"/>
              <a:t>但是</a:t>
            </a:r>
            <a:r>
              <a:rPr lang="zh-TW" altLang="en-US" dirty="0"/>
              <a:t>目前並沒有針對速度做</a:t>
            </a:r>
            <a:r>
              <a:rPr lang="en-US" altLang="zh-TW" dirty="0"/>
              <a:t>optimize</a:t>
            </a:r>
          </a:p>
          <a:p>
            <a:pPr lvl="1"/>
            <a:r>
              <a:rPr lang="zh-TW" altLang="en-US" dirty="0" smtClean="0"/>
              <a:t>方法直覺透明</a:t>
            </a:r>
            <a:r>
              <a:rPr lang="en-US" altLang="zh-TW" dirty="0"/>
              <a:t>(Transparent</a:t>
            </a:r>
            <a:r>
              <a:rPr lang="en-US" altLang="zh-TW" dirty="0" smtClean="0"/>
              <a:t>)</a:t>
            </a:r>
            <a:endParaRPr lang="en-US" altLang="zh-TW" dirty="0"/>
          </a:p>
          <a:p>
            <a:pPr lvl="2"/>
            <a:r>
              <a:rPr lang="zh-TW" altLang="en-US" dirty="0" smtClean="0"/>
              <a:t>如果發現系統哪裡推薦不當，很容易可以檢查哪裡出問題</a:t>
            </a:r>
            <a:endParaRPr lang="en-US" altLang="zh-TW" dirty="0" smtClean="0"/>
          </a:p>
          <a:p>
            <a:pPr lvl="3"/>
            <a:r>
              <a:rPr lang="zh-TW" altLang="en-US" dirty="0" smtClean="0"/>
              <a:t>如果有發現相關的例子麻煩也跟我講一下</a:t>
            </a:r>
            <a:endParaRPr lang="en-US" altLang="zh-TW" dirty="0" smtClean="0"/>
          </a:p>
          <a:p>
            <a:pPr lvl="2"/>
            <a:r>
              <a:rPr lang="zh-TW" altLang="en-US" dirty="0" smtClean="0"/>
              <a:t>也容易依據需要調整</a:t>
            </a:r>
            <a:endParaRPr lang="en-US" altLang="zh-TW" dirty="0" smtClean="0"/>
          </a:p>
          <a:p>
            <a:pPr lvl="1"/>
            <a:r>
              <a:rPr lang="zh-TW" altLang="en-US" dirty="0" smtClean="0"/>
              <a:t>實</a:t>
            </a:r>
            <a:r>
              <a:rPr lang="zh-TW" altLang="en-US" dirty="0"/>
              <a:t>作在網站上相對</a:t>
            </a:r>
            <a:r>
              <a:rPr lang="zh-TW" altLang="en-US" dirty="0" smtClean="0"/>
              <a:t>容易</a:t>
            </a:r>
            <a:endParaRPr lang="en-US" altLang="zh-TW" dirty="0" smtClean="0"/>
          </a:p>
          <a:p>
            <a:pPr lvl="2"/>
            <a:r>
              <a:rPr lang="zh-TW" altLang="en-US" dirty="0"/>
              <a:t>目前所有</a:t>
            </a:r>
            <a:r>
              <a:rPr lang="en-US" altLang="zh-TW" dirty="0" smtClean="0"/>
              <a:t>demo</a:t>
            </a:r>
            <a:r>
              <a:rPr lang="zh-TW" altLang="en-US" dirty="0" smtClean="0"/>
              <a:t>都是使用</a:t>
            </a:r>
            <a:r>
              <a:rPr lang="en-US" altLang="zh-TW" dirty="0" err="1"/>
              <a:t>Javascript</a:t>
            </a:r>
            <a:r>
              <a:rPr lang="zh-TW" altLang="en-US" dirty="0"/>
              <a:t>、</a:t>
            </a:r>
            <a:r>
              <a:rPr lang="en-US" altLang="zh-TW" dirty="0"/>
              <a:t>Python</a:t>
            </a:r>
            <a:r>
              <a:rPr lang="zh-TW" altLang="en-US" dirty="0"/>
              <a:t>和</a:t>
            </a:r>
            <a:r>
              <a:rPr lang="en-US" altLang="zh-TW" dirty="0"/>
              <a:t>Google App Engine</a:t>
            </a:r>
            <a:r>
              <a:rPr lang="zh-TW" altLang="en-US" dirty="0"/>
              <a:t>，與均一平台</a:t>
            </a:r>
            <a:r>
              <a:rPr lang="zh-TW" altLang="en-US" dirty="0" smtClean="0"/>
              <a:t>相容</a:t>
            </a:r>
            <a:endParaRPr lang="en-US" altLang="zh-TW" dirty="0"/>
          </a:p>
        </p:txBody>
      </p:sp>
    </p:spTree>
    <p:extLst>
      <p:ext uri="{BB962C8B-B14F-4D97-AF65-F5344CB8AC3E}">
        <p14:creationId xmlns:p14="http://schemas.microsoft.com/office/powerpoint/2010/main" val="140484999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971600" y="1953816"/>
            <a:ext cx="7499176" cy="1807538"/>
          </a:xfrm>
          <a:prstGeom prst="rect">
            <a:avLst/>
          </a:prstGeom>
          <a:solidFill>
            <a:schemeClr val="accent3">
              <a:lumMod val="40000"/>
              <a:lumOff val="60000"/>
            </a:schemeClr>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 name="標題 1"/>
          <p:cNvSpPr>
            <a:spLocks noGrp="1"/>
          </p:cNvSpPr>
          <p:nvPr>
            <p:ph type="title"/>
          </p:nvPr>
        </p:nvSpPr>
        <p:spPr/>
        <p:txBody>
          <a:bodyPr/>
          <a:lstStyle/>
          <a:p>
            <a:r>
              <a:rPr lang="zh-TW" altLang="en-US" dirty="0" smtClean="0"/>
              <a:t>測驗與練習的未來整合</a:t>
            </a:r>
            <a:endParaRPr 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53</a:t>
            </a:fld>
            <a:endParaRPr lang="zh-TW" altLang="en-US"/>
          </a:p>
        </p:txBody>
      </p:sp>
      <p:sp>
        <p:nvSpPr>
          <p:cNvPr id="4" name="內容版面配置區 3"/>
          <p:cNvSpPr>
            <a:spLocks noGrp="1"/>
          </p:cNvSpPr>
          <p:nvPr>
            <p:ph sz="quarter" idx="1"/>
          </p:nvPr>
        </p:nvSpPr>
        <p:spPr>
          <a:xfrm>
            <a:off x="914400" y="1124744"/>
            <a:ext cx="7772400" cy="778784"/>
          </a:xfrm>
        </p:spPr>
        <p:txBody>
          <a:bodyPr>
            <a:normAutofit fontScale="92500" lnSpcReduction="10000"/>
          </a:bodyPr>
          <a:lstStyle/>
          <a:p>
            <a:r>
              <a:rPr lang="zh-TW" altLang="en-US" dirty="0" smtClean="0"/>
              <a:t>測驗並不只是個功能，他的加入勢必伴隨著整個練習樹系統設計思維的改變。</a:t>
            </a:r>
            <a:endParaRPr lang="en-US" dirty="0"/>
          </a:p>
        </p:txBody>
      </p:sp>
      <p:grpSp>
        <p:nvGrpSpPr>
          <p:cNvPr id="52" name="群組 51"/>
          <p:cNvGrpSpPr/>
          <p:nvPr/>
        </p:nvGrpSpPr>
        <p:grpSpPr>
          <a:xfrm>
            <a:off x="1182495" y="2458609"/>
            <a:ext cx="1079723" cy="1266028"/>
            <a:chOff x="1198682" y="2564904"/>
            <a:chExt cx="1214438" cy="1423988"/>
          </a:xfrm>
        </p:grpSpPr>
        <p:pic>
          <p:nvPicPr>
            <p:cNvPr id="6" name="Picture 2" descr="http://www.clker.com/cliparts/v/W/8/e/m/H/light-blue-person-m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8682" y="2564904"/>
              <a:ext cx="1214438" cy="1423988"/>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1308241" y="3131021"/>
              <a:ext cx="876623" cy="726973"/>
            </a:xfrm>
            <a:prstGeom prst="rect">
              <a:avLst/>
            </a:prstGeom>
          </p:spPr>
          <p:txBody>
            <a:bodyPr wrap="none">
              <a:spAutoFit/>
            </a:bodyPr>
            <a:lstStyle/>
            <a:p>
              <a:pPr algn="ctr"/>
              <a:r>
                <a:rPr lang="zh-TW" altLang="en-US" dirty="0" smtClean="0">
                  <a:ea typeface="標楷體" panose="03000509000000000000" pitchFamily="65" charset="-120"/>
                </a:rPr>
                <a:t>學生</a:t>
              </a:r>
              <a:r>
                <a:rPr lang="en-US" altLang="zh-TW" dirty="0" smtClean="0">
                  <a:ea typeface="標楷體" panose="03000509000000000000" pitchFamily="65" charset="-120"/>
                </a:rPr>
                <a:t>A</a:t>
              </a:r>
            </a:p>
            <a:p>
              <a:pPr algn="ctr"/>
              <a:r>
                <a:rPr lang="zh-TW" altLang="en-US" dirty="0" smtClean="0">
                  <a:ea typeface="標楷體" panose="03000509000000000000" pitchFamily="65" charset="-120"/>
                </a:rPr>
                <a:t>屬</a:t>
              </a:r>
              <a:r>
                <a:rPr lang="zh-TW" altLang="en-US" dirty="0">
                  <a:ea typeface="標楷體" panose="03000509000000000000" pitchFamily="65" charset="-120"/>
                </a:rPr>
                <a:t>性</a:t>
              </a:r>
            </a:p>
          </p:txBody>
        </p:sp>
      </p:grpSp>
      <p:grpSp>
        <p:nvGrpSpPr>
          <p:cNvPr id="12" name="群組 11"/>
          <p:cNvGrpSpPr/>
          <p:nvPr/>
        </p:nvGrpSpPr>
        <p:grpSpPr>
          <a:xfrm>
            <a:off x="5098069" y="2091661"/>
            <a:ext cx="1305842" cy="1153356"/>
            <a:chOff x="2330054" y="2706982"/>
            <a:chExt cx="1305842" cy="1153356"/>
          </a:xfrm>
        </p:grpSpPr>
        <p:sp>
          <p:nvSpPr>
            <p:cNvPr id="9" name="橢圓 8"/>
            <p:cNvSpPr/>
            <p:nvPr/>
          </p:nvSpPr>
          <p:spPr>
            <a:xfrm>
              <a:off x="2330054" y="2706982"/>
              <a:ext cx="978745" cy="978745"/>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ea typeface="標楷體" panose="03000509000000000000" pitchFamily="65" charset="-120"/>
                </a:rPr>
                <a:t>知識點</a:t>
              </a:r>
              <a:r>
                <a:rPr lang="en-US" altLang="zh-TW" dirty="0" smtClean="0">
                  <a:ea typeface="標楷體" panose="03000509000000000000" pitchFamily="65" charset="-120"/>
                </a:rPr>
                <a:t>2</a:t>
              </a:r>
              <a:endParaRPr lang="zh-TW" altLang="en-US" dirty="0">
                <a:ea typeface="標楷體" panose="03000509000000000000" pitchFamily="65" charset="-120"/>
              </a:endParaRPr>
            </a:p>
          </p:txBody>
        </p:sp>
        <p:sp>
          <p:nvSpPr>
            <p:cNvPr id="10" name="橢圓 9"/>
            <p:cNvSpPr/>
            <p:nvPr/>
          </p:nvSpPr>
          <p:spPr>
            <a:xfrm>
              <a:off x="2483768" y="2787525"/>
              <a:ext cx="978745" cy="978745"/>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ea typeface="標楷體" panose="03000509000000000000" pitchFamily="65" charset="-120"/>
                </a:rPr>
                <a:t>知識點</a:t>
              </a:r>
              <a:r>
                <a:rPr lang="en-US" altLang="zh-TW" dirty="0" smtClean="0">
                  <a:ea typeface="標楷體" panose="03000509000000000000" pitchFamily="65" charset="-120"/>
                </a:rPr>
                <a:t>2</a:t>
              </a:r>
              <a:endParaRPr lang="zh-TW" altLang="en-US" dirty="0">
                <a:ea typeface="標楷體" panose="03000509000000000000" pitchFamily="65" charset="-120"/>
              </a:endParaRPr>
            </a:p>
          </p:txBody>
        </p:sp>
        <p:sp>
          <p:nvSpPr>
            <p:cNvPr id="11" name="橢圓 10"/>
            <p:cNvSpPr/>
            <p:nvPr/>
          </p:nvSpPr>
          <p:spPr>
            <a:xfrm>
              <a:off x="2657151" y="2881593"/>
              <a:ext cx="978745" cy="978745"/>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solidFill>
                    <a:schemeClr val="tx1"/>
                  </a:solidFill>
                  <a:ea typeface="標楷體" panose="03000509000000000000" pitchFamily="65" charset="-120"/>
                </a:rPr>
                <a:t>知識點</a:t>
              </a:r>
              <a:r>
                <a:rPr lang="en-US" altLang="zh-TW" dirty="0" smtClean="0">
                  <a:solidFill>
                    <a:schemeClr val="tx1"/>
                  </a:solidFill>
                  <a:ea typeface="標楷體" panose="03000509000000000000" pitchFamily="65" charset="-120"/>
                </a:rPr>
                <a:t>1</a:t>
              </a:r>
              <a:endParaRPr lang="zh-TW" altLang="en-US" dirty="0">
                <a:solidFill>
                  <a:schemeClr val="tx1"/>
                </a:solidFill>
                <a:ea typeface="標楷體" panose="03000509000000000000" pitchFamily="65" charset="-120"/>
              </a:endParaRPr>
            </a:p>
          </p:txBody>
        </p:sp>
      </p:grpSp>
      <p:sp>
        <p:nvSpPr>
          <p:cNvPr id="13" name="矩形 12"/>
          <p:cNvSpPr/>
          <p:nvPr/>
        </p:nvSpPr>
        <p:spPr>
          <a:xfrm>
            <a:off x="2465720" y="2315802"/>
            <a:ext cx="997226" cy="768304"/>
          </a:xfrm>
          <a:prstGeom prst="rect">
            <a:avLst/>
          </a:prstGeom>
          <a:solidFill>
            <a:schemeClr val="accent1"/>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bg1"/>
                </a:solidFill>
              </a:rPr>
              <a:t>學生</a:t>
            </a:r>
            <a:r>
              <a:rPr lang="en-US" altLang="zh-TW" dirty="0" smtClean="0">
                <a:solidFill>
                  <a:schemeClr val="bg1"/>
                </a:solidFill>
              </a:rPr>
              <a:t>A</a:t>
            </a:r>
            <a:r>
              <a:rPr lang="zh-TW" altLang="en-US" dirty="0" smtClean="0">
                <a:solidFill>
                  <a:schemeClr val="bg1"/>
                </a:solidFill>
              </a:rPr>
              <a:t>精熟度</a:t>
            </a:r>
            <a:endParaRPr lang="en-US" dirty="0">
              <a:solidFill>
                <a:schemeClr val="bg1"/>
              </a:solidFill>
            </a:endParaRPr>
          </a:p>
        </p:txBody>
      </p:sp>
      <p:sp>
        <p:nvSpPr>
          <p:cNvPr id="14" name="向右箭號 13"/>
          <p:cNvSpPr/>
          <p:nvPr/>
        </p:nvSpPr>
        <p:spPr>
          <a:xfrm>
            <a:off x="3763304" y="2182609"/>
            <a:ext cx="1168736" cy="626012"/>
          </a:xfrm>
          <a:prstGeom prst="rightArrow">
            <a:avLst/>
          </a:pr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tx1"/>
                </a:solidFill>
              </a:rPr>
              <a:t>練習</a:t>
            </a:r>
            <a:endParaRPr lang="en-US" dirty="0">
              <a:solidFill>
                <a:schemeClr val="tx1"/>
              </a:solidFill>
            </a:endParaRPr>
          </a:p>
        </p:txBody>
      </p:sp>
      <p:sp>
        <p:nvSpPr>
          <p:cNvPr id="15" name="矩形 14"/>
          <p:cNvSpPr/>
          <p:nvPr/>
        </p:nvSpPr>
        <p:spPr>
          <a:xfrm>
            <a:off x="3666606" y="3132656"/>
            <a:ext cx="1219287" cy="504056"/>
          </a:xfrm>
          <a:prstGeom prst="rect">
            <a:avLst/>
          </a:prstGeom>
          <a:solidFill>
            <a:schemeClr val="accent1"/>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bg1"/>
                </a:solidFill>
              </a:rPr>
              <a:t>練</a:t>
            </a:r>
            <a:r>
              <a:rPr lang="zh-TW" altLang="en-US" dirty="0">
                <a:solidFill>
                  <a:schemeClr val="bg1"/>
                </a:solidFill>
              </a:rPr>
              <a:t>習</a:t>
            </a:r>
            <a:r>
              <a:rPr lang="zh-TW" altLang="en-US" dirty="0" smtClean="0">
                <a:solidFill>
                  <a:schemeClr val="bg1"/>
                </a:solidFill>
              </a:rPr>
              <a:t>資料</a:t>
            </a:r>
            <a:endParaRPr lang="en-US" dirty="0">
              <a:solidFill>
                <a:schemeClr val="bg1"/>
              </a:solidFill>
            </a:endParaRPr>
          </a:p>
        </p:txBody>
      </p:sp>
      <p:cxnSp>
        <p:nvCxnSpPr>
          <p:cNvPr id="17" name="肘形接點 16"/>
          <p:cNvCxnSpPr>
            <a:stCxn id="15" idx="1"/>
            <a:endCxn id="13" idx="2"/>
          </p:cNvCxnSpPr>
          <p:nvPr/>
        </p:nvCxnSpPr>
        <p:spPr>
          <a:xfrm rot="10800000">
            <a:off x="2964334" y="3084106"/>
            <a:ext cx="702273" cy="300578"/>
          </a:xfrm>
          <a:prstGeom prst="bentConnector2">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文字方塊 17"/>
          <p:cNvSpPr txBox="1"/>
          <p:nvPr/>
        </p:nvSpPr>
        <p:spPr>
          <a:xfrm>
            <a:off x="2991490" y="3024644"/>
            <a:ext cx="667763" cy="369332"/>
          </a:xfrm>
          <a:prstGeom prst="rect">
            <a:avLst/>
          </a:prstGeom>
          <a:noFill/>
        </p:spPr>
        <p:txBody>
          <a:bodyPr wrap="square" rtlCol="0">
            <a:spAutoFit/>
          </a:bodyPr>
          <a:lstStyle/>
          <a:p>
            <a:r>
              <a:rPr lang="zh-TW" altLang="en-US" dirty="0" smtClean="0"/>
              <a:t>預測</a:t>
            </a:r>
            <a:endParaRPr lang="en-US" dirty="0"/>
          </a:p>
        </p:txBody>
      </p:sp>
      <p:cxnSp>
        <p:nvCxnSpPr>
          <p:cNvPr id="20" name="直線單箭頭接點 19"/>
          <p:cNvCxnSpPr>
            <a:endCxn id="15" idx="0"/>
          </p:cNvCxnSpPr>
          <p:nvPr/>
        </p:nvCxnSpPr>
        <p:spPr>
          <a:xfrm>
            <a:off x="4276249" y="2686664"/>
            <a:ext cx="1" cy="44599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6528519" y="2276695"/>
            <a:ext cx="880876" cy="869505"/>
          </a:xfrm>
          <a:prstGeom prst="rect">
            <a:avLst/>
          </a:prstGeom>
          <a:solidFill>
            <a:schemeClr val="accent1"/>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bg1"/>
                </a:solidFill>
              </a:rPr>
              <a:t>題目在知識樹中排程</a:t>
            </a:r>
            <a:endParaRPr lang="en-US" altLang="zh-TW" dirty="0" smtClean="0">
              <a:solidFill>
                <a:schemeClr val="bg1"/>
              </a:solidFill>
            </a:endParaRPr>
          </a:p>
        </p:txBody>
      </p:sp>
      <p:sp>
        <p:nvSpPr>
          <p:cNvPr id="27" name="文字方塊 26"/>
          <p:cNvSpPr txBox="1"/>
          <p:nvPr/>
        </p:nvSpPr>
        <p:spPr>
          <a:xfrm>
            <a:off x="5391532" y="3333370"/>
            <a:ext cx="771395" cy="369332"/>
          </a:xfrm>
          <a:prstGeom prst="rect">
            <a:avLst/>
          </a:prstGeom>
          <a:noFill/>
        </p:spPr>
        <p:txBody>
          <a:bodyPr wrap="square" rtlCol="0">
            <a:spAutoFit/>
          </a:bodyPr>
          <a:lstStyle/>
          <a:p>
            <a:r>
              <a:rPr lang="zh-TW" altLang="en-US" dirty="0" smtClean="0"/>
              <a:t>改善</a:t>
            </a:r>
            <a:endParaRPr lang="en-US" dirty="0"/>
          </a:p>
        </p:txBody>
      </p:sp>
      <p:sp>
        <p:nvSpPr>
          <p:cNvPr id="34" name="文字方塊 33"/>
          <p:cNvSpPr txBox="1"/>
          <p:nvPr/>
        </p:nvSpPr>
        <p:spPr>
          <a:xfrm>
            <a:off x="1016022" y="2052560"/>
            <a:ext cx="1246195" cy="369332"/>
          </a:xfrm>
          <a:prstGeom prst="rect">
            <a:avLst/>
          </a:prstGeom>
          <a:solidFill>
            <a:srgbClr val="92D050"/>
          </a:solidFill>
        </p:spPr>
        <p:txBody>
          <a:bodyPr wrap="square" rtlCol="0">
            <a:spAutoFit/>
          </a:bodyPr>
          <a:lstStyle/>
          <a:p>
            <a:pPr algn="ctr"/>
            <a:r>
              <a:rPr lang="zh-TW" altLang="en-US" b="1" dirty="0" smtClean="0">
                <a:solidFill>
                  <a:srgbClr val="002060"/>
                </a:solidFill>
                <a:latin typeface="標楷體" panose="03000509000000000000" pitchFamily="65" charset="-120"/>
                <a:ea typeface="標楷體" panose="03000509000000000000" pitchFamily="65" charset="-120"/>
              </a:rPr>
              <a:t>練習系統</a:t>
            </a:r>
            <a:endParaRPr lang="en-US" b="1" dirty="0">
              <a:solidFill>
                <a:srgbClr val="002060"/>
              </a:solidFill>
              <a:latin typeface="標楷體" panose="03000509000000000000" pitchFamily="65" charset="-120"/>
              <a:ea typeface="標楷體" panose="03000509000000000000" pitchFamily="65" charset="-120"/>
            </a:endParaRPr>
          </a:p>
        </p:txBody>
      </p:sp>
      <p:sp>
        <p:nvSpPr>
          <p:cNvPr id="53" name="矩形 52"/>
          <p:cNvSpPr/>
          <p:nvPr/>
        </p:nvSpPr>
        <p:spPr>
          <a:xfrm>
            <a:off x="971600" y="4354846"/>
            <a:ext cx="7499176" cy="1910158"/>
          </a:xfrm>
          <a:prstGeom prst="rect">
            <a:avLst/>
          </a:prstGeom>
          <a:solidFill>
            <a:schemeClr val="accent3">
              <a:lumMod val="40000"/>
              <a:lumOff val="60000"/>
            </a:schemeClr>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nvGrpSpPr>
          <p:cNvPr id="54" name="群組 53"/>
          <p:cNvGrpSpPr/>
          <p:nvPr/>
        </p:nvGrpSpPr>
        <p:grpSpPr>
          <a:xfrm>
            <a:off x="1182494" y="4866654"/>
            <a:ext cx="1079723" cy="1266028"/>
            <a:chOff x="1198682" y="2564904"/>
            <a:chExt cx="1214438" cy="1423988"/>
          </a:xfrm>
        </p:grpSpPr>
        <p:pic>
          <p:nvPicPr>
            <p:cNvPr id="55" name="Picture 2" descr="http://www.clker.com/cliparts/v/W/8/e/m/H/light-blue-person-m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8682" y="2564904"/>
              <a:ext cx="1214438" cy="1423988"/>
            </a:xfrm>
            <a:prstGeom prst="rect">
              <a:avLst/>
            </a:prstGeom>
            <a:noFill/>
            <a:extLst>
              <a:ext uri="{909E8E84-426E-40DD-AFC4-6F175D3DCCD1}">
                <a14:hiddenFill xmlns:a14="http://schemas.microsoft.com/office/drawing/2010/main">
                  <a:solidFill>
                    <a:srgbClr val="FFFFFF"/>
                  </a:solidFill>
                </a14:hiddenFill>
              </a:ext>
            </a:extLst>
          </p:spPr>
        </p:pic>
        <p:sp>
          <p:nvSpPr>
            <p:cNvPr id="56" name="矩形 55"/>
            <p:cNvSpPr/>
            <p:nvPr/>
          </p:nvSpPr>
          <p:spPr>
            <a:xfrm>
              <a:off x="1316882" y="3130011"/>
              <a:ext cx="876623" cy="726973"/>
            </a:xfrm>
            <a:prstGeom prst="rect">
              <a:avLst/>
            </a:prstGeom>
          </p:spPr>
          <p:txBody>
            <a:bodyPr wrap="none">
              <a:spAutoFit/>
            </a:bodyPr>
            <a:lstStyle/>
            <a:p>
              <a:r>
                <a:rPr lang="zh-TW" altLang="en-US" dirty="0" smtClean="0">
                  <a:ea typeface="標楷體" panose="03000509000000000000" pitchFamily="65" charset="-120"/>
                </a:rPr>
                <a:t>學生</a:t>
              </a:r>
              <a:r>
                <a:rPr lang="en-US" altLang="zh-TW" dirty="0" smtClean="0">
                  <a:ea typeface="標楷體" panose="03000509000000000000" pitchFamily="65" charset="-120"/>
                </a:rPr>
                <a:t>A</a:t>
              </a:r>
            </a:p>
            <a:p>
              <a:pPr algn="ctr"/>
              <a:r>
                <a:rPr lang="zh-TW" altLang="en-US" dirty="0" smtClean="0">
                  <a:ea typeface="標楷體" panose="03000509000000000000" pitchFamily="65" charset="-120"/>
                </a:rPr>
                <a:t>屬性</a:t>
              </a:r>
              <a:endParaRPr lang="zh-TW" altLang="en-US" dirty="0">
                <a:ea typeface="標楷體" panose="03000509000000000000" pitchFamily="65" charset="-120"/>
              </a:endParaRPr>
            </a:p>
          </p:txBody>
        </p:sp>
      </p:grpSp>
      <p:grpSp>
        <p:nvGrpSpPr>
          <p:cNvPr id="57" name="群組 56"/>
          <p:cNvGrpSpPr/>
          <p:nvPr/>
        </p:nvGrpSpPr>
        <p:grpSpPr>
          <a:xfrm>
            <a:off x="5054285" y="4929753"/>
            <a:ext cx="1305842" cy="1153356"/>
            <a:chOff x="2330054" y="2706982"/>
            <a:chExt cx="1305842" cy="1153356"/>
          </a:xfrm>
        </p:grpSpPr>
        <p:sp>
          <p:nvSpPr>
            <p:cNvPr id="58" name="橢圓 57"/>
            <p:cNvSpPr/>
            <p:nvPr/>
          </p:nvSpPr>
          <p:spPr>
            <a:xfrm>
              <a:off x="2330054" y="2706982"/>
              <a:ext cx="978745" cy="978745"/>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ea typeface="標楷體" panose="03000509000000000000" pitchFamily="65" charset="-120"/>
                </a:rPr>
                <a:t>知識點</a:t>
              </a:r>
              <a:r>
                <a:rPr lang="en-US" altLang="zh-TW" dirty="0" smtClean="0">
                  <a:ea typeface="標楷體" panose="03000509000000000000" pitchFamily="65" charset="-120"/>
                </a:rPr>
                <a:t>2</a:t>
              </a:r>
              <a:endParaRPr lang="zh-TW" altLang="en-US" dirty="0">
                <a:ea typeface="標楷體" panose="03000509000000000000" pitchFamily="65" charset="-120"/>
              </a:endParaRPr>
            </a:p>
          </p:txBody>
        </p:sp>
        <p:sp>
          <p:nvSpPr>
            <p:cNvPr id="59" name="橢圓 58"/>
            <p:cNvSpPr/>
            <p:nvPr/>
          </p:nvSpPr>
          <p:spPr>
            <a:xfrm>
              <a:off x="2483768" y="2787525"/>
              <a:ext cx="978745" cy="978745"/>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ea typeface="標楷體" panose="03000509000000000000" pitchFamily="65" charset="-120"/>
                </a:rPr>
                <a:t>知識點</a:t>
              </a:r>
              <a:r>
                <a:rPr lang="en-US" altLang="zh-TW" dirty="0" smtClean="0">
                  <a:ea typeface="標楷體" panose="03000509000000000000" pitchFamily="65" charset="-120"/>
                </a:rPr>
                <a:t>2</a:t>
              </a:r>
              <a:endParaRPr lang="zh-TW" altLang="en-US" dirty="0">
                <a:ea typeface="標楷體" panose="03000509000000000000" pitchFamily="65" charset="-120"/>
              </a:endParaRPr>
            </a:p>
          </p:txBody>
        </p:sp>
        <p:sp>
          <p:nvSpPr>
            <p:cNvPr id="60" name="橢圓 59"/>
            <p:cNvSpPr/>
            <p:nvPr/>
          </p:nvSpPr>
          <p:spPr>
            <a:xfrm>
              <a:off x="2657151" y="2881593"/>
              <a:ext cx="978745" cy="978745"/>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solidFill>
                    <a:schemeClr val="tx1"/>
                  </a:solidFill>
                  <a:ea typeface="標楷體" panose="03000509000000000000" pitchFamily="65" charset="-120"/>
                </a:rPr>
                <a:t>知識點</a:t>
              </a:r>
              <a:r>
                <a:rPr lang="en-US" altLang="zh-TW" dirty="0" smtClean="0">
                  <a:solidFill>
                    <a:schemeClr val="tx1"/>
                  </a:solidFill>
                  <a:ea typeface="標楷體" panose="03000509000000000000" pitchFamily="65" charset="-120"/>
                </a:rPr>
                <a:t>1</a:t>
              </a:r>
              <a:endParaRPr lang="zh-TW" altLang="en-US" dirty="0">
                <a:solidFill>
                  <a:schemeClr val="tx1"/>
                </a:solidFill>
                <a:ea typeface="標楷體" panose="03000509000000000000" pitchFamily="65" charset="-120"/>
              </a:endParaRPr>
            </a:p>
          </p:txBody>
        </p:sp>
      </p:grpSp>
      <p:sp>
        <p:nvSpPr>
          <p:cNvPr id="61" name="矩形 60"/>
          <p:cNvSpPr/>
          <p:nvPr/>
        </p:nvSpPr>
        <p:spPr>
          <a:xfrm>
            <a:off x="2465720" y="5144005"/>
            <a:ext cx="997226" cy="718047"/>
          </a:xfrm>
          <a:prstGeom prst="rect">
            <a:avLst/>
          </a:prstGeom>
          <a:solidFill>
            <a:schemeClr val="accent1"/>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bg1"/>
                </a:solidFill>
              </a:rPr>
              <a:t>學生</a:t>
            </a:r>
            <a:r>
              <a:rPr lang="en-US" altLang="zh-TW" dirty="0" smtClean="0">
                <a:solidFill>
                  <a:schemeClr val="bg1"/>
                </a:solidFill>
              </a:rPr>
              <a:t>A</a:t>
            </a:r>
            <a:r>
              <a:rPr lang="zh-TW" altLang="en-US" dirty="0" smtClean="0">
                <a:solidFill>
                  <a:schemeClr val="bg1"/>
                </a:solidFill>
              </a:rPr>
              <a:t>程度</a:t>
            </a:r>
            <a:endParaRPr lang="en-US" dirty="0">
              <a:solidFill>
                <a:schemeClr val="bg1"/>
              </a:solidFill>
            </a:endParaRPr>
          </a:p>
        </p:txBody>
      </p:sp>
      <p:sp>
        <p:nvSpPr>
          <p:cNvPr id="62" name="向右箭號 61"/>
          <p:cNvSpPr/>
          <p:nvPr/>
        </p:nvSpPr>
        <p:spPr>
          <a:xfrm>
            <a:off x="3763304" y="5220888"/>
            <a:ext cx="1168736" cy="641165"/>
          </a:xfrm>
          <a:prstGeom prst="rightArrow">
            <a:avLst/>
          </a:pr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tx1"/>
                </a:solidFill>
              </a:rPr>
              <a:t>測驗</a:t>
            </a:r>
            <a:endParaRPr lang="en-US" dirty="0">
              <a:solidFill>
                <a:schemeClr val="tx1"/>
              </a:solidFill>
            </a:endParaRPr>
          </a:p>
        </p:txBody>
      </p:sp>
      <p:sp>
        <p:nvSpPr>
          <p:cNvPr id="63" name="矩形 62"/>
          <p:cNvSpPr/>
          <p:nvPr/>
        </p:nvSpPr>
        <p:spPr>
          <a:xfrm>
            <a:off x="3666606" y="4464804"/>
            <a:ext cx="1219287" cy="504056"/>
          </a:xfrm>
          <a:prstGeom prst="rect">
            <a:avLst/>
          </a:prstGeom>
          <a:solidFill>
            <a:schemeClr val="accent1"/>
          </a:solidFill>
          <a:ln w="57150">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bg1"/>
                </a:solidFill>
              </a:rPr>
              <a:t>測驗資料</a:t>
            </a:r>
            <a:endParaRPr lang="en-US" dirty="0">
              <a:solidFill>
                <a:schemeClr val="bg1"/>
              </a:solidFill>
            </a:endParaRPr>
          </a:p>
        </p:txBody>
      </p:sp>
      <p:cxnSp>
        <p:nvCxnSpPr>
          <p:cNvPr id="64" name="肘形接點 63"/>
          <p:cNvCxnSpPr>
            <a:stCxn id="63" idx="1"/>
            <a:endCxn id="61" idx="0"/>
          </p:cNvCxnSpPr>
          <p:nvPr/>
        </p:nvCxnSpPr>
        <p:spPr>
          <a:xfrm rot="10800000" flipV="1">
            <a:off x="2964334" y="4716831"/>
            <a:ext cx="702273" cy="427173"/>
          </a:xfrm>
          <a:prstGeom prst="bentConnector2">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65" name="文字方塊 64"/>
          <p:cNvSpPr txBox="1"/>
          <p:nvPr/>
        </p:nvSpPr>
        <p:spPr>
          <a:xfrm>
            <a:off x="3022460" y="4738899"/>
            <a:ext cx="667763" cy="369332"/>
          </a:xfrm>
          <a:prstGeom prst="rect">
            <a:avLst/>
          </a:prstGeom>
          <a:noFill/>
        </p:spPr>
        <p:txBody>
          <a:bodyPr wrap="square" rtlCol="0">
            <a:spAutoFit/>
          </a:bodyPr>
          <a:lstStyle/>
          <a:p>
            <a:r>
              <a:rPr lang="zh-TW" altLang="en-US" dirty="0" smtClean="0"/>
              <a:t>預測</a:t>
            </a:r>
            <a:endParaRPr lang="en-US" dirty="0"/>
          </a:p>
        </p:txBody>
      </p:sp>
      <p:sp>
        <p:nvSpPr>
          <p:cNvPr id="67" name="矩形 66"/>
          <p:cNvSpPr/>
          <p:nvPr/>
        </p:nvSpPr>
        <p:spPr>
          <a:xfrm>
            <a:off x="6528519" y="5044751"/>
            <a:ext cx="880876" cy="869505"/>
          </a:xfrm>
          <a:prstGeom prst="rect">
            <a:avLst/>
          </a:prstGeom>
          <a:solidFill>
            <a:schemeClr val="accent1"/>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bg1"/>
                </a:solidFill>
              </a:rPr>
              <a:t>測驗題推薦</a:t>
            </a:r>
            <a:endParaRPr lang="en-US" altLang="zh-TW" dirty="0">
              <a:solidFill>
                <a:schemeClr val="bg1"/>
              </a:solidFill>
            </a:endParaRPr>
          </a:p>
        </p:txBody>
      </p:sp>
      <p:sp>
        <p:nvSpPr>
          <p:cNvPr id="69" name="文字方塊 68"/>
          <p:cNvSpPr txBox="1"/>
          <p:nvPr/>
        </p:nvSpPr>
        <p:spPr>
          <a:xfrm>
            <a:off x="5459133" y="4342097"/>
            <a:ext cx="771395" cy="369332"/>
          </a:xfrm>
          <a:prstGeom prst="rect">
            <a:avLst/>
          </a:prstGeom>
          <a:noFill/>
        </p:spPr>
        <p:txBody>
          <a:bodyPr wrap="square" rtlCol="0">
            <a:spAutoFit/>
          </a:bodyPr>
          <a:lstStyle/>
          <a:p>
            <a:r>
              <a:rPr lang="zh-TW" altLang="en-US" dirty="0" smtClean="0"/>
              <a:t>改善</a:t>
            </a:r>
            <a:endParaRPr lang="en-US" dirty="0"/>
          </a:p>
        </p:txBody>
      </p:sp>
      <p:sp>
        <p:nvSpPr>
          <p:cNvPr id="70" name="文字方塊 69"/>
          <p:cNvSpPr txBox="1"/>
          <p:nvPr/>
        </p:nvSpPr>
        <p:spPr>
          <a:xfrm>
            <a:off x="1016022" y="4453590"/>
            <a:ext cx="1330172" cy="369332"/>
          </a:xfrm>
          <a:prstGeom prst="rect">
            <a:avLst/>
          </a:prstGeom>
          <a:solidFill>
            <a:srgbClr val="92D050"/>
          </a:solidFill>
        </p:spPr>
        <p:txBody>
          <a:bodyPr wrap="square" rtlCol="0">
            <a:spAutoFit/>
          </a:bodyPr>
          <a:lstStyle/>
          <a:p>
            <a:pPr algn="ctr"/>
            <a:r>
              <a:rPr lang="zh-TW" altLang="en-US" b="1" dirty="0" smtClean="0">
                <a:solidFill>
                  <a:srgbClr val="002060"/>
                </a:solidFill>
                <a:latin typeface="標楷體" panose="03000509000000000000" pitchFamily="65" charset="-120"/>
                <a:ea typeface="標楷體" panose="03000509000000000000" pitchFamily="65" charset="-120"/>
              </a:rPr>
              <a:t>測</a:t>
            </a:r>
            <a:r>
              <a:rPr lang="zh-TW" altLang="en-US" b="1" dirty="0">
                <a:solidFill>
                  <a:srgbClr val="002060"/>
                </a:solidFill>
                <a:latin typeface="標楷體" panose="03000509000000000000" pitchFamily="65" charset="-120"/>
                <a:ea typeface="標楷體" panose="03000509000000000000" pitchFamily="65" charset="-120"/>
              </a:rPr>
              <a:t>驗</a:t>
            </a:r>
            <a:r>
              <a:rPr lang="zh-TW" altLang="en-US" b="1" dirty="0" smtClean="0">
                <a:solidFill>
                  <a:srgbClr val="002060"/>
                </a:solidFill>
                <a:latin typeface="標楷體" panose="03000509000000000000" pitchFamily="65" charset="-120"/>
                <a:ea typeface="標楷體" panose="03000509000000000000" pitchFamily="65" charset="-120"/>
              </a:rPr>
              <a:t>系統</a:t>
            </a:r>
            <a:endParaRPr lang="en-US" b="1" dirty="0">
              <a:solidFill>
                <a:srgbClr val="002060"/>
              </a:solidFill>
              <a:latin typeface="標楷體" panose="03000509000000000000" pitchFamily="65" charset="-120"/>
              <a:ea typeface="標楷體" panose="03000509000000000000" pitchFamily="65" charset="-120"/>
            </a:endParaRPr>
          </a:p>
        </p:txBody>
      </p:sp>
      <p:cxnSp>
        <p:nvCxnSpPr>
          <p:cNvPr id="88" name="直線單箭頭接點 87"/>
          <p:cNvCxnSpPr/>
          <p:nvPr/>
        </p:nvCxnSpPr>
        <p:spPr>
          <a:xfrm>
            <a:off x="2843808" y="3084106"/>
            <a:ext cx="0" cy="2059899"/>
          </a:xfrm>
          <a:prstGeom prst="straightConnector1">
            <a:avLst/>
          </a:prstGeom>
          <a:ln w="38100">
            <a:solidFill>
              <a:srgbClr val="FF0000"/>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1" name="直線單箭頭接點 90"/>
          <p:cNvCxnSpPr>
            <a:endCxn id="63" idx="2"/>
          </p:cNvCxnSpPr>
          <p:nvPr/>
        </p:nvCxnSpPr>
        <p:spPr>
          <a:xfrm flipV="1">
            <a:off x="4272072" y="4968860"/>
            <a:ext cx="4178" cy="393719"/>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96" name="直線單箭頭接點 95"/>
          <p:cNvCxnSpPr>
            <a:stCxn id="15" idx="1"/>
            <a:endCxn id="61" idx="0"/>
          </p:cNvCxnSpPr>
          <p:nvPr/>
        </p:nvCxnSpPr>
        <p:spPr>
          <a:xfrm flipH="1">
            <a:off x="2964333" y="3384684"/>
            <a:ext cx="702273" cy="1759321"/>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97" name="文字方塊 96"/>
          <p:cNvSpPr txBox="1"/>
          <p:nvPr/>
        </p:nvSpPr>
        <p:spPr>
          <a:xfrm>
            <a:off x="6084168" y="3988974"/>
            <a:ext cx="2537978" cy="369332"/>
          </a:xfrm>
          <a:prstGeom prst="rect">
            <a:avLst/>
          </a:prstGeom>
          <a:noFill/>
        </p:spPr>
        <p:txBody>
          <a:bodyPr wrap="square" rtlCol="0">
            <a:spAutoFit/>
          </a:bodyPr>
          <a:lstStyle/>
          <a:p>
            <a:r>
              <a:rPr lang="zh-TW" altLang="en-US" dirty="0" smtClean="0"/>
              <a:t>紅色箭頭代表未來方向</a:t>
            </a:r>
            <a:endParaRPr lang="en-US" dirty="0"/>
          </a:p>
        </p:txBody>
      </p:sp>
      <p:cxnSp>
        <p:nvCxnSpPr>
          <p:cNvPr id="116" name="直線單箭頭接點 115"/>
          <p:cNvCxnSpPr/>
          <p:nvPr/>
        </p:nvCxnSpPr>
        <p:spPr>
          <a:xfrm flipV="1">
            <a:off x="1944442" y="5479504"/>
            <a:ext cx="521278" cy="19127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1" name="矩形 120"/>
          <p:cNvSpPr/>
          <p:nvPr/>
        </p:nvSpPr>
        <p:spPr>
          <a:xfrm>
            <a:off x="7740352" y="2385864"/>
            <a:ext cx="642811" cy="658604"/>
          </a:xfrm>
          <a:prstGeom prst="rect">
            <a:avLst/>
          </a:prstGeom>
          <a:solidFill>
            <a:schemeClr val="accent1"/>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bg1"/>
                </a:solidFill>
              </a:rPr>
              <a:t>量化評估</a:t>
            </a:r>
            <a:endParaRPr lang="en-US" altLang="zh-TW" dirty="0" smtClean="0">
              <a:solidFill>
                <a:schemeClr val="bg1"/>
              </a:solidFill>
            </a:endParaRPr>
          </a:p>
        </p:txBody>
      </p:sp>
      <p:cxnSp>
        <p:nvCxnSpPr>
          <p:cNvPr id="122" name="直線單箭頭接點 121"/>
          <p:cNvCxnSpPr>
            <a:stCxn id="22" idx="3"/>
            <a:endCxn id="121" idx="1"/>
          </p:cNvCxnSpPr>
          <p:nvPr/>
        </p:nvCxnSpPr>
        <p:spPr>
          <a:xfrm>
            <a:off x="7409395" y="2711448"/>
            <a:ext cx="330957" cy="3718"/>
          </a:xfrm>
          <a:prstGeom prst="straightConnector1">
            <a:avLst/>
          </a:prstGeom>
          <a:ln w="38100">
            <a:solidFill>
              <a:srgbClr val="00B0F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7" name="矩形 126"/>
          <p:cNvSpPr/>
          <p:nvPr/>
        </p:nvSpPr>
        <p:spPr>
          <a:xfrm>
            <a:off x="7745613" y="5150201"/>
            <a:ext cx="642811" cy="658604"/>
          </a:xfrm>
          <a:prstGeom prst="rect">
            <a:avLst/>
          </a:prstGeom>
          <a:solidFill>
            <a:schemeClr val="accent1"/>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bg1"/>
                </a:solidFill>
              </a:rPr>
              <a:t>量化評估</a:t>
            </a:r>
            <a:endParaRPr lang="en-US" altLang="zh-TW" dirty="0" smtClean="0">
              <a:solidFill>
                <a:schemeClr val="bg1"/>
              </a:solidFill>
            </a:endParaRPr>
          </a:p>
        </p:txBody>
      </p:sp>
      <p:sp>
        <p:nvSpPr>
          <p:cNvPr id="128" name="文字方塊 127"/>
          <p:cNvSpPr txBox="1"/>
          <p:nvPr/>
        </p:nvSpPr>
        <p:spPr>
          <a:xfrm>
            <a:off x="6084168" y="3744441"/>
            <a:ext cx="2717065" cy="369332"/>
          </a:xfrm>
          <a:prstGeom prst="rect">
            <a:avLst/>
          </a:prstGeom>
          <a:noFill/>
        </p:spPr>
        <p:txBody>
          <a:bodyPr wrap="square" rtlCol="0">
            <a:spAutoFit/>
          </a:bodyPr>
          <a:lstStyle/>
          <a:p>
            <a:r>
              <a:rPr lang="zh-TW" altLang="en-US" dirty="0" smtClean="0"/>
              <a:t>藍色箭頭代表本研究範圍</a:t>
            </a:r>
            <a:endParaRPr lang="en-US" dirty="0"/>
          </a:p>
        </p:txBody>
      </p:sp>
      <p:cxnSp>
        <p:nvCxnSpPr>
          <p:cNvPr id="129" name="直線單箭頭接點 128"/>
          <p:cNvCxnSpPr>
            <a:stCxn id="67" idx="3"/>
            <a:endCxn id="127" idx="1"/>
          </p:cNvCxnSpPr>
          <p:nvPr/>
        </p:nvCxnSpPr>
        <p:spPr>
          <a:xfrm flipV="1">
            <a:off x="7409395" y="5479503"/>
            <a:ext cx="336218" cy="1"/>
          </a:xfrm>
          <a:prstGeom prst="straightConnector1">
            <a:avLst/>
          </a:prstGeom>
          <a:ln w="38100">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2" name="文字方塊 131"/>
          <p:cNvSpPr txBox="1"/>
          <p:nvPr/>
        </p:nvSpPr>
        <p:spPr>
          <a:xfrm>
            <a:off x="934895" y="3754016"/>
            <a:ext cx="1836905" cy="646331"/>
          </a:xfrm>
          <a:prstGeom prst="rect">
            <a:avLst/>
          </a:prstGeom>
          <a:noFill/>
        </p:spPr>
        <p:txBody>
          <a:bodyPr wrap="square" rtlCol="0">
            <a:spAutoFit/>
          </a:bodyPr>
          <a:lstStyle/>
          <a:p>
            <a:pPr algn="ctr"/>
            <a:r>
              <a:rPr lang="zh-TW" altLang="en-US" dirty="0" smtClean="0"/>
              <a:t>黑色箭頭代表目前均一中現有</a:t>
            </a:r>
            <a:endParaRPr lang="en-US" dirty="0"/>
          </a:p>
        </p:txBody>
      </p:sp>
      <p:cxnSp>
        <p:nvCxnSpPr>
          <p:cNvPr id="133" name="直線單箭頭接點 132"/>
          <p:cNvCxnSpPr/>
          <p:nvPr/>
        </p:nvCxnSpPr>
        <p:spPr>
          <a:xfrm>
            <a:off x="7092280" y="3146200"/>
            <a:ext cx="0" cy="1898551"/>
          </a:xfrm>
          <a:prstGeom prst="straightConnector1">
            <a:avLst/>
          </a:prstGeom>
          <a:ln w="38100">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 name="文字方塊 4"/>
          <p:cNvSpPr txBox="1"/>
          <p:nvPr/>
        </p:nvSpPr>
        <p:spPr>
          <a:xfrm>
            <a:off x="7300842" y="6356517"/>
            <a:ext cx="1656184" cy="369332"/>
          </a:xfrm>
          <a:prstGeom prst="rect">
            <a:avLst/>
          </a:prstGeom>
          <a:noFill/>
        </p:spPr>
        <p:txBody>
          <a:bodyPr wrap="square" rtlCol="0">
            <a:spAutoFit/>
          </a:bodyPr>
          <a:lstStyle/>
          <a:p>
            <a:r>
              <a:rPr lang="zh-TW" altLang="en-US" dirty="0" smtClean="0">
                <a:hlinkClick r:id="rId3" action="ppaction://hlinksldjump"/>
              </a:rPr>
              <a:t>未來方向細節</a:t>
            </a:r>
            <a:endParaRPr lang="zh-TW" altLang="en-US" dirty="0"/>
          </a:p>
        </p:txBody>
      </p:sp>
      <p:cxnSp>
        <p:nvCxnSpPr>
          <p:cNvPr id="66" name="肘形接點 65"/>
          <p:cNvCxnSpPr>
            <a:stCxn id="15" idx="3"/>
            <a:endCxn id="22" idx="2"/>
          </p:cNvCxnSpPr>
          <p:nvPr/>
        </p:nvCxnSpPr>
        <p:spPr>
          <a:xfrm flipV="1">
            <a:off x="4885893" y="3146200"/>
            <a:ext cx="2083064" cy="238484"/>
          </a:xfrm>
          <a:prstGeom prst="bentConnector2">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71" name="直線單箭頭接點 70"/>
          <p:cNvCxnSpPr>
            <a:stCxn id="63" idx="1"/>
            <a:endCxn id="13" idx="2"/>
          </p:cNvCxnSpPr>
          <p:nvPr/>
        </p:nvCxnSpPr>
        <p:spPr>
          <a:xfrm flipH="1" flipV="1">
            <a:off x="2964333" y="3084106"/>
            <a:ext cx="702273" cy="163272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2" name="直線單箭頭接點 71"/>
          <p:cNvCxnSpPr>
            <a:stCxn id="63" idx="3"/>
            <a:endCxn id="22" idx="2"/>
          </p:cNvCxnSpPr>
          <p:nvPr/>
        </p:nvCxnSpPr>
        <p:spPr>
          <a:xfrm flipV="1">
            <a:off x="4885893" y="3146200"/>
            <a:ext cx="2083064" cy="157063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3" name="肘形接點 72"/>
          <p:cNvCxnSpPr>
            <a:stCxn id="63" idx="3"/>
            <a:endCxn id="67" idx="0"/>
          </p:cNvCxnSpPr>
          <p:nvPr/>
        </p:nvCxnSpPr>
        <p:spPr>
          <a:xfrm>
            <a:off x="4885893" y="4716832"/>
            <a:ext cx="2083064" cy="327919"/>
          </a:xfrm>
          <a:prstGeom prst="bentConnector2">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4" name="肘形接點 73"/>
          <p:cNvCxnSpPr>
            <a:stCxn id="61" idx="2"/>
            <a:endCxn id="67" idx="2"/>
          </p:cNvCxnSpPr>
          <p:nvPr/>
        </p:nvCxnSpPr>
        <p:spPr>
          <a:xfrm rot="16200000" flipH="1">
            <a:off x="4940543" y="3885842"/>
            <a:ext cx="52204" cy="4004624"/>
          </a:xfrm>
          <a:prstGeom prst="bentConnector3">
            <a:avLst>
              <a:gd name="adj1" fmla="val 537897"/>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75" name="肘形接點 74"/>
          <p:cNvCxnSpPr>
            <a:stCxn id="13" idx="0"/>
            <a:endCxn id="22" idx="0"/>
          </p:cNvCxnSpPr>
          <p:nvPr/>
        </p:nvCxnSpPr>
        <p:spPr>
          <a:xfrm rot="5400000" flipH="1" flipV="1">
            <a:off x="4947092" y="293937"/>
            <a:ext cx="39107" cy="4004624"/>
          </a:xfrm>
          <a:prstGeom prst="bentConnector3">
            <a:avLst>
              <a:gd name="adj1" fmla="val 684550"/>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182799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標題 5"/>
          <p:cNvSpPr>
            <a:spLocks noGrp="1"/>
          </p:cNvSpPr>
          <p:nvPr>
            <p:ph type="subTitle" idx="1"/>
          </p:nvPr>
        </p:nvSpPr>
        <p:spPr>
          <a:xfrm>
            <a:off x="1295400" y="3200400"/>
            <a:ext cx="6400800" cy="2100808"/>
          </a:xfrm>
        </p:spPr>
        <p:txBody>
          <a:bodyPr>
            <a:normAutofit fontScale="92500" lnSpcReduction="10000"/>
          </a:bodyPr>
          <a:lstStyle/>
          <a:p>
            <a:r>
              <a:rPr lang="zh-TW" altLang="en-US" dirty="0" smtClean="0"/>
              <a:t>結論</a:t>
            </a:r>
            <a:endParaRPr lang="en-US" altLang="zh-TW" dirty="0" smtClean="0"/>
          </a:p>
          <a:p>
            <a:r>
              <a:rPr lang="zh-TW" altLang="en-US" dirty="0" smtClean="0"/>
              <a:t>佈</a:t>
            </a:r>
            <a:r>
              <a:rPr lang="zh-TW" altLang="en-US" dirty="0"/>
              <a:t>署</a:t>
            </a:r>
            <a:r>
              <a:rPr lang="zh-TW" altLang="en-US" dirty="0" smtClean="0"/>
              <a:t>說明</a:t>
            </a:r>
            <a:endParaRPr lang="en-US" altLang="zh-TW" dirty="0" smtClean="0"/>
          </a:p>
          <a:p>
            <a:r>
              <a:rPr lang="zh-TW" altLang="en-US" dirty="0"/>
              <a:t>可能</a:t>
            </a:r>
            <a:r>
              <a:rPr lang="zh-TW" altLang="en-US" dirty="0" smtClean="0"/>
              <a:t>需要幫忙事項整理</a:t>
            </a:r>
            <a:endParaRPr lang="en-US" altLang="zh-TW" dirty="0" smtClean="0"/>
          </a:p>
          <a:p>
            <a:r>
              <a:rPr lang="zh-TW" altLang="en-US" dirty="0"/>
              <a:t>資料的開</a:t>
            </a:r>
            <a:r>
              <a:rPr lang="zh-TW" altLang="en-US" dirty="0" smtClean="0"/>
              <a:t>源</a:t>
            </a:r>
            <a:endParaRPr lang="en-US" altLang="zh-TW" dirty="0" smtClean="0"/>
          </a:p>
          <a:p>
            <a:r>
              <a:rPr lang="zh-TW" altLang="en-US" dirty="0"/>
              <a:t>技術的交流</a:t>
            </a:r>
            <a:endParaRPr lang="en-US" altLang="zh-TW" dirty="0" smtClean="0"/>
          </a:p>
        </p:txBody>
      </p:sp>
      <p:sp>
        <p:nvSpPr>
          <p:cNvPr id="4" name="投影片編號版面配置區 3"/>
          <p:cNvSpPr>
            <a:spLocks noGrp="1"/>
          </p:cNvSpPr>
          <p:nvPr>
            <p:ph type="sldNum" sz="quarter" idx="12"/>
          </p:nvPr>
        </p:nvSpPr>
        <p:spPr/>
        <p:txBody>
          <a:bodyPr/>
          <a:lstStyle/>
          <a:p>
            <a:fld id="{ED97C7B1-679B-41CD-964D-385158F54399}" type="slidenum">
              <a:rPr lang="zh-TW" altLang="en-US" smtClean="0"/>
              <a:t>54</a:t>
            </a:fld>
            <a:endParaRPr lang="zh-TW" altLang="en-US"/>
          </a:p>
        </p:txBody>
      </p:sp>
      <p:sp>
        <p:nvSpPr>
          <p:cNvPr id="5" name="標題 4"/>
          <p:cNvSpPr>
            <a:spLocks noGrp="1"/>
          </p:cNvSpPr>
          <p:nvPr>
            <p:ph type="ctrTitle"/>
          </p:nvPr>
        </p:nvSpPr>
        <p:spPr/>
        <p:txBody>
          <a:bodyPr/>
          <a:lstStyle/>
          <a:p>
            <a:r>
              <a:rPr lang="zh-TW" altLang="en-US" dirty="0" smtClean="0"/>
              <a:t>其他討論事項</a:t>
            </a:r>
            <a:endParaRPr lang="zh-TW" altLang="en-US" dirty="0"/>
          </a:p>
        </p:txBody>
      </p:sp>
    </p:spTree>
    <p:extLst>
      <p:ext uri="{BB962C8B-B14F-4D97-AF65-F5344CB8AC3E}">
        <p14:creationId xmlns:p14="http://schemas.microsoft.com/office/powerpoint/2010/main" val="379506051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結論</a:t>
            </a:r>
            <a:endParaRPr 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55</a:t>
            </a:fld>
            <a:endParaRPr lang="zh-TW" altLang="en-US"/>
          </a:p>
        </p:txBody>
      </p:sp>
      <p:sp>
        <p:nvSpPr>
          <p:cNvPr id="4" name="內容版面配置區 3"/>
          <p:cNvSpPr>
            <a:spLocks noGrp="1"/>
          </p:cNvSpPr>
          <p:nvPr>
            <p:ph sz="quarter" idx="1"/>
          </p:nvPr>
        </p:nvSpPr>
        <p:spPr/>
        <p:txBody>
          <a:bodyPr>
            <a:normAutofit fontScale="85000" lnSpcReduction="20000"/>
          </a:bodyPr>
          <a:lstStyle/>
          <a:p>
            <a:r>
              <a:rPr lang="zh-TW" altLang="en-US" dirty="0" smtClean="0"/>
              <a:t>本研究藉由探索練習樹裡面的做題記錄</a:t>
            </a:r>
            <a:endParaRPr lang="en-US" altLang="zh-TW" dirty="0" smtClean="0"/>
          </a:p>
          <a:p>
            <a:pPr lvl="1"/>
            <a:r>
              <a:rPr lang="zh-TW" altLang="en-US" dirty="0" smtClean="0"/>
              <a:t>量化練習題間的關係</a:t>
            </a:r>
            <a:endParaRPr lang="en-US" altLang="zh-TW" dirty="0" smtClean="0"/>
          </a:p>
          <a:p>
            <a:pPr lvl="2"/>
            <a:r>
              <a:rPr lang="zh-TW" altLang="en-US" dirty="0" smtClean="0"/>
              <a:t>包含相關性、困難度和順序</a:t>
            </a:r>
            <a:r>
              <a:rPr lang="zh-TW" altLang="en-US" dirty="0"/>
              <a:t>性</a:t>
            </a:r>
            <a:endParaRPr lang="en-US" altLang="zh-TW" dirty="0" smtClean="0"/>
          </a:p>
          <a:p>
            <a:pPr lvl="1"/>
            <a:r>
              <a:rPr lang="zh-TW" altLang="en-US" dirty="0" smtClean="0"/>
              <a:t>預測學生的程度</a:t>
            </a:r>
            <a:endParaRPr lang="en-US" altLang="zh-TW" dirty="0" smtClean="0"/>
          </a:p>
          <a:p>
            <a:pPr lvl="1"/>
            <a:r>
              <a:rPr lang="zh-TW" altLang="en-US" dirty="0" smtClean="0"/>
              <a:t>根據學生程度出測驗</a:t>
            </a:r>
            <a:r>
              <a:rPr lang="zh-TW" altLang="en-US" dirty="0"/>
              <a:t>題</a:t>
            </a:r>
            <a:endParaRPr lang="en-US" altLang="zh-TW" dirty="0" smtClean="0"/>
          </a:p>
          <a:p>
            <a:r>
              <a:rPr lang="zh-TW" altLang="en-US" dirty="0"/>
              <a:t>本</a:t>
            </a:r>
            <a:r>
              <a:rPr lang="zh-TW" altLang="en-US" dirty="0" smtClean="0"/>
              <a:t>研究使用資料導向的解決方案</a:t>
            </a:r>
            <a:endParaRPr lang="en-US" altLang="zh-TW" dirty="0" smtClean="0"/>
          </a:p>
          <a:p>
            <a:pPr lvl="1"/>
            <a:r>
              <a:rPr lang="zh-TW" altLang="en-US" dirty="0" smtClean="0"/>
              <a:t>在量化</a:t>
            </a:r>
            <a:r>
              <a:rPr lang="zh-TW" altLang="en-US" dirty="0"/>
              <a:t>練習</a:t>
            </a:r>
            <a:r>
              <a:rPr lang="zh-TW" altLang="en-US" dirty="0" smtClean="0"/>
              <a:t>題關係的各項應用上，電腦可以到達輔助甚至超越一般人的效能</a:t>
            </a:r>
            <a:endParaRPr lang="en-US" altLang="zh-TW" dirty="0" smtClean="0"/>
          </a:p>
          <a:p>
            <a:pPr lvl="2"/>
            <a:r>
              <a:rPr lang="zh-TW" altLang="en-US" dirty="0" smtClean="0"/>
              <a:t>包含預測、分群、找出可能不適當的順序性關性</a:t>
            </a:r>
            <a:endParaRPr lang="en-US" altLang="zh-TW" dirty="0" smtClean="0"/>
          </a:p>
          <a:p>
            <a:pPr lvl="1"/>
            <a:r>
              <a:rPr lang="zh-TW" altLang="en-US" dirty="0" smtClean="0"/>
              <a:t>在適性測驗上，詳細的使用和評量方式我們還要跟均一方面進行討論之後再更進一步的設計。</a:t>
            </a:r>
            <a:endParaRPr lang="en-US" altLang="zh-TW" dirty="0"/>
          </a:p>
          <a:p>
            <a:r>
              <a:rPr lang="zh-TW" altLang="en-US" dirty="0" smtClean="0"/>
              <a:t>本</a:t>
            </a:r>
            <a:r>
              <a:rPr lang="zh-TW" altLang="en-US" dirty="0"/>
              <a:t>研究的成果可以套用到其他科目</a:t>
            </a:r>
            <a:r>
              <a:rPr lang="zh-TW" altLang="en-US" dirty="0" smtClean="0"/>
              <a:t>上面</a:t>
            </a:r>
            <a:endParaRPr lang="en-US" altLang="zh-TW" dirty="0" smtClean="0"/>
          </a:p>
          <a:p>
            <a:pPr lvl="1"/>
            <a:r>
              <a:rPr lang="zh-TW" altLang="en-US" dirty="0" smtClean="0"/>
              <a:t>如果其他科目也是</a:t>
            </a:r>
            <a:r>
              <a:rPr lang="zh-TW" altLang="en-US" dirty="0"/>
              <a:t>使用相似</a:t>
            </a:r>
            <a:r>
              <a:rPr lang="zh-TW" altLang="en-US" dirty="0" smtClean="0"/>
              <a:t>的練習樹系統</a:t>
            </a:r>
            <a:endParaRPr lang="en-US" altLang="zh-TW" dirty="0" smtClean="0"/>
          </a:p>
          <a:p>
            <a:pPr lvl="2"/>
            <a:r>
              <a:rPr lang="zh-TW" altLang="en-US" dirty="0"/>
              <a:t>例</a:t>
            </a:r>
            <a:r>
              <a:rPr lang="zh-TW" altLang="en-US" dirty="0" smtClean="0"/>
              <a:t>如</a:t>
            </a:r>
            <a:r>
              <a:rPr lang="zh-TW" altLang="en-US" dirty="0"/>
              <a:t>：</a:t>
            </a:r>
            <a:r>
              <a:rPr lang="zh-TW" altLang="en-US" dirty="0" smtClean="0"/>
              <a:t>蒐集</a:t>
            </a:r>
            <a:r>
              <a:rPr lang="zh-TW" altLang="en-US" dirty="0"/>
              <a:t>資料的方法一樣，題目命名的規則</a:t>
            </a:r>
            <a:r>
              <a:rPr lang="zh-TW" altLang="en-US" dirty="0" smtClean="0"/>
              <a:t>相近</a:t>
            </a:r>
            <a:endParaRPr lang="en-US" altLang="zh-TW" dirty="0" smtClean="0"/>
          </a:p>
          <a:p>
            <a:pPr lvl="1"/>
            <a:r>
              <a:rPr lang="zh-TW" altLang="en-US" dirty="0" smtClean="0"/>
              <a:t>不</a:t>
            </a:r>
            <a:r>
              <a:rPr lang="zh-TW" altLang="en-US" dirty="0"/>
              <a:t>需要重新請老師標記題目間的</a:t>
            </a:r>
            <a:r>
              <a:rPr lang="zh-TW" altLang="en-US" dirty="0" smtClean="0"/>
              <a:t>關係</a:t>
            </a:r>
            <a:endParaRPr lang="en-US" altLang="zh-TW" dirty="0" smtClean="0"/>
          </a:p>
        </p:txBody>
      </p:sp>
    </p:spTree>
    <p:extLst>
      <p:ext uri="{BB962C8B-B14F-4D97-AF65-F5344CB8AC3E}">
        <p14:creationId xmlns:p14="http://schemas.microsoft.com/office/powerpoint/2010/main" val="110685904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佈署說明</a:t>
            </a:r>
            <a:endParaRPr lang="en-US" dirty="0"/>
          </a:p>
        </p:txBody>
      </p:sp>
      <p:sp>
        <p:nvSpPr>
          <p:cNvPr id="4" name="投影片編號版面配置區 3"/>
          <p:cNvSpPr>
            <a:spLocks noGrp="1"/>
          </p:cNvSpPr>
          <p:nvPr>
            <p:ph type="sldNum" sz="quarter" idx="12"/>
          </p:nvPr>
        </p:nvSpPr>
        <p:spPr/>
        <p:txBody>
          <a:bodyPr/>
          <a:lstStyle/>
          <a:p>
            <a:fld id="{ED97C7B1-679B-41CD-964D-385158F54399}" type="slidenum">
              <a:rPr lang="zh-TW" altLang="en-US" smtClean="0"/>
              <a:t>56</a:t>
            </a:fld>
            <a:endParaRPr lang="zh-TW" altLang="en-US"/>
          </a:p>
        </p:txBody>
      </p:sp>
      <p:sp>
        <p:nvSpPr>
          <p:cNvPr id="3" name="內容版面配置區 2"/>
          <p:cNvSpPr>
            <a:spLocks noGrp="1"/>
          </p:cNvSpPr>
          <p:nvPr>
            <p:ph sz="quarter" idx="1"/>
          </p:nvPr>
        </p:nvSpPr>
        <p:spPr/>
        <p:txBody>
          <a:bodyPr>
            <a:normAutofit fontScale="92500" lnSpcReduction="10000"/>
          </a:bodyPr>
          <a:lstStyle/>
          <a:p>
            <a:r>
              <a:rPr lang="zh-TW" altLang="en-US" dirty="0" smtClean="0"/>
              <a:t>待均一確定需要我們所做的什麼功能</a:t>
            </a:r>
            <a:endParaRPr lang="en-US" altLang="zh-TW" dirty="0" smtClean="0"/>
          </a:p>
          <a:p>
            <a:pPr lvl="1"/>
            <a:r>
              <a:rPr lang="zh-TW" altLang="en-US" dirty="0" smtClean="0"/>
              <a:t>線上部分：</a:t>
            </a:r>
            <a:endParaRPr lang="en-US" altLang="zh-TW" dirty="0" smtClean="0"/>
          </a:p>
          <a:p>
            <a:pPr lvl="2"/>
            <a:r>
              <a:rPr lang="zh-TW" altLang="en-US" dirty="0" smtClean="0"/>
              <a:t>我們會與均一教育平台的軟體工程師討論如何將此功能實作在網站上。</a:t>
            </a:r>
            <a:endParaRPr lang="en-US" altLang="zh-TW" dirty="0" smtClean="0"/>
          </a:p>
          <a:p>
            <a:pPr lvl="1"/>
            <a:r>
              <a:rPr lang="zh-TW" altLang="en-US" dirty="0" smtClean="0"/>
              <a:t>離線部分：</a:t>
            </a:r>
            <a:endParaRPr lang="en-US" altLang="zh-TW" dirty="0" smtClean="0"/>
          </a:p>
          <a:p>
            <a:pPr lvl="2"/>
            <a:r>
              <a:rPr lang="zh-TW" altLang="en-US" dirty="0" smtClean="0"/>
              <a:t>使用所有的工人和老師的評分</a:t>
            </a:r>
            <a:endParaRPr lang="en-US" altLang="zh-TW" dirty="0" smtClean="0"/>
          </a:p>
          <a:p>
            <a:pPr lvl="3"/>
            <a:r>
              <a:rPr lang="en-US" altLang="zh-TW" dirty="0" smtClean="0"/>
              <a:t>(</a:t>
            </a:r>
            <a:r>
              <a:rPr lang="zh-TW" altLang="en-US" dirty="0" smtClean="0"/>
              <a:t>目前的結果只有用訓練的資料</a:t>
            </a:r>
            <a:r>
              <a:rPr lang="en-US" altLang="zh-TW" dirty="0" smtClean="0"/>
              <a:t>)</a:t>
            </a:r>
          </a:p>
          <a:p>
            <a:pPr lvl="2"/>
            <a:r>
              <a:rPr lang="zh-TW" altLang="en-US" dirty="0" smtClean="0"/>
              <a:t>整理相關</a:t>
            </a:r>
            <a:r>
              <a:rPr lang="en-US" altLang="zh-TW" dirty="0" smtClean="0"/>
              <a:t>code</a:t>
            </a:r>
            <a:r>
              <a:rPr lang="zh-TW" altLang="en-US" dirty="0" smtClean="0"/>
              <a:t>以及工具，並移交提供均一的老師做參考。</a:t>
            </a:r>
            <a:endParaRPr lang="en-US" altLang="zh-TW" dirty="0" smtClean="0"/>
          </a:p>
          <a:p>
            <a:r>
              <a:rPr lang="zh-TW" altLang="en-US" dirty="0"/>
              <a:t>因為一些後來新加入的題目做題的數目還太少，統計上意義還不明確，所以目前系統中我們沒有包含這些題目。</a:t>
            </a:r>
            <a:endParaRPr lang="en-US" altLang="zh-TW" dirty="0"/>
          </a:p>
          <a:p>
            <a:pPr lvl="1"/>
            <a:r>
              <a:rPr lang="zh-TW" altLang="en-US" dirty="0" smtClean="0"/>
              <a:t>如果納入均一近期的資料應該可以解決一部分的問題</a:t>
            </a:r>
            <a:endParaRPr lang="en-US" altLang="zh-TW" dirty="0" smtClean="0"/>
          </a:p>
          <a:p>
            <a:pPr lvl="1"/>
            <a:r>
              <a:rPr lang="zh-TW" altLang="en-US" dirty="0" smtClean="0"/>
              <a:t>其他部分也需要跟均一這邊討論看看怎麼解決</a:t>
            </a:r>
            <a:endParaRPr lang="en-US" altLang="zh-TW" dirty="0" smtClean="0"/>
          </a:p>
        </p:txBody>
      </p:sp>
    </p:spTree>
    <p:extLst>
      <p:ext uri="{BB962C8B-B14F-4D97-AF65-F5344CB8AC3E}">
        <p14:creationId xmlns:p14="http://schemas.microsoft.com/office/powerpoint/2010/main" val="308156147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可能需要幫忙事項整理</a:t>
            </a:r>
            <a:endParaRPr 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57</a:t>
            </a:fld>
            <a:endParaRPr lang="zh-TW" altLang="en-US"/>
          </a:p>
        </p:txBody>
      </p:sp>
      <p:sp>
        <p:nvSpPr>
          <p:cNvPr id="4" name="內容版面配置區 3"/>
          <p:cNvSpPr>
            <a:spLocks noGrp="1"/>
          </p:cNvSpPr>
          <p:nvPr>
            <p:ph sz="quarter" idx="1"/>
          </p:nvPr>
        </p:nvSpPr>
        <p:spPr/>
        <p:txBody>
          <a:bodyPr/>
          <a:lstStyle/>
          <a:p>
            <a:r>
              <a:rPr lang="zh-TW" altLang="en-US" dirty="0" smtClean="0"/>
              <a:t>關於我們的下一步應該會是找</a:t>
            </a:r>
            <a:r>
              <a:rPr lang="en-US" altLang="zh-TW" dirty="0" smtClean="0"/>
              <a:t>Knowledge Component</a:t>
            </a:r>
            <a:r>
              <a:rPr lang="zh-TW" altLang="en-US" dirty="0" smtClean="0"/>
              <a:t>，還有</a:t>
            </a:r>
            <a:r>
              <a:rPr lang="en-US" altLang="zh-TW" dirty="0"/>
              <a:t>Knowledge Component</a:t>
            </a:r>
            <a:r>
              <a:rPr lang="zh-TW" altLang="en-US" dirty="0" smtClean="0"/>
              <a:t>和練習題之間的</a:t>
            </a:r>
            <a:r>
              <a:rPr lang="zh-TW" altLang="en-US" dirty="0"/>
              <a:t>關係。</a:t>
            </a:r>
            <a:endParaRPr lang="en-US" altLang="zh-TW" dirty="0" smtClean="0"/>
          </a:p>
          <a:p>
            <a:pPr lvl="1"/>
            <a:r>
              <a:rPr lang="zh-TW" altLang="en-US" dirty="0"/>
              <a:t>我們應該</a:t>
            </a:r>
            <a:r>
              <a:rPr lang="zh-TW" altLang="en-US" dirty="0" smtClean="0"/>
              <a:t>也會需要一定數量的老師來標記或評估我們到底做的好不好。</a:t>
            </a:r>
            <a:endParaRPr lang="en-US" altLang="zh-TW" dirty="0" smtClean="0"/>
          </a:p>
          <a:p>
            <a:r>
              <a:rPr lang="zh-TW" altLang="en-US" dirty="0" smtClean="0"/>
              <a:t>在適性測驗上線後，我們會非常想要取得適性測驗的資料，來研究改善</a:t>
            </a:r>
            <a:r>
              <a:rPr lang="zh-TW" altLang="en-US" dirty="0"/>
              <a:t>適性</a:t>
            </a:r>
            <a:r>
              <a:rPr lang="zh-TW" altLang="en-US" dirty="0" smtClean="0"/>
              <a:t>測驗本身或更準確的知道練習題間的關係。</a:t>
            </a:r>
            <a:endParaRPr lang="en-US" altLang="zh-TW" dirty="0" smtClean="0"/>
          </a:p>
          <a:p>
            <a:r>
              <a:rPr lang="zh-TW" altLang="en-US" dirty="0"/>
              <a:t>資料的開源</a:t>
            </a:r>
            <a:endParaRPr lang="en-US" dirty="0"/>
          </a:p>
        </p:txBody>
      </p:sp>
    </p:spTree>
    <p:extLst>
      <p:ext uri="{BB962C8B-B14F-4D97-AF65-F5344CB8AC3E}">
        <p14:creationId xmlns:p14="http://schemas.microsoft.com/office/powerpoint/2010/main" val="191576073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資料的開源</a:t>
            </a:r>
            <a:endParaRPr lang="en-US" dirty="0"/>
          </a:p>
        </p:txBody>
      </p:sp>
      <p:sp>
        <p:nvSpPr>
          <p:cNvPr id="4" name="投影片編號版面配置區 3"/>
          <p:cNvSpPr>
            <a:spLocks noGrp="1"/>
          </p:cNvSpPr>
          <p:nvPr>
            <p:ph type="sldNum" sz="quarter" idx="12"/>
          </p:nvPr>
        </p:nvSpPr>
        <p:spPr/>
        <p:txBody>
          <a:bodyPr/>
          <a:lstStyle/>
          <a:p>
            <a:fld id="{ED97C7B1-679B-41CD-964D-385158F54399}" type="slidenum">
              <a:rPr lang="zh-TW" altLang="en-US" smtClean="0"/>
              <a:t>58</a:t>
            </a:fld>
            <a:endParaRPr lang="zh-TW" altLang="en-US"/>
          </a:p>
        </p:txBody>
      </p:sp>
      <p:sp>
        <p:nvSpPr>
          <p:cNvPr id="3" name="內容版面配置區 2"/>
          <p:cNvSpPr>
            <a:spLocks noGrp="1"/>
          </p:cNvSpPr>
          <p:nvPr>
            <p:ph sz="quarter" idx="1"/>
          </p:nvPr>
        </p:nvSpPr>
        <p:spPr>
          <a:xfrm>
            <a:off x="914400" y="1447800"/>
            <a:ext cx="3945632" cy="4756666"/>
          </a:xfrm>
        </p:spPr>
        <p:txBody>
          <a:bodyPr>
            <a:normAutofit fontScale="77500" lnSpcReduction="20000"/>
          </a:bodyPr>
          <a:lstStyle/>
          <a:p>
            <a:r>
              <a:rPr lang="zh-TW" altLang="en-US" dirty="0"/>
              <a:t>我們希望</a:t>
            </a:r>
            <a:r>
              <a:rPr lang="en-US" altLang="zh-TW" dirty="0"/>
              <a:t>problem log</a:t>
            </a:r>
            <a:r>
              <a:rPr lang="zh-TW" altLang="en-US" dirty="0"/>
              <a:t>能在下面的條件滿足下上網公開</a:t>
            </a:r>
            <a:endParaRPr lang="en-US" altLang="zh-TW" dirty="0"/>
          </a:p>
          <a:p>
            <a:pPr lvl="1"/>
            <a:r>
              <a:rPr lang="zh-TW" altLang="en-US" dirty="0"/>
              <a:t>經過匿名處理</a:t>
            </a:r>
            <a:r>
              <a:rPr lang="zh-TW" altLang="en-US" dirty="0" smtClean="0"/>
              <a:t>後</a:t>
            </a:r>
            <a:endParaRPr lang="en-US" altLang="zh-TW" dirty="0" smtClean="0"/>
          </a:p>
          <a:p>
            <a:pPr lvl="2"/>
            <a:r>
              <a:rPr lang="zh-TW" altLang="en-US" dirty="0" smtClean="0"/>
              <a:t>用</a:t>
            </a:r>
            <a:r>
              <a:rPr lang="zh-TW" altLang="en-US" dirty="0"/>
              <a:t>亂數編號取代使用者的</a:t>
            </a:r>
            <a:r>
              <a:rPr lang="en-US" altLang="zh-TW" dirty="0" smtClean="0"/>
              <a:t>ID</a:t>
            </a:r>
            <a:endParaRPr lang="en-US" altLang="zh-TW" dirty="0"/>
          </a:p>
          <a:p>
            <a:pPr lvl="1"/>
            <a:r>
              <a:rPr lang="zh-TW" altLang="en-US" dirty="0"/>
              <a:t>經過使用者自己的同意</a:t>
            </a:r>
            <a:endParaRPr lang="en-US" altLang="zh-TW" dirty="0"/>
          </a:p>
          <a:p>
            <a:pPr lvl="1"/>
            <a:r>
              <a:rPr lang="zh-TW" altLang="en-US" dirty="0"/>
              <a:t>註名不得用於商業的用途</a:t>
            </a:r>
            <a:endParaRPr lang="en-US" altLang="zh-TW" dirty="0"/>
          </a:p>
          <a:p>
            <a:r>
              <a:rPr lang="en-US" altLang="zh-TW" dirty="0"/>
              <a:t>Dataset</a:t>
            </a:r>
            <a:r>
              <a:rPr lang="zh-TW" altLang="en-US" dirty="0"/>
              <a:t>公開的好處：</a:t>
            </a:r>
            <a:endParaRPr lang="en-US" altLang="zh-TW" dirty="0"/>
          </a:p>
          <a:p>
            <a:pPr lvl="1"/>
            <a:r>
              <a:rPr lang="zh-TW" altLang="en-US" dirty="0"/>
              <a:t>其他</a:t>
            </a:r>
            <a:r>
              <a:rPr lang="zh-TW" altLang="en-US" dirty="0" smtClean="0"/>
              <a:t>研究人員和教育學者才</a:t>
            </a:r>
            <a:r>
              <a:rPr lang="zh-TW" altLang="en-US" dirty="0"/>
              <a:t>有</a:t>
            </a:r>
            <a:r>
              <a:rPr lang="zh-TW" altLang="en-US" dirty="0" smtClean="0"/>
              <a:t>辦法辯證</a:t>
            </a:r>
            <a:r>
              <a:rPr lang="zh-TW" altLang="en-US" dirty="0"/>
              <a:t>我們的研究。</a:t>
            </a:r>
            <a:endParaRPr lang="en-US" altLang="zh-TW" dirty="0"/>
          </a:p>
          <a:p>
            <a:pPr lvl="1"/>
            <a:r>
              <a:rPr lang="zh-TW" altLang="en-US" dirty="0"/>
              <a:t>有完整的</a:t>
            </a:r>
            <a:r>
              <a:rPr lang="en-US" altLang="zh-TW" dirty="0"/>
              <a:t>dataset</a:t>
            </a:r>
            <a:r>
              <a:rPr lang="zh-TW" altLang="en-US" dirty="0"/>
              <a:t>，才能吸引更多研究人員投入相關的研究，對這個問題發展出更好的方法，造福更多的人</a:t>
            </a:r>
            <a:r>
              <a:rPr lang="zh-TW" altLang="en-US" dirty="0" smtClean="0"/>
              <a:t>。</a:t>
            </a:r>
            <a:endParaRPr lang="en-US" altLang="zh-TW" dirty="0" smtClean="0"/>
          </a:p>
          <a:p>
            <a:pPr lvl="2"/>
            <a:r>
              <a:rPr lang="zh-TW" altLang="en-US" dirty="0" smtClean="0"/>
              <a:t>就像是當初均一使用</a:t>
            </a:r>
            <a:r>
              <a:rPr lang="en-US" altLang="zh-TW" dirty="0" smtClean="0"/>
              <a:t>Khan</a:t>
            </a:r>
            <a:r>
              <a:rPr lang="zh-TW" altLang="en-US" dirty="0" smtClean="0"/>
              <a:t>的</a:t>
            </a:r>
            <a:r>
              <a:rPr lang="en-US" altLang="zh-TW" dirty="0" smtClean="0"/>
              <a:t>source</a:t>
            </a:r>
            <a:r>
              <a:rPr lang="zh-TW" altLang="en-US" dirty="0" smtClean="0"/>
              <a:t> </a:t>
            </a:r>
            <a:r>
              <a:rPr lang="en-US" altLang="zh-TW" dirty="0" smtClean="0"/>
              <a:t>code</a:t>
            </a:r>
            <a:r>
              <a:rPr lang="zh-TW" altLang="en-US" dirty="0" smtClean="0"/>
              <a:t>改善教育一樣。</a:t>
            </a:r>
            <a:endParaRPr lang="en-US" altLang="zh-TW" dirty="0"/>
          </a:p>
          <a:p>
            <a:pPr lvl="1"/>
            <a:r>
              <a:rPr lang="zh-TW" altLang="en-US" dirty="0"/>
              <a:t>如果其他研究使用我們</a:t>
            </a:r>
            <a:r>
              <a:rPr lang="zh-TW" altLang="en-US" dirty="0" smtClean="0"/>
              <a:t>的均一</a:t>
            </a:r>
            <a:r>
              <a:rPr lang="en-US" altLang="zh-TW" dirty="0" smtClean="0"/>
              <a:t>dataset</a:t>
            </a:r>
            <a:r>
              <a:rPr lang="zh-TW" altLang="en-US" dirty="0"/>
              <a:t>，那均一平台的</a:t>
            </a:r>
            <a:r>
              <a:rPr lang="zh-TW" altLang="en-US" dirty="0" smtClean="0"/>
              <a:t>能見度在國際間會</a:t>
            </a:r>
            <a:r>
              <a:rPr lang="zh-TW" altLang="en-US" dirty="0"/>
              <a:t>隨之</a:t>
            </a:r>
            <a:r>
              <a:rPr lang="zh-TW" altLang="en-US" dirty="0" smtClean="0"/>
              <a:t>上升。</a:t>
            </a:r>
            <a:endParaRPr lang="en-US" altLang="zh-TW" dirty="0"/>
          </a:p>
        </p:txBody>
      </p:sp>
      <p:pic>
        <p:nvPicPr>
          <p:cNvPr id="5" name="圖片 4"/>
          <p:cNvPicPr>
            <a:picLocks noChangeAspect="1"/>
          </p:cNvPicPr>
          <p:nvPr/>
        </p:nvPicPr>
        <p:blipFill>
          <a:blip r:embed="rId2"/>
          <a:stretch>
            <a:fillRect/>
          </a:stretch>
        </p:blipFill>
        <p:spPr>
          <a:xfrm>
            <a:off x="4990750" y="1677054"/>
            <a:ext cx="3993693" cy="3624154"/>
          </a:xfrm>
          <a:prstGeom prst="rect">
            <a:avLst/>
          </a:prstGeom>
        </p:spPr>
      </p:pic>
      <p:sp>
        <p:nvSpPr>
          <p:cNvPr id="6" name="矩形 5"/>
          <p:cNvSpPr/>
          <p:nvPr/>
        </p:nvSpPr>
        <p:spPr>
          <a:xfrm>
            <a:off x="5208871" y="5271729"/>
            <a:ext cx="3557449" cy="369332"/>
          </a:xfrm>
          <a:prstGeom prst="rect">
            <a:avLst/>
          </a:prstGeom>
        </p:spPr>
        <p:txBody>
          <a:bodyPr wrap="none">
            <a:spAutoFit/>
          </a:bodyPr>
          <a:lstStyle/>
          <a:p>
            <a:r>
              <a:rPr lang="en-US" dirty="0"/>
              <a:t>https://pslcdatashop.web.cmu.edu/</a:t>
            </a:r>
          </a:p>
        </p:txBody>
      </p:sp>
    </p:spTree>
    <p:extLst>
      <p:ext uri="{BB962C8B-B14F-4D97-AF65-F5344CB8AC3E}">
        <p14:creationId xmlns:p14="http://schemas.microsoft.com/office/powerpoint/2010/main" val="105759205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技術的交流</a:t>
            </a:r>
            <a:endParaRPr lang="zh-TW" alt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59</a:t>
            </a:fld>
            <a:endParaRPr lang="zh-TW" altLang="en-US"/>
          </a:p>
        </p:txBody>
      </p:sp>
      <p:sp>
        <p:nvSpPr>
          <p:cNvPr id="4" name="內容版面配置區 3"/>
          <p:cNvSpPr>
            <a:spLocks noGrp="1"/>
          </p:cNvSpPr>
          <p:nvPr>
            <p:ph sz="quarter" idx="1"/>
          </p:nvPr>
        </p:nvSpPr>
        <p:spPr/>
        <p:txBody>
          <a:bodyPr/>
          <a:lstStyle/>
          <a:p>
            <a:r>
              <a:rPr lang="zh-TW" altLang="en-US" dirty="0" smtClean="0"/>
              <a:t>與教育資料探勘</a:t>
            </a:r>
            <a:endParaRPr lang="en-US" altLang="zh-TW" dirty="0" smtClean="0"/>
          </a:p>
          <a:p>
            <a:pPr lvl="1"/>
            <a:r>
              <a:rPr lang="zh-TW" altLang="en-US" dirty="0" smtClean="0"/>
              <a:t>我們在練習題關係方面的成果目前已經完成一篇</a:t>
            </a:r>
            <a:r>
              <a:rPr lang="en-US" altLang="zh-TW" dirty="0" smtClean="0"/>
              <a:t>8</a:t>
            </a:r>
            <a:r>
              <a:rPr lang="zh-TW" altLang="en-US" dirty="0" smtClean="0"/>
              <a:t>頁的</a:t>
            </a:r>
            <a:r>
              <a:rPr lang="en-US" altLang="zh-TW" dirty="0" smtClean="0"/>
              <a:t>paper</a:t>
            </a:r>
            <a:r>
              <a:rPr lang="zh-TW" altLang="en-US" dirty="0" smtClean="0"/>
              <a:t>，並投稿到這個領域的重要會議</a:t>
            </a:r>
            <a:r>
              <a:rPr lang="en-US" altLang="zh-TW" dirty="0" smtClean="0"/>
              <a:t>(EDM 2015)</a:t>
            </a:r>
          </a:p>
          <a:p>
            <a:r>
              <a:rPr lang="zh-TW" altLang="en-US" dirty="0" smtClean="0"/>
              <a:t>與可汗學院</a:t>
            </a:r>
            <a:endParaRPr lang="en-US" altLang="zh-TW" dirty="0" smtClean="0"/>
          </a:p>
          <a:p>
            <a:pPr lvl="1"/>
            <a:r>
              <a:rPr lang="zh-TW" altLang="en-US" dirty="0" smtClean="0"/>
              <a:t>未來我們可能會寄</a:t>
            </a:r>
            <a:r>
              <a:rPr lang="en-US" altLang="zh-TW" dirty="0" smtClean="0"/>
              <a:t>paper</a:t>
            </a:r>
            <a:r>
              <a:rPr lang="zh-TW" altLang="en-US" dirty="0" smtClean="0"/>
              <a:t>給</a:t>
            </a:r>
            <a:r>
              <a:rPr lang="en-US" altLang="zh-TW" dirty="0" smtClean="0"/>
              <a:t>Khan</a:t>
            </a:r>
            <a:r>
              <a:rPr lang="zh-TW" altLang="en-US" dirty="0"/>
              <a:t> </a:t>
            </a:r>
            <a:r>
              <a:rPr lang="en-US" altLang="zh-TW" dirty="0" smtClean="0"/>
              <a:t>Academy</a:t>
            </a:r>
            <a:r>
              <a:rPr lang="zh-TW" altLang="en-US" dirty="0" smtClean="0"/>
              <a:t>，看看能不能跟他們要到資料來驗證我們的實驗結果。</a:t>
            </a:r>
            <a:endParaRPr lang="en-US" altLang="zh-TW" dirty="0" smtClean="0"/>
          </a:p>
          <a:p>
            <a:pPr lvl="1"/>
            <a:r>
              <a:rPr lang="zh-TW" altLang="en-US" dirty="0" smtClean="0"/>
              <a:t>可能會申請到</a:t>
            </a:r>
            <a:r>
              <a:rPr lang="en-US" altLang="zh-TW" dirty="0" smtClean="0"/>
              <a:t>Khan</a:t>
            </a:r>
            <a:r>
              <a:rPr lang="zh-TW" altLang="en-US" dirty="0" smtClean="0"/>
              <a:t>實習，到時候可能會有機會跟他們做技術交流。</a:t>
            </a:r>
            <a:endParaRPr lang="en-US" altLang="zh-TW" dirty="0" smtClean="0"/>
          </a:p>
          <a:p>
            <a:r>
              <a:rPr lang="zh-TW" altLang="en-US" dirty="0"/>
              <a:t>與林軒田老師</a:t>
            </a:r>
            <a:endParaRPr lang="en-US" altLang="zh-TW" dirty="0"/>
          </a:p>
          <a:p>
            <a:pPr lvl="1"/>
            <a:r>
              <a:rPr lang="zh-TW" altLang="en-US" dirty="0"/>
              <a:t>如果什麼時候要去找林軒田老師報告的話，我也想一起參加和老師</a:t>
            </a:r>
            <a:r>
              <a:rPr lang="zh-TW" altLang="en-US" dirty="0" smtClean="0"/>
              <a:t>討論</a:t>
            </a:r>
            <a:endParaRPr lang="en-US" altLang="zh-TW" dirty="0"/>
          </a:p>
        </p:txBody>
      </p:sp>
    </p:spTree>
    <p:extLst>
      <p:ext uri="{BB962C8B-B14F-4D97-AF65-F5344CB8AC3E}">
        <p14:creationId xmlns:p14="http://schemas.microsoft.com/office/powerpoint/2010/main" val="41122247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dirty="0" smtClean="0"/>
              <a:t>資料中的挑戰</a:t>
            </a:r>
            <a:endParaRPr lang="zh-TW" altLang="en-US" dirty="0"/>
          </a:p>
        </p:txBody>
      </p:sp>
      <p:sp>
        <p:nvSpPr>
          <p:cNvPr id="13" name="投影片編號版面配置區 12"/>
          <p:cNvSpPr>
            <a:spLocks noGrp="1"/>
          </p:cNvSpPr>
          <p:nvPr>
            <p:ph type="sldNum" sz="quarter" idx="12"/>
          </p:nvPr>
        </p:nvSpPr>
        <p:spPr/>
        <p:txBody>
          <a:bodyPr/>
          <a:lstStyle/>
          <a:p>
            <a:fld id="{ED97C7B1-679B-41CD-964D-385158F54399}" type="slidenum">
              <a:rPr lang="zh-TW" altLang="en-US" smtClean="0"/>
              <a:t>6</a:t>
            </a:fld>
            <a:endParaRPr lang="zh-TW" altLang="en-US"/>
          </a:p>
        </p:txBody>
      </p:sp>
      <p:sp>
        <p:nvSpPr>
          <p:cNvPr id="3" name="內容版面配置區 2"/>
          <p:cNvSpPr>
            <a:spLocks noGrp="1"/>
          </p:cNvSpPr>
          <p:nvPr>
            <p:ph sz="quarter" idx="1"/>
          </p:nvPr>
        </p:nvSpPr>
        <p:spPr>
          <a:xfrm>
            <a:off x="457200" y="1600201"/>
            <a:ext cx="8229600" cy="1446036"/>
          </a:xfrm>
        </p:spPr>
        <p:txBody>
          <a:bodyPr>
            <a:normAutofit fontScale="77500" lnSpcReduction="20000"/>
          </a:bodyPr>
          <a:lstStyle/>
          <a:p>
            <a:r>
              <a:rPr lang="zh-TW" altLang="en-US" dirty="0" smtClean="0"/>
              <a:t>均一的練習題</a:t>
            </a:r>
            <a:r>
              <a:rPr lang="en-US" altLang="zh-TW" dirty="0" smtClean="0"/>
              <a:t>log</a:t>
            </a:r>
            <a:r>
              <a:rPr lang="zh-TW" altLang="en-US" dirty="0" smtClean="0"/>
              <a:t>檔</a:t>
            </a:r>
            <a:endParaRPr lang="en-US" altLang="zh-TW" dirty="0" smtClean="0"/>
          </a:p>
          <a:p>
            <a:pPr lvl="1"/>
            <a:r>
              <a:rPr lang="zh-TW" altLang="en-US" dirty="0" smtClean="0"/>
              <a:t>通常每個使用者作題的數量不多</a:t>
            </a:r>
            <a:endParaRPr lang="en-US" altLang="zh-TW" dirty="0" smtClean="0"/>
          </a:p>
          <a:p>
            <a:pPr lvl="1"/>
            <a:r>
              <a:rPr lang="zh-TW" altLang="en-US" dirty="0" smtClean="0"/>
              <a:t>本身有一些</a:t>
            </a:r>
            <a:r>
              <a:rPr lang="en-US" altLang="zh-TW" dirty="0" smtClean="0"/>
              <a:t>Noise</a:t>
            </a:r>
          </a:p>
          <a:p>
            <a:pPr lvl="1"/>
            <a:r>
              <a:rPr lang="zh-TW" altLang="en-US" dirty="0" smtClean="0"/>
              <a:t>資料本身不是在測</a:t>
            </a:r>
            <a:r>
              <a:rPr lang="zh-TW" altLang="en-US" dirty="0"/>
              <a:t>是</a:t>
            </a:r>
            <a:r>
              <a:rPr lang="zh-TW" altLang="en-US" dirty="0" smtClean="0"/>
              <a:t>使用者能力的狀</a:t>
            </a:r>
            <a:r>
              <a:rPr lang="zh-TW" altLang="en-US" dirty="0"/>
              <a:t>況</a:t>
            </a:r>
            <a:r>
              <a:rPr lang="zh-TW" altLang="en-US" dirty="0" smtClean="0"/>
              <a:t>下收集的</a:t>
            </a:r>
            <a:endParaRPr lang="en-US" altLang="zh-TW" dirty="0" smtClean="0"/>
          </a:p>
          <a:p>
            <a:pPr lvl="2"/>
            <a:r>
              <a:rPr lang="zh-TW" altLang="en-US" dirty="0" smtClean="0"/>
              <a:t>使用者通常會照網站的順序練習</a:t>
            </a:r>
          </a:p>
        </p:txBody>
      </p:sp>
      <p:sp>
        <p:nvSpPr>
          <p:cNvPr id="5" name="文字方塊 4"/>
          <p:cNvSpPr txBox="1"/>
          <p:nvPr/>
        </p:nvSpPr>
        <p:spPr>
          <a:xfrm>
            <a:off x="6138652" y="5808808"/>
            <a:ext cx="3010284" cy="369332"/>
          </a:xfrm>
          <a:prstGeom prst="rect">
            <a:avLst/>
          </a:prstGeom>
          <a:noFill/>
        </p:spPr>
        <p:txBody>
          <a:bodyPr wrap="square" rtlCol="0">
            <a:spAutoFit/>
          </a:bodyPr>
          <a:lstStyle/>
          <a:p>
            <a:pPr algn="ctr"/>
            <a:r>
              <a:rPr lang="en-US" dirty="0" smtClean="0"/>
              <a:t>didear9177@yahoo.com.tw</a:t>
            </a:r>
            <a:endParaRPr lang="en-US" dirty="0"/>
          </a:p>
        </p:txBody>
      </p:sp>
      <p:pic>
        <p:nvPicPr>
          <p:cNvPr id="6" name="圖片 5"/>
          <p:cNvPicPr>
            <a:picLocks noChangeAspect="1"/>
          </p:cNvPicPr>
          <p:nvPr/>
        </p:nvPicPr>
        <p:blipFill rotWithShape="1">
          <a:blip r:embed="rId3"/>
          <a:srcRect b="56491"/>
          <a:stretch/>
        </p:blipFill>
        <p:spPr>
          <a:xfrm>
            <a:off x="2987824" y="3068960"/>
            <a:ext cx="6012160" cy="1497246"/>
          </a:xfrm>
          <a:prstGeom prst="rect">
            <a:avLst/>
          </a:prstGeom>
        </p:spPr>
      </p:pic>
      <p:pic>
        <p:nvPicPr>
          <p:cNvPr id="7" name="圖片 6"/>
          <p:cNvPicPr>
            <a:picLocks noChangeAspect="1"/>
          </p:cNvPicPr>
          <p:nvPr/>
        </p:nvPicPr>
        <p:blipFill>
          <a:blip r:embed="rId4"/>
          <a:stretch>
            <a:fillRect/>
          </a:stretch>
        </p:blipFill>
        <p:spPr>
          <a:xfrm>
            <a:off x="594278" y="4863175"/>
            <a:ext cx="5664430" cy="1470714"/>
          </a:xfrm>
          <a:prstGeom prst="rect">
            <a:avLst/>
          </a:prstGeom>
        </p:spPr>
      </p:pic>
      <p:pic>
        <p:nvPicPr>
          <p:cNvPr id="8" name="Picture 2" descr="http://www.clker.com/cliparts/v/W/8/e/m/H/light-blue-person-md.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35168" y="4684702"/>
            <a:ext cx="1017252" cy="119277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http://www.clker.com/cliparts/b/a/2/f/1194984542205677546ppl2.svg.med.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20495" y="3136789"/>
            <a:ext cx="1036636" cy="1215508"/>
          </a:xfrm>
          <a:prstGeom prst="rect">
            <a:avLst/>
          </a:prstGeom>
          <a:noFill/>
          <a:extLst>
            <a:ext uri="{909E8E84-426E-40DD-AFC4-6F175D3DCCD1}">
              <a14:hiddenFill xmlns:a14="http://schemas.microsoft.com/office/drawing/2010/main">
                <a:solidFill>
                  <a:srgbClr val="FFFFFF"/>
                </a:solidFill>
              </a14:hiddenFill>
            </a:ext>
          </a:extLst>
        </p:spPr>
      </p:pic>
      <p:sp>
        <p:nvSpPr>
          <p:cNvPr id="10" name="文字方塊 9"/>
          <p:cNvSpPr txBox="1"/>
          <p:nvPr/>
        </p:nvSpPr>
        <p:spPr>
          <a:xfrm>
            <a:off x="1172995" y="4350453"/>
            <a:ext cx="2016224" cy="369332"/>
          </a:xfrm>
          <a:prstGeom prst="rect">
            <a:avLst/>
          </a:prstGeom>
          <a:noFill/>
        </p:spPr>
        <p:txBody>
          <a:bodyPr wrap="square" rtlCol="0">
            <a:spAutoFit/>
          </a:bodyPr>
          <a:lstStyle/>
          <a:p>
            <a:pPr algn="ctr"/>
            <a:r>
              <a:rPr lang="en-US" dirty="0" err="1" smtClean="0"/>
              <a:t>dodgeballforever</a:t>
            </a:r>
            <a:endParaRPr lang="en-US" dirty="0"/>
          </a:p>
        </p:txBody>
      </p:sp>
      <p:sp>
        <p:nvSpPr>
          <p:cNvPr id="11" name="文字方塊 10"/>
          <p:cNvSpPr txBox="1"/>
          <p:nvPr/>
        </p:nvSpPr>
        <p:spPr>
          <a:xfrm>
            <a:off x="72939" y="4283781"/>
            <a:ext cx="958306" cy="646331"/>
          </a:xfrm>
          <a:prstGeom prst="rect">
            <a:avLst/>
          </a:prstGeom>
          <a:noFill/>
        </p:spPr>
        <p:txBody>
          <a:bodyPr wrap="square" rtlCol="0">
            <a:spAutoFit/>
          </a:bodyPr>
          <a:lstStyle/>
          <a:p>
            <a:r>
              <a:rPr lang="zh-TW" altLang="en-US" dirty="0" smtClean="0">
                <a:latin typeface="標楷體" panose="03000509000000000000" pitchFamily="65" charset="-120"/>
                <a:ea typeface="標楷體" panose="03000509000000000000" pitchFamily="65" charset="-120"/>
              </a:rPr>
              <a:t>真實</a:t>
            </a:r>
            <a:r>
              <a:rPr lang="en-US" altLang="zh-TW" dirty="0" smtClean="0">
                <a:latin typeface="標楷體" panose="03000509000000000000" pitchFamily="65" charset="-120"/>
                <a:ea typeface="標楷體" panose="03000509000000000000" pitchFamily="65" charset="-120"/>
              </a:rPr>
              <a:t/>
            </a:r>
            <a:br>
              <a:rPr lang="en-US" altLang="zh-TW" dirty="0" smtClean="0">
                <a:latin typeface="標楷體" panose="03000509000000000000" pitchFamily="65" charset="-120"/>
                <a:ea typeface="標楷體" panose="03000509000000000000" pitchFamily="65" charset="-120"/>
              </a:rPr>
            </a:br>
            <a:r>
              <a:rPr lang="zh-TW" altLang="en-US" dirty="0" smtClean="0">
                <a:latin typeface="標楷體" panose="03000509000000000000" pitchFamily="65" charset="-120"/>
                <a:ea typeface="標楷體" panose="03000509000000000000" pitchFamily="65" charset="-120"/>
              </a:rPr>
              <a:t>例子：</a:t>
            </a:r>
            <a:endParaRPr lang="en-US" dirty="0">
              <a:latin typeface="標楷體" panose="03000509000000000000" pitchFamily="65" charset="-120"/>
              <a:ea typeface="標楷體" panose="03000509000000000000" pitchFamily="65" charset="-120"/>
            </a:endParaRPr>
          </a:p>
        </p:txBody>
      </p:sp>
      <p:sp>
        <p:nvSpPr>
          <p:cNvPr id="12" name="矩形 11"/>
          <p:cNvSpPr/>
          <p:nvPr/>
        </p:nvSpPr>
        <p:spPr>
          <a:xfrm>
            <a:off x="457200" y="6341258"/>
            <a:ext cx="3865161" cy="400110"/>
          </a:xfrm>
          <a:prstGeom prst="rect">
            <a:avLst/>
          </a:prstGeom>
        </p:spPr>
        <p:txBody>
          <a:bodyPr wrap="none">
            <a:spAutoFit/>
          </a:bodyPr>
          <a:lstStyle/>
          <a:p>
            <a:pPr marL="342900" indent="-342900">
              <a:buFont typeface="Arial" panose="020B0604020202020204" pitchFamily="34" charset="0"/>
              <a:buChar char="•"/>
            </a:pPr>
            <a:r>
              <a:rPr lang="zh-TW" altLang="en-US" sz="2000" dirty="0">
                <a:latin typeface="標楷體" panose="03000509000000000000" pitchFamily="65" charset="-120"/>
                <a:ea typeface="標楷體" panose="03000509000000000000" pitchFamily="65" charset="-120"/>
              </a:rPr>
              <a:t>預測個別使用者行為非常困難</a:t>
            </a:r>
          </a:p>
        </p:txBody>
      </p:sp>
      <p:cxnSp>
        <p:nvCxnSpPr>
          <p:cNvPr id="14" name="直線單箭頭接點 13"/>
          <p:cNvCxnSpPr/>
          <p:nvPr/>
        </p:nvCxnSpPr>
        <p:spPr>
          <a:xfrm flipH="1">
            <a:off x="1907705" y="4566206"/>
            <a:ext cx="2520279" cy="1611934"/>
          </a:xfrm>
          <a:prstGeom prst="straightConnector1">
            <a:avLst/>
          </a:prstGeom>
          <a:ln w="38100">
            <a:solidFill>
              <a:srgbClr val="CC762F"/>
            </a:solidFill>
            <a:tailEnd type="triangle"/>
          </a:ln>
        </p:spPr>
        <p:style>
          <a:lnRef idx="1">
            <a:schemeClr val="accent6"/>
          </a:lnRef>
          <a:fillRef idx="0">
            <a:schemeClr val="accent6"/>
          </a:fillRef>
          <a:effectRef idx="0">
            <a:schemeClr val="accent6"/>
          </a:effectRef>
          <a:fontRef idx="minor">
            <a:schemeClr val="tx1"/>
          </a:fontRef>
        </p:style>
      </p:cxnSp>
      <p:sp>
        <p:nvSpPr>
          <p:cNvPr id="16" name="文字方塊 15"/>
          <p:cNvSpPr txBox="1"/>
          <p:nvPr/>
        </p:nvSpPr>
        <p:spPr>
          <a:xfrm>
            <a:off x="4499991" y="4571836"/>
            <a:ext cx="1396411" cy="369332"/>
          </a:xfrm>
          <a:prstGeom prst="rect">
            <a:avLst/>
          </a:prstGeom>
          <a:solidFill>
            <a:srgbClr val="FFFF66">
              <a:alpha val="80000"/>
            </a:srgbClr>
          </a:solidFill>
        </p:spPr>
        <p:txBody>
          <a:bodyPr wrap="square" rtlCol="0">
            <a:spAutoFit/>
          </a:bodyPr>
          <a:lstStyle/>
          <a:p>
            <a:pPr algn="ctr"/>
            <a:r>
              <a:rPr lang="zh-TW" altLang="en-US" b="1" dirty="0" smtClean="0">
                <a:solidFill>
                  <a:srgbClr val="0000FF"/>
                </a:solidFill>
                <a:latin typeface="標楷體" panose="03000509000000000000" pitchFamily="65" charset="-120"/>
                <a:ea typeface="標楷體" panose="03000509000000000000" pitchFamily="65" charset="-120"/>
              </a:rPr>
              <a:t>有幫助嗎</a:t>
            </a:r>
            <a:r>
              <a:rPr lang="en-US" altLang="zh-TW" b="1" dirty="0" smtClean="0">
                <a:solidFill>
                  <a:srgbClr val="0000FF"/>
                </a:solidFill>
                <a:latin typeface="標楷體" panose="03000509000000000000" pitchFamily="65" charset="-120"/>
                <a:ea typeface="標楷體" panose="03000509000000000000" pitchFamily="65" charset="-120"/>
              </a:rPr>
              <a:t>?</a:t>
            </a:r>
            <a:endParaRPr lang="en-US" b="1" dirty="0">
              <a:solidFill>
                <a:srgbClr val="0000FF"/>
              </a:solidFill>
              <a:latin typeface="標楷體" panose="03000509000000000000" pitchFamily="65" charset="-120"/>
              <a:ea typeface="標楷體" panose="03000509000000000000" pitchFamily="65" charset="-120"/>
            </a:endParaRPr>
          </a:p>
        </p:txBody>
      </p:sp>
      <p:sp>
        <p:nvSpPr>
          <p:cNvPr id="4" name="文字方塊 3"/>
          <p:cNvSpPr txBox="1"/>
          <p:nvPr/>
        </p:nvSpPr>
        <p:spPr>
          <a:xfrm>
            <a:off x="5981477" y="6381328"/>
            <a:ext cx="3006080" cy="369332"/>
          </a:xfrm>
          <a:prstGeom prst="rect">
            <a:avLst/>
          </a:prstGeom>
          <a:noFill/>
        </p:spPr>
        <p:txBody>
          <a:bodyPr wrap="square" rtlCol="0">
            <a:spAutoFit/>
          </a:bodyPr>
          <a:lstStyle/>
          <a:p>
            <a:r>
              <a:rPr lang="zh-TW" altLang="en-US" dirty="0" smtClean="0">
                <a:hlinkClick r:id="rId7" action="ppaction://hlinksldjump"/>
              </a:rPr>
              <a:t>使用者作題記錄視覺化工具</a:t>
            </a:r>
            <a:endParaRPr lang="zh-TW" altLang="en-US" dirty="0"/>
          </a:p>
        </p:txBody>
      </p:sp>
    </p:spTree>
    <p:extLst>
      <p:ext uri="{BB962C8B-B14F-4D97-AF65-F5344CB8AC3E}">
        <p14:creationId xmlns:p14="http://schemas.microsoft.com/office/powerpoint/2010/main" val="351583343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標題 5"/>
          <p:cNvSpPr>
            <a:spLocks noGrp="1"/>
          </p:cNvSpPr>
          <p:nvPr>
            <p:ph type="subTitle" idx="1"/>
          </p:nvPr>
        </p:nvSpPr>
        <p:spPr/>
        <p:txBody>
          <a:bodyPr/>
          <a:lstStyle/>
          <a:p>
            <a:endParaRPr lang="en-US"/>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60</a:t>
            </a:fld>
            <a:endParaRPr lang="zh-TW" altLang="en-US"/>
          </a:p>
        </p:txBody>
      </p:sp>
      <p:sp>
        <p:nvSpPr>
          <p:cNvPr id="5" name="標題 4"/>
          <p:cNvSpPr>
            <a:spLocks noGrp="1"/>
          </p:cNvSpPr>
          <p:nvPr>
            <p:ph type="ctrTitle"/>
          </p:nvPr>
        </p:nvSpPr>
        <p:spPr/>
        <p:txBody>
          <a:bodyPr/>
          <a:lstStyle/>
          <a:p>
            <a:r>
              <a:rPr lang="en-US" altLang="zh-TW" dirty="0" smtClean="0"/>
              <a:t>Q&amp;A</a:t>
            </a:r>
            <a:endParaRPr lang="en-US" dirty="0"/>
          </a:p>
        </p:txBody>
      </p:sp>
    </p:spTree>
    <p:extLst>
      <p:ext uri="{BB962C8B-B14F-4D97-AF65-F5344CB8AC3E}">
        <p14:creationId xmlns:p14="http://schemas.microsoft.com/office/powerpoint/2010/main" val="292750196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標題 5"/>
          <p:cNvSpPr>
            <a:spLocks noGrp="1"/>
          </p:cNvSpPr>
          <p:nvPr>
            <p:ph type="subTitle" idx="1"/>
          </p:nvPr>
        </p:nvSpPr>
        <p:spPr/>
        <p:txBody>
          <a:bodyPr/>
          <a:lstStyle/>
          <a:p>
            <a:endParaRPr lang="en-US"/>
          </a:p>
        </p:txBody>
      </p:sp>
      <p:sp>
        <p:nvSpPr>
          <p:cNvPr id="4" name="投影片編號版面配置區 3"/>
          <p:cNvSpPr>
            <a:spLocks noGrp="1"/>
          </p:cNvSpPr>
          <p:nvPr>
            <p:ph type="sldNum" sz="quarter" idx="12"/>
          </p:nvPr>
        </p:nvSpPr>
        <p:spPr/>
        <p:txBody>
          <a:bodyPr/>
          <a:lstStyle/>
          <a:p>
            <a:fld id="{ED97C7B1-679B-41CD-964D-385158F54399}" type="slidenum">
              <a:rPr lang="zh-TW" altLang="en-US" smtClean="0"/>
              <a:t>61</a:t>
            </a:fld>
            <a:endParaRPr lang="zh-TW" altLang="en-US"/>
          </a:p>
        </p:txBody>
      </p:sp>
      <p:sp>
        <p:nvSpPr>
          <p:cNvPr id="5" name="標題 4"/>
          <p:cNvSpPr>
            <a:spLocks noGrp="1"/>
          </p:cNvSpPr>
          <p:nvPr>
            <p:ph type="ctrTitle"/>
          </p:nvPr>
        </p:nvSpPr>
        <p:spPr/>
        <p:txBody>
          <a:bodyPr/>
          <a:lstStyle/>
          <a:p>
            <a:r>
              <a:rPr lang="zh-TW" altLang="en-US" dirty="0" smtClean="0"/>
              <a:t>附錄</a:t>
            </a:r>
            <a:endParaRPr lang="en-US" dirty="0"/>
          </a:p>
        </p:txBody>
      </p:sp>
    </p:spTree>
    <p:extLst>
      <p:ext uri="{BB962C8B-B14F-4D97-AF65-F5344CB8AC3E}">
        <p14:creationId xmlns:p14="http://schemas.microsoft.com/office/powerpoint/2010/main" val="144377168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dirty="0"/>
              <a:t>資料</a:t>
            </a:r>
            <a:r>
              <a:rPr lang="zh-TW" altLang="en-US" dirty="0" smtClean="0"/>
              <a:t>視覺化分析工具</a:t>
            </a:r>
            <a:endParaRPr lang="en-US" dirty="0"/>
          </a:p>
        </p:txBody>
      </p:sp>
      <p:sp>
        <p:nvSpPr>
          <p:cNvPr id="8" name="投影片編號版面配置區 7"/>
          <p:cNvSpPr>
            <a:spLocks noGrp="1"/>
          </p:cNvSpPr>
          <p:nvPr>
            <p:ph type="sldNum" sz="quarter" idx="12"/>
          </p:nvPr>
        </p:nvSpPr>
        <p:spPr/>
        <p:txBody>
          <a:bodyPr/>
          <a:lstStyle/>
          <a:p>
            <a:fld id="{ED97C7B1-679B-41CD-964D-385158F54399}" type="slidenum">
              <a:rPr lang="zh-TW" altLang="en-US" smtClean="0"/>
              <a:t>62</a:t>
            </a:fld>
            <a:endParaRPr lang="zh-TW" altLang="en-US"/>
          </a:p>
        </p:txBody>
      </p:sp>
      <p:sp>
        <p:nvSpPr>
          <p:cNvPr id="3" name="內容版面配置區 2"/>
          <p:cNvSpPr>
            <a:spLocks noGrp="1"/>
          </p:cNvSpPr>
          <p:nvPr>
            <p:ph sz="quarter" idx="1"/>
          </p:nvPr>
        </p:nvSpPr>
        <p:spPr/>
        <p:txBody>
          <a:bodyPr>
            <a:normAutofit fontScale="92500" lnSpcReduction="20000"/>
          </a:bodyPr>
          <a:lstStyle/>
          <a:p>
            <a:r>
              <a:rPr lang="zh-TW" altLang="en-US" dirty="0"/>
              <a:t>此部分的目的是要瞭解資料的特性，我們藉由設計視覺化的小工具來達到這個目的</a:t>
            </a:r>
            <a:endParaRPr lang="en-US" altLang="zh-TW" dirty="0"/>
          </a:p>
          <a:p>
            <a:pPr lvl="1"/>
            <a:r>
              <a:rPr lang="zh-TW" altLang="en-US" dirty="0"/>
              <a:t>此程式</a:t>
            </a:r>
            <a:r>
              <a:rPr lang="zh-TW" altLang="en-US" dirty="0" smtClean="0"/>
              <a:t>使用</a:t>
            </a:r>
            <a:r>
              <a:rPr lang="en-US" altLang="zh-TW" dirty="0" err="1" smtClean="0"/>
              <a:t>Javascript</a:t>
            </a:r>
            <a:r>
              <a:rPr lang="zh-TW" altLang="en-US" dirty="0" smtClean="0"/>
              <a:t>、</a:t>
            </a:r>
            <a:r>
              <a:rPr lang="en-US" altLang="zh-TW" dirty="0" smtClean="0"/>
              <a:t>Python</a:t>
            </a:r>
            <a:r>
              <a:rPr lang="zh-TW" altLang="en-US" dirty="0" smtClean="0"/>
              <a:t>和</a:t>
            </a:r>
            <a:r>
              <a:rPr lang="en-US" altLang="zh-TW" dirty="0" smtClean="0"/>
              <a:t>Google App Engine</a:t>
            </a:r>
            <a:r>
              <a:rPr lang="zh-TW" altLang="en-US" dirty="0"/>
              <a:t>，與均一平台</a:t>
            </a:r>
            <a:r>
              <a:rPr lang="zh-TW" altLang="en-US" dirty="0" smtClean="0"/>
              <a:t>相容</a:t>
            </a:r>
            <a:endParaRPr lang="en-US" altLang="zh-TW" dirty="0" smtClean="0"/>
          </a:p>
          <a:p>
            <a:pPr lvl="1"/>
            <a:r>
              <a:rPr lang="zh-TW" altLang="en-US" dirty="0" smtClean="0"/>
              <a:t>可以在任何大小的視窗中</a:t>
            </a:r>
            <a:r>
              <a:rPr lang="en-US" altLang="zh-TW" dirty="0"/>
              <a:t/>
            </a:r>
            <a:br>
              <a:rPr lang="en-US" altLang="zh-TW" dirty="0"/>
            </a:br>
            <a:r>
              <a:rPr lang="zh-TW" altLang="en-US" dirty="0" smtClean="0"/>
              <a:t>自動找到合適</a:t>
            </a:r>
            <a:r>
              <a:rPr lang="en-US" altLang="zh-TW" dirty="0" smtClean="0"/>
              <a:t>layout</a:t>
            </a:r>
            <a:endParaRPr lang="en-US" altLang="zh-TW" dirty="0"/>
          </a:p>
          <a:p>
            <a:r>
              <a:rPr lang="zh-TW" altLang="en-US" dirty="0"/>
              <a:t>視覺化網路意義</a:t>
            </a:r>
            <a:endParaRPr lang="en-US" altLang="zh-TW" dirty="0"/>
          </a:p>
          <a:p>
            <a:pPr lvl="1"/>
            <a:r>
              <a:rPr lang="zh-TW" altLang="en-US" dirty="0"/>
              <a:t>節點內部顏色</a:t>
            </a:r>
            <a:endParaRPr lang="en-US" altLang="zh-TW" dirty="0"/>
          </a:p>
          <a:p>
            <a:pPr lvl="2"/>
            <a:r>
              <a:rPr lang="zh-TW" altLang="en-US" dirty="0"/>
              <a:t>紅色：答錯題數較多</a:t>
            </a:r>
            <a:endParaRPr lang="en-US" altLang="zh-TW" dirty="0"/>
          </a:p>
          <a:p>
            <a:pPr lvl="2"/>
            <a:r>
              <a:rPr lang="zh-TW" altLang="en-US" dirty="0"/>
              <a:t>藍色：答對題數較多</a:t>
            </a:r>
            <a:endParaRPr lang="en-US" altLang="zh-TW" dirty="0"/>
          </a:p>
          <a:p>
            <a:pPr lvl="2"/>
            <a:r>
              <a:rPr lang="zh-TW" altLang="en-US" dirty="0"/>
              <a:t>亮度：越亮練習次數越多</a:t>
            </a:r>
            <a:endParaRPr lang="en-US" altLang="zh-TW" dirty="0"/>
          </a:p>
          <a:p>
            <a:pPr lvl="1"/>
            <a:r>
              <a:rPr lang="zh-TW" altLang="en-US" dirty="0"/>
              <a:t>節點外框顏色</a:t>
            </a:r>
            <a:endParaRPr lang="en-US" altLang="zh-TW" dirty="0"/>
          </a:p>
          <a:p>
            <a:pPr lvl="2"/>
            <a:r>
              <a:rPr lang="zh-TW" altLang="en-US" dirty="0"/>
              <a:t>紫色：回答時間較早</a:t>
            </a:r>
            <a:endParaRPr lang="en-US" altLang="zh-TW" dirty="0"/>
          </a:p>
          <a:p>
            <a:pPr lvl="2"/>
            <a:r>
              <a:rPr lang="zh-TW" altLang="en-US" dirty="0"/>
              <a:t>綠色：回答時間較晚</a:t>
            </a:r>
            <a:endParaRPr lang="en-US"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00082" y="2893751"/>
            <a:ext cx="3801269" cy="26732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102" y="5620479"/>
            <a:ext cx="1132765" cy="8640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9504" y="5615579"/>
            <a:ext cx="1160618" cy="8799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96336" y="5598424"/>
            <a:ext cx="1234873" cy="854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文字方塊 8">
            <a:hlinkClick r:id="rId6" action="ppaction://hlinksldjump"/>
          </p:cNvPr>
          <p:cNvSpPr txBox="1"/>
          <p:nvPr/>
        </p:nvSpPr>
        <p:spPr>
          <a:xfrm>
            <a:off x="7824496" y="6367555"/>
            <a:ext cx="965614" cy="369332"/>
          </a:xfrm>
          <a:prstGeom prst="rect">
            <a:avLst/>
          </a:prstGeom>
          <a:noFill/>
        </p:spPr>
        <p:txBody>
          <a:bodyPr wrap="square" rtlCol="0">
            <a:spAutoFit/>
          </a:bodyPr>
          <a:lstStyle/>
          <a:p>
            <a:r>
              <a:rPr lang="en-US" dirty="0" smtClean="0"/>
              <a:t>Go back</a:t>
            </a:r>
            <a:endParaRPr lang="en-US" dirty="0"/>
          </a:p>
        </p:txBody>
      </p:sp>
    </p:spTree>
    <p:extLst>
      <p:ext uri="{BB962C8B-B14F-4D97-AF65-F5344CB8AC3E}">
        <p14:creationId xmlns:p14="http://schemas.microsoft.com/office/powerpoint/2010/main" val="162108702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字方塊 36"/>
          <p:cNvSpPr txBox="1"/>
          <p:nvPr/>
        </p:nvSpPr>
        <p:spPr>
          <a:xfrm>
            <a:off x="7328656" y="794785"/>
            <a:ext cx="1224136" cy="1477328"/>
          </a:xfrm>
          <a:prstGeom prst="rect">
            <a:avLst/>
          </a:prstGeom>
          <a:solidFill>
            <a:schemeClr val="accent1"/>
          </a:solidFill>
          <a:ln>
            <a:solidFill>
              <a:schemeClr val="tx1"/>
            </a:solidFill>
          </a:ln>
        </p:spPr>
        <p:txBody>
          <a:bodyPr wrap="square" rtlCol="0">
            <a:spAutoFit/>
          </a:bodyPr>
          <a:lstStyle/>
          <a:p>
            <a:pPr algn="ctr"/>
            <a:r>
              <a:rPr lang="en-US" dirty="0" smtClean="0">
                <a:solidFill>
                  <a:schemeClr val="bg1"/>
                </a:solidFill>
              </a:rPr>
              <a:t>Label</a:t>
            </a:r>
            <a:endParaRPr lang="en-US" dirty="0"/>
          </a:p>
          <a:p>
            <a:endParaRPr lang="en-US" dirty="0" smtClean="0"/>
          </a:p>
          <a:p>
            <a:endParaRPr lang="en-US" dirty="0" smtClean="0"/>
          </a:p>
          <a:p>
            <a:endParaRPr lang="en-US" dirty="0"/>
          </a:p>
          <a:p>
            <a:endParaRPr lang="en-US" dirty="0"/>
          </a:p>
        </p:txBody>
      </p:sp>
      <p:sp>
        <p:nvSpPr>
          <p:cNvPr id="36" name="文字方塊 35"/>
          <p:cNvSpPr txBox="1"/>
          <p:nvPr/>
        </p:nvSpPr>
        <p:spPr>
          <a:xfrm>
            <a:off x="2325475" y="677349"/>
            <a:ext cx="1789199" cy="1477328"/>
          </a:xfrm>
          <a:prstGeom prst="rect">
            <a:avLst/>
          </a:prstGeom>
          <a:solidFill>
            <a:schemeClr val="accent1"/>
          </a:solidFill>
          <a:ln>
            <a:solidFill>
              <a:schemeClr val="tx1"/>
            </a:solidFill>
          </a:ln>
        </p:spPr>
        <p:txBody>
          <a:bodyPr wrap="square" rtlCol="0">
            <a:spAutoFit/>
          </a:bodyPr>
          <a:lstStyle/>
          <a:p>
            <a:pPr algn="ctr"/>
            <a:r>
              <a:rPr lang="en-US" dirty="0" smtClean="0">
                <a:solidFill>
                  <a:schemeClr val="bg1"/>
                </a:solidFill>
              </a:rPr>
              <a:t>Feature</a:t>
            </a:r>
          </a:p>
          <a:p>
            <a:endParaRPr lang="en-US" dirty="0"/>
          </a:p>
          <a:p>
            <a:endParaRPr lang="en-US" dirty="0" smtClean="0"/>
          </a:p>
          <a:p>
            <a:endParaRPr lang="en-US" dirty="0"/>
          </a:p>
          <a:p>
            <a:endParaRPr lang="en-US" dirty="0"/>
          </a:p>
        </p:txBody>
      </p:sp>
      <p:pic>
        <p:nvPicPr>
          <p:cNvPr id="35" name="Picture 2" descr="http://www.clker.com/cliparts/v/W/8/e/m/H/light-blue-person-m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498" y="2713338"/>
            <a:ext cx="1214438" cy="1423988"/>
          </a:xfrm>
          <a:prstGeom prst="rect">
            <a:avLst/>
          </a:prstGeom>
          <a:noFill/>
          <a:extLst>
            <a:ext uri="{909E8E84-426E-40DD-AFC4-6F175D3DCCD1}">
              <a14:hiddenFill xmlns:a14="http://schemas.microsoft.com/office/drawing/2010/main">
                <a:solidFill>
                  <a:srgbClr val="FFFFFF"/>
                </a:solidFill>
              </a14:hiddenFill>
            </a:ext>
          </a:extLst>
        </p:spPr>
      </p:pic>
      <p:sp>
        <p:nvSpPr>
          <p:cNvPr id="31" name="文字方塊 30"/>
          <p:cNvSpPr txBox="1"/>
          <p:nvPr/>
        </p:nvSpPr>
        <p:spPr>
          <a:xfrm>
            <a:off x="7224540" y="695082"/>
            <a:ext cx="1224136" cy="1477328"/>
          </a:xfrm>
          <a:prstGeom prst="rect">
            <a:avLst/>
          </a:prstGeom>
          <a:solidFill>
            <a:schemeClr val="accent1"/>
          </a:solidFill>
          <a:ln>
            <a:solidFill>
              <a:schemeClr val="tx1"/>
            </a:solidFill>
          </a:ln>
        </p:spPr>
        <p:txBody>
          <a:bodyPr wrap="square" rtlCol="0">
            <a:spAutoFit/>
          </a:bodyPr>
          <a:lstStyle/>
          <a:p>
            <a:pPr algn="ctr"/>
            <a:r>
              <a:rPr lang="en-US" dirty="0" smtClean="0">
                <a:solidFill>
                  <a:schemeClr val="bg1"/>
                </a:solidFill>
              </a:rPr>
              <a:t>Label</a:t>
            </a:r>
            <a:endParaRPr lang="en-US" dirty="0"/>
          </a:p>
          <a:p>
            <a:endParaRPr lang="en-US" dirty="0" smtClean="0"/>
          </a:p>
          <a:p>
            <a:endParaRPr lang="en-US" dirty="0" smtClean="0"/>
          </a:p>
          <a:p>
            <a:endParaRPr lang="en-US" dirty="0"/>
          </a:p>
          <a:p>
            <a:endParaRPr lang="en-US" dirty="0"/>
          </a:p>
        </p:txBody>
      </p:sp>
      <p:sp>
        <p:nvSpPr>
          <p:cNvPr id="24" name="文字方塊 23"/>
          <p:cNvSpPr txBox="1"/>
          <p:nvPr/>
        </p:nvSpPr>
        <p:spPr>
          <a:xfrm>
            <a:off x="2176585" y="550323"/>
            <a:ext cx="1789199" cy="1477328"/>
          </a:xfrm>
          <a:prstGeom prst="rect">
            <a:avLst/>
          </a:prstGeom>
          <a:solidFill>
            <a:schemeClr val="accent1"/>
          </a:solidFill>
          <a:ln>
            <a:solidFill>
              <a:schemeClr val="tx1"/>
            </a:solidFill>
          </a:ln>
        </p:spPr>
        <p:txBody>
          <a:bodyPr wrap="square" rtlCol="0">
            <a:spAutoFit/>
          </a:bodyPr>
          <a:lstStyle/>
          <a:p>
            <a:pPr algn="ctr"/>
            <a:r>
              <a:rPr lang="en-US" dirty="0" smtClean="0">
                <a:solidFill>
                  <a:schemeClr val="bg1"/>
                </a:solidFill>
              </a:rPr>
              <a:t>Feature</a:t>
            </a:r>
          </a:p>
          <a:p>
            <a:endParaRPr lang="en-US" dirty="0"/>
          </a:p>
          <a:p>
            <a:endParaRPr lang="en-US" dirty="0" smtClean="0"/>
          </a:p>
          <a:p>
            <a:endParaRPr lang="en-US" dirty="0"/>
          </a:p>
          <a:p>
            <a:endParaRPr lang="en-US" dirty="0"/>
          </a:p>
        </p:txBody>
      </p:sp>
      <p:sp>
        <p:nvSpPr>
          <p:cNvPr id="28" name="文字方塊 27"/>
          <p:cNvSpPr txBox="1"/>
          <p:nvPr/>
        </p:nvSpPr>
        <p:spPr>
          <a:xfrm>
            <a:off x="2193718" y="2659998"/>
            <a:ext cx="1772066" cy="1477328"/>
          </a:xfrm>
          <a:prstGeom prst="rect">
            <a:avLst/>
          </a:prstGeom>
          <a:solidFill>
            <a:schemeClr val="accent1"/>
          </a:solidFill>
          <a:ln>
            <a:solidFill>
              <a:schemeClr val="tx1"/>
            </a:solidFill>
          </a:ln>
        </p:spPr>
        <p:txBody>
          <a:bodyPr wrap="square" rtlCol="0">
            <a:spAutoFit/>
          </a:bodyPr>
          <a:lstStyle/>
          <a:p>
            <a:pPr algn="ctr"/>
            <a:r>
              <a:rPr lang="en-US" dirty="0" smtClean="0">
                <a:solidFill>
                  <a:schemeClr val="bg1"/>
                </a:solidFill>
              </a:rPr>
              <a:t>Feature (</a:t>
            </a:r>
            <a:r>
              <a:rPr lang="zh-TW" altLang="en-US" dirty="0" smtClean="0">
                <a:solidFill>
                  <a:schemeClr val="bg1"/>
                </a:solidFill>
              </a:rPr>
              <a:t>正確率</a:t>
            </a:r>
            <a:r>
              <a:rPr lang="en-US" dirty="0" smtClean="0">
                <a:solidFill>
                  <a:schemeClr val="bg1"/>
                </a:solidFill>
              </a:rPr>
              <a:t>)</a:t>
            </a:r>
          </a:p>
          <a:p>
            <a:endParaRPr lang="en-US" dirty="0"/>
          </a:p>
          <a:p>
            <a:endParaRPr lang="en-US" dirty="0" smtClean="0"/>
          </a:p>
          <a:p>
            <a:endParaRPr lang="en-US" dirty="0"/>
          </a:p>
          <a:p>
            <a:endParaRPr 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63</a:t>
            </a:fld>
            <a:endParaRPr lang="zh-TW" altLang="en-US"/>
          </a:p>
        </p:txBody>
      </p:sp>
      <p:sp>
        <p:nvSpPr>
          <p:cNvPr id="4" name="內容版面配置區 3"/>
          <p:cNvSpPr>
            <a:spLocks noGrp="1"/>
          </p:cNvSpPr>
          <p:nvPr>
            <p:ph sz="quarter" idx="1"/>
          </p:nvPr>
        </p:nvSpPr>
        <p:spPr>
          <a:xfrm>
            <a:off x="496317" y="4549912"/>
            <a:ext cx="3448977" cy="1817643"/>
          </a:xfrm>
        </p:spPr>
        <p:txBody>
          <a:bodyPr>
            <a:normAutofit fontScale="85000" lnSpcReduction="20000"/>
          </a:bodyPr>
          <a:lstStyle/>
          <a:p>
            <a:r>
              <a:rPr lang="zh-TW" altLang="en-US" dirty="0">
                <a:ea typeface="標楷體" panose="03000509000000000000" pitchFamily="65" charset="-120"/>
              </a:rPr>
              <a:t>我們</a:t>
            </a:r>
            <a:r>
              <a:rPr lang="zh-TW" altLang="en-US" dirty="0" smtClean="0">
                <a:ea typeface="標楷體" panose="03000509000000000000" pitchFamily="65" charset="-120"/>
              </a:rPr>
              <a:t>的使用者的正確率預測數值較高</a:t>
            </a:r>
            <a:endParaRPr lang="en-US" altLang="zh-TW" dirty="0" smtClean="0">
              <a:ea typeface="標楷體" panose="03000509000000000000" pitchFamily="65" charset="-120"/>
            </a:endParaRPr>
          </a:p>
          <a:p>
            <a:pPr lvl="1"/>
            <a:r>
              <a:rPr lang="zh-TW" altLang="en-US" dirty="0" smtClean="0">
                <a:ea typeface="標楷體" panose="03000509000000000000" pitchFamily="65" charset="-120"/>
              </a:rPr>
              <a:t>但是不一定是我們的方法比較好</a:t>
            </a:r>
          </a:p>
          <a:p>
            <a:pPr lvl="1"/>
            <a:r>
              <a:rPr lang="zh-TW" altLang="en-US" dirty="0" smtClean="0">
                <a:ea typeface="標楷體" panose="03000509000000000000" pitchFamily="65" charset="-120"/>
              </a:rPr>
              <a:t>有可能是我們的</a:t>
            </a:r>
            <a:r>
              <a:rPr lang="en-US" altLang="zh-TW" dirty="0" smtClean="0">
                <a:ea typeface="標楷體" panose="03000509000000000000" pitchFamily="65" charset="-120"/>
              </a:rPr>
              <a:t>dataset</a:t>
            </a:r>
            <a:r>
              <a:rPr lang="zh-TW" altLang="en-US" dirty="0" smtClean="0">
                <a:ea typeface="標楷體" panose="03000509000000000000" pitchFamily="65" charset="-120"/>
              </a:rPr>
              <a:t>本身就比較好預測</a:t>
            </a:r>
            <a:endParaRPr lang="en-US" altLang="zh-TW" dirty="0" smtClean="0">
              <a:ea typeface="標楷體" panose="03000509000000000000" pitchFamily="65" charset="-120"/>
            </a:endParaRPr>
          </a:p>
        </p:txBody>
      </p:sp>
      <p:sp>
        <p:nvSpPr>
          <p:cNvPr id="6" name="文字方塊 5">
            <a:hlinkClick r:id="rId3" action="ppaction://hlinksldjump"/>
          </p:cNvPr>
          <p:cNvSpPr txBox="1"/>
          <p:nvPr/>
        </p:nvSpPr>
        <p:spPr>
          <a:xfrm>
            <a:off x="7824496" y="6367555"/>
            <a:ext cx="965614" cy="369332"/>
          </a:xfrm>
          <a:prstGeom prst="rect">
            <a:avLst/>
          </a:prstGeom>
          <a:noFill/>
        </p:spPr>
        <p:txBody>
          <a:bodyPr wrap="square" rtlCol="0">
            <a:spAutoFit/>
          </a:bodyPr>
          <a:lstStyle/>
          <a:p>
            <a:r>
              <a:rPr lang="en-US" dirty="0" smtClean="0"/>
              <a:t>Go back</a:t>
            </a:r>
            <a:endParaRPr lang="en-US" dirty="0"/>
          </a:p>
        </p:txBody>
      </p:sp>
      <p:pic>
        <p:nvPicPr>
          <p:cNvPr id="8" name="Picture 6" descr="http://www.clker.com/cliparts/f/6/D/T/B/B/yellow-person-m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4248" y="735985"/>
            <a:ext cx="1262185" cy="1479975"/>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930524" y="3383044"/>
            <a:ext cx="779381" cy="369332"/>
          </a:xfrm>
          <a:prstGeom prst="rect">
            <a:avLst/>
          </a:prstGeom>
        </p:spPr>
        <p:txBody>
          <a:bodyPr wrap="none">
            <a:spAutoFit/>
          </a:bodyPr>
          <a:lstStyle/>
          <a:p>
            <a:r>
              <a:rPr lang="zh-TW" altLang="en-US" dirty="0" smtClean="0">
                <a:ea typeface="標楷體" panose="03000509000000000000" pitchFamily="65" charset="-120"/>
              </a:rPr>
              <a:t>學生</a:t>
            </a:r>
            <a:r>
              <a:rPr lang="en-US" altLang="zh-TW" dirty="0">
                <a:ea typeface="標楷體" panose="03000509000000000000" pitchFamily="65" charset="-120"/>
              </a:rPr>
              <a:t>A</a:t>
            </a:r>
            <a:endParaRPr lang="zh-TW" altLang="en-US" dirty="0">
              <a:ea typeface="標楷體" panose="03000509000000000000" pitchFamily="65" charset="-120"/>
            </a:endParaRPr>
          </a:p>
        </p:txBody>
      </p:sp>
      <p:grpSp>
        <p:nvGrpSpPr>
          <p:cNvPr id="19" name="群組 18"/>
          <p:cNvGrpSpPr/>
          <p:nvPr/>
        </p:nvGrpSpPr>
        <p:grpSpPr>
          <a:xfrm>
            <a:off x="763401" y="641700"/>
            <a:ext cx="1228229" cy="1440160"/>
            <a:chOff x="-1208061" y="1822067"/>
            <a:chExt cx="1228229" cy="1440160"/>
          </a:xfrm>
        </p:grpSpPr>
        <p:pic>
          <p:nvPicPr>
            <p:cNvPr id="11" name="Picture 6" descr="http://www.clker.com/cliparts/b/a/2/f/1194984542205677546ppl2.svg.med.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08061" y="1822067"/>
              <a:ext cx="1228229" cy="1440160"/>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1023106" y="2571201"/>
              <a:ext cx="779381" cy="369332"/>
            </a:xfrm>
            <a:prstGeom prst="rect">
              <a:avLst/>
            </a:prstGeom>
          </p:spPr>
          <p:txBody>
            <a:bodyPr wrap="none">
              <a:spAutoFit/>
            </a:bodyPr>
            <a:lstStyle/>
            <a:p>
              <a:r>
                <a:rPr lang="zh-TW" altLang="en-US" dirty="0" smtClean="0">
                  <a:solidFill>
                    <a:schemeClr val="bg1"/>
                  </a:solidFill>
                  <a:ea typeface="標楷體" panose="03000509000000000000" pitchFamily="65" charset="-120"/>
                </a:rPr>
                <a:t>學生</a:t>
              </a:r>
              <a:r>
                <a:rPr lang="en-US" altLang="zh-TW" dirty="0" smtClean="0">
                  <a:solidFill>
                    <a:schemeClr val="bg1"/>
                  </a:solidFill>
                  <a:ea typeface="標楷體" panose="03000509000000000000" pitchFamily="65" charset="-120"/>
                </a:rPr>
                <a:t>B</a:t>
              </a:r>
              <a:endParaRPr lang="zh-TW" altLang="en-US" dirty="0">
                <a:solidFill>
                  <a:schemeClr val="bg1"/>
                </a:solidFill>
                <a:ea typeface="標楷體" panose="03000509000000000000" pitchFamily="65" charset="-120"/>
              </a:endParaRPr>
            </a:p>
          </p:txBody>
        </p:sp>
      </p:grpSp>
      <p:sp>
        <p:nvSpPr>
          <p:cNvPr id="13" name="矩形 12"/>
          <p:cNvSpPr/>
          <p:nvPr/>
        </p:nvSpPr>
        <p:spPr>
          <a:xfrm>
            <a:off x="644572" y="292297"/>
            <a:ext cx="1569660" cy="369332"/>
          </a:xfrm>
          <a:prstGeom prst="rect">
            <a:avLst/>
          </a:prstGeom>
        </p:spPr>
        <p:txBody>
          <a:bodyPr wrap="none">
            <a:spAutoFit/>
          </a:bodyPr>
          <a:lstStyle/>
          <a:p>
            <a:pPr algn="ctr"/>
            <a:r>
              <a:rPr lang="zh-TW" altLang="en-US" dirty="0" smtClean="0">
                <a:ea typeface="標楷體" panose="03000509000000000000" pitchFamily="65" charset="-120"/>
              </a:rPr>
              <a:t>其他所有學生</a:t>
            </a:r>
          </a:p>
        </p:txBody>
      </p:sp>
      <p:sp>
        <p:nvSpPr>
          <p:cNvPr id="17" name="橢圓 16"/>
          <p:cNvSpPr/>
          <p:nvPr/>
        </p:nvSpPr>
        <p:spPr>
          <a:xfrm>
            <a:off x="7361735" y="1114273"/>
            <a:ext cx="978745" cy="978745"/>
          </a:xfrm>
          <a:prstGeom prst="ellipse">
            <a:avLst/>
          </a:prstGeom>
          <a:solidFill>
            <a:schemeClr val="accent1">
              <a:lumMod val="60000"/>
              <a:lumOff val="4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solidFill>
                  <a:schemeClr val="tx1"/>
                </a:solidFill>
                <a:ea typeface="標楷體" panose="03000509000000000000" pitchFamily="65" charset="-120"/>
              </a:rPr>
              <a:t>知識點</a:t>
            </a:r>
            <a:r>
              <a:rPr lang="en-US" altLang="zh-TW" dirty="0" smtClean="0">
                <a:solidFill>
                  <a:schemeClr val="tx1"/>
                </a:solidFill>
                <a:ea typeface="標楷體" panose="03000509000000000000" pitchFamily="65" charset="-120"/>
              </a:rPr>
              <a:t>1</a:t>
            </a:r>
            <a:endParaRPr lang="zh-TW" altLang="en-US" dirty="0">
              <a:solidFill>
                <a:schemeClr val="tx1"/>
              </a:solidFill>
              <a:ea typeface="標楷體" panose="03000509000000000000" pitchFamily="65" charset="-120"/>
            </a:endParaRPr>
          </a:p>
        </p:txBody>
      </p:sp>
      <p:grpSp>
        <p:nvGrpSpPr>
          <p:cNvPr id="20" name="群組 19"/>
          <p:cNvGrpSpPr/>
          <p:nvPr/>
        </p:nvGrpSpPr>
        <p:grpSpPr>
          <a:xfrm>
            <a:off x="2418354" y="846098"/>
            <a:ext cx="1305842" cy="1153356"/>
            <a:chOff x="439938" y="1798585"/>
            <a:chExt cx="1305842" cy="1153356"/>
          </a:xfrm>
        </p:grpSpPr>
        <p:sp>
          <p:nvSpPr>
            <p:cNvPr id="21" name="橢圓 20"/>
            <p:cNvSpPr/>
            <p:nvPr/>
          </p:nvSpPr>
          <p:spPr>
            <a:xfrm>
              <a:off x="439938" y="1798585"/>
              <a:ext cx="978745" cy="978745"/>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solidFill>
                    <a:schemeClr val="tx1"/>
                  </a:solidFill>
                  <a:ea typeface="標楷體" panose="03000509000000000000" pitchFamily="65" charset="-120"/>
                </a:rPr>
                <a:t>知識點</a:t>
              </a:r>
              <a:r>
                <a:rPr lang="en-US" altLang="zh-TW" dirty="0" smtClean="0">
                  <a:solidFill>
                    <a:schemeClr val="tx1"/>
                  </a:solidFill>
                  <a:ea typeface="標楷體" panose="03000509000000000000" pitchFamily="65" charset="-120"/>
                </a:rPr>
                <a:t>2</a:t>
              </a:r>
              <a:endParaRPr lang="zh-TW" altLang="en-US" dirty="0">
                <a:solidFill>
                  <a:schemeClr val="tx1"/>
                </a:solidFill>
                <a:ea typeface="標楷體" panose="03000509000000000000" pitchFamily="65" charset="-120"/>
              </a:endParaRPr>
            </a:p>
          </p:txBody>
        </p:sp>
        <p:sp>
          <p:nvSpPr>
            <p:cNvPr id="22" name="橢圓 21"/>
            <p:cNvSpPr/>
            <p:nvPr/>
          </p:nvSpPr>
          <p:spPr>
            <a:xfrm>
              <a:off x="593652" y="1879128"/>
              <a:ext cx="978745" cy="978745"/>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solidFill>
                    <a:schemeClr val="tx1"/>
                  </a:solidFill>
                  <a:ea typeface="標楷體" panose="03000509000000000000" pitchFamily="65" charset="-120"/>
                </a:rPr>
                <a:t>知識點</a:t>
              </a:r>
              <a:r>
                <a:rPr lang="en-US" altLang="zh-TW" dirty="0" smtClean="0">
                  <a:solidFill>
                    <a:schemeClr val="tx1"/>
                  </a:solidFill>
                  <a:ea typeface="標楷體" panose="03000509000000000000" pitchFamily="65" charset="-120"/>
                </a:rPr>
                <a:t>2</a:t>
              </a:r>
              <a:endParaRPr lang="zh-TW" altLang="en-US" dirty="0">
                <a:solidFill>
                  <a:schemeClr val="tx1"/>
                </a:solidFill>
                <a:ea typeface="標楷體" panose="03000509000000000000" pitchFamily="65" charset="-120"/>
              </a:endParaRPr>
            </a:p>
          </p:txBody>
        </p:sp>
        <p:sp>
          <p:nvSpPr>
            <p:cNvPr id="23" name="橢圓 22"/>
            <p:cNvSpPr/>
            <p:nvPr/>
          </p:nvSpPr>
          <p:spPr>
            <a:xfrm>
              <a:off x="767035" y="1973196"/>
              <a:ext cx="978745" cy="978745"/>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solidFill>
                    <a:schemeClr val="tx1"/>
                  </a:solidFill>
                  <a:ea typeface="標楷體" panose="03000509000000000000" pitchFamily="65" charset="-120"/>
                </a:rPr>
                <a:t>知識點</a:t>
              </a:r>
              <a:r>
                <a:rPr lang="en-US" altLang="zh-TW" dirty="0" smtClean="0">
                  <a:solidFill>
                    <a:schemeClr val="tx1"/>
                  </a:solidFill>
                  <a:ea typeface="標楷體" panose="03000509000000000000" pitchFamily="65" charset="-120"/>
                </a:rPr>
                <a:t>2</a:t>
              </a:r>
              <a:endParaRPr lang="zh-TW" altLang="en-US" dirty="0">
                <a:solidFill>
                  <a:schemeClr val="tx1"/>
                </a:solidFill>
                <a:ea typeface="標楷體" panose="03000509000000000000" pitchFamily="65" charset="-120"/>
              </a:endParaRPr>
            </a:p>
          </p:txBody>
        </p:sp>
      </p:grpSp>
      <p:sp>
        <p:nvSpPr>
          <p:cNvPr id="25" name="矩形 24"/>
          <p:cNvSpPr/>
          <p:nvPr/>
        </p:nvSpPr>
        <p:spPr>
          <a:xfrm>
            <a:off x="2351772" y="3003875"/>
            <a:ext cx="1484510" cy="265343"/>
          </a:xfrm>
          <a:prstGeom prst="rect">
            <a:avLst/>
          </a:prstGeom>
          <a:solidFill>
            <a:schemeClr val="accent1">
              <a:lumMod val="40000"/>
              <a:lumOff val="60000"/>
            </a:schemeClr>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tx1"/>
                </a:solidFill>
              </a:rPr>
              <a:t>知識點</a:t>
            </a:r>
            <a:r>
              <a:rPr lang="en-US" altLang="zh-TW" dirty="0" smtClean="0">
                <a:solidFill>
                  <a:schemeClr val="tx1"/>
                </a:solidFill>
              </a:rPr>
              <a:t>2: 0.1</a:t>
            </a:r>
            <a:endParaRPr lang="en-US" dirty="0">
              <a:solidFill>
                <a:schemeClr val="tx1"/>
              </a:solidFill>
            </a:endParaRPr>
          </a:p>
        </p:txBody>
      </p:sp>
      <p:sp>
        <p:nvSpPr>
          <p:cNvPr id="26" name="矩形 25"/>
          <p:cNvSpPr/>
          <p:nvPr/>
        </p:nvSpPr>
        <p:spPr>
          <a:xfrm>
            <a:off x="2351772" y="3386658"/>
            <a:ext cx="1484510" cy="265343"/>
          </a:xfrm>
          <a:prstGeom prst="rect">
            <a:avLst/>
          </a:prstGeom>
          <a:solidFill>
            <a:schemeClr val="accent1">
              <a:lumMod val="40000"/>
              <a:lumOff val="60000"/>
            </a:schemeClr>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tx1"/>
                </a:solidFill>
              </a:rPr>
              <a:t>知識點</a:t>
            </a:r>
            <a:r>
              <a:rPr lang="en-US" altLang="zh-TW" dirty="0" smtClean="0">
                <a:solidFill>
                  <a:schemeClr val="tx1"/>
                </a:solidFill>
              </a:rPr>
              <a:t>3: 0.2</a:t>
            </a:r>
            <a:endParaRPr lang="en-US" dirty="0">
              <a:solidFill>
                <a:schemeClr val="tx1"/>
              </a:solidFill>
            </a:endParaRPr>
          </a:p>
        </p:txBody>
      </p:sp>
      <p:sp>
        <p:nvSpPr>
          <p:cNvPr id="27" name="矩形 26"/>
          <p:cNvSpPr/>
          <p:nvPr/>
        </p:nvSpPr>
        <p:spPr>
          <a:xfrm>
            <a:off x="2351772" y="3758490"/>
            <a:ext cx="1484510" cy="265343"/>
          </a:xfrm>
          <a:prstGeom prst="rect">
            <a:avLst/>
          </a:prstGeom>
          <a:solidFill>
            <a:schemeClr val="accent1">
              <a:lumMod val="40000"/>
              <a:lumOff val="60000"/>
            </a:schemeClr>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tx1"/>
                </a:solidFill>
              </a:rPr>
              <a:t>知識點</a:t>
            </a:r>
            <a:r>
              <a:rPr lang="en-US" altLang="zh-TW" dirty="0" smtClean="0">
                <a:solidFill>
                  <a:schemeClr val="tx1"/>
                </a:solidFill>
              </a:rPr>
              <a:t>4: 0.6</a:t>
            </a:r>
            <a:endParaRPr lang="en-US" dirty="0">
              <a:solidFill>
                <a:schemeClr val="tx1"/>
              </a:solidFill>
            </a:endParaRPr>
          </a:p>
        </p:txBody>
      </p:sp>
      <p:sp>
        <p:nvSpPr>
          <p:cNvPr id="29" name="文字方塊 28"/>
          <p:cNvSpPr txBox="1"/>
          <p:nvPr/>
        </p:nvSpPr>
        <p:spPr>
          <a:xfrm>
            <a:off x="1193268" y="2121102"/>
            <a:ext cx="360040" cy="369332"/>
          </a:xfrm>
          <a:prstGeom prst="rect">
            <a:avLst/>
          </a:prstGeom>
          <a:noFill/>
        </p:spPr>
        <p:txBody>
          <a:bodyPr wrap="square" rtlCol="0">
            <a:spAutoFit/>
          </a:bodyPr>
          <a:lstStyle/>
          <a:p>
            <a:r>
              <a:rPr lang="en-US" dirty="0" smtClean="0"/>
              <a:t>…</a:t>
            </a:r>
            <a:endParaRPr lang="en-US" dirty="0"/>
          </a:p>
        </p:txBody>
      </p:sp>
      <p:sp>
        <p:nvSpPr>
          <p:cNvPr id="30" name="文字方塊 29"/>
          <p:cNvSpPr txBox="1"/>
          <p:nvPr/>
        </p:nvSpPr>
        <p:spPr>
          <a:xfrm>
            <a:off x="2891255" y="2049094"/>
            <a:ext cx="360040" cy="369332"/>
          </a:xfrm>
          <a:prstGeom prst="rect">
            <a:avLst/>
          </a:prstGeom>
          <a:noFill/>
        </p:spPr>
        <p:txBody>
          <a:bodyPr wrap="square" rtlCol="0">
            <a:spAutoFit/>
          </a:bodyPr>
          <a:lstStyle/>
          <a:p>
            <a:r>
              <a:rPr lang="en-US" dirty="0" smtClean="0"/>
              <a:t>…</a:t>
            </a:r>
            <a:endParaRPr lang="en-US" dirty="0"/>
          </a:p>
        </p:txBody>
      </p:sp>
      <p:sp>
        <p:nvSpPr>
          <p:cNvPr id="32" name="文字方塊 31"/>
          <p:cNvSpPr txBox="1"/>
          <p:nvPr/>
        </p:nvSpPr>
        <p:spPr>
          <a:xfrm>
            <a:off x="6434285" y="2416129"/>
            <a:ext cx="2441491" cy="2031325"/>
          </a:xfrm>
          <a:prstGeom prst="rect">
            <a:avLst/>
          </a:prstGeom>
          <a:solidFill>
            <a:schemeClr val="accent1"/>
          </a:solidFill>
          <a:ln>
            <a:solidFill>
              <a:schemeClr val="tx1"/>
            </a:solidFill>
          </a:ln>
        </p:spPr>
        <p:txBody>
          <a:bodyPr wrap="square" rtlCol="0">
            <a:spAutoFit/>
          </a:bodyPr>
          <a:lstStyle/>
          <a:p>
            <a:pPr algn="ctr"/>
            <a:r>
              <a:rPr lang="en-US" dirty="0" smtClean="0">
                <a:solidFill>
                  <a:schemeClr val="bg1"/>
                </a:solidFill>
              </a:rPr>
              <a:t>Label </a:t>
            </a:r>
            <a:br>
              <a:rPr lang="en-US" dirty="0" smtClean="0">
                <a:solidFill>
                  <a:schemeClr val="bg1"/>
                </a:solidFill>
              </a:rPr>
            </a:br>
            <a:r>
              <a:rPr lang="en-US" dirty="0" smtClean="0">
                <a:solidFill>
                  <a:schemeClr val="bg1"/>
                </a:solidFill>
              </a:rPr>
              <a:t>(</a:t>
            </a:r>
            <a:r>
              <a:rPr lang="zh-TW" altLang="en-US" dirty="0" smtClean="0">
                <a:solidFill>
                  <a:schemeClr val="bg1"/>
                </a:solidFill>
              </a:rPr>
              <a:t>正確率</a:t>
            </a:r>
            <a:r>
              <a:rPr lang="en-US" dirty="0" smtClean="0">
                <a:solidFill>
                  <a:schemeClr val="bg1"/>
                </a:solidFill>
              </a:rPr>
              <a:t>)</a:t>
            </a:r>
            <a:endParaRPr lang="en-US" dirty="0"/>
          </a:p>
          <a:p>
            <a:endParaRPr lang="en-US" dirty="0" smtClean="0"/>
          </a:p>
          <a:p>
            <a:endParaRPr lang="en-US" dirty="0" smtClean="0"/>
          </a:p>
          <a:p>
            <a:endParaRPr lang="en-US" dirty="0" smtClean="0"/>
          </a:p>
          <a:p>
            <a:endParaRPr lang="en-US" dirty="0"/>
          </a:p>
          <a:p>
            <a:endParaRPr lang="en-US" dirty="0"/>
          </a:p>
        </p:txBody>
      </p:sp>
      <p:sp>
        <p:nvSpPr>
          <p:cNvPr id="33" name="矩形 32"/>
          <p:cNvSpPr/>
          <p:nvPr/>
        </p:nvSpPr>
        <p:spPr>
          <a:xfrm>
            <a:off x="6516216" y="3055001"/>
            <a:ext cx="1085547" cy="526189"/>
          </a:xfrm>
          <a:prstGeom prst="rect">
            <a:avLst/>
          </a:prstGeom>
          <a:solidFill>
            <a:schemeClr val="accent1">
              <a:lumMod val="40000"/>
              <a:lumOff val="60000"/>
            </a:schemeClr>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tx1"/>
                </a:solidFill>
              </a:rPr>
              <a:t>知識點</a:t>
            </a:r>
            <a:r>
              <a:rPr lang="en-US" altLang="zh-TW" dirty="0">
                <a:solidFill>
                  <a:schemeClr val="tx1"/>
                </a:solidFill>
              </a:rPr>
              <a:t>1</a:t>
            </a:r>
            <a:r>
              <a:rPr lang="en-US" altLang="zh-TW" dirty="0" smtClean="0">
                <a:solidFill>
                  <a:schemeClr val="tx1"/>
                </a:solidFill>
              </a:rPr>
              <a:t>: </a:t>
            </a:r>
          </a:p>
          <a:p>
            <a:pPr algn="ctr"/>
            <a:r>
              <a:rPr lang="en-US" altLang="zh-TW" dirty="0" smtClean="0">
                <a:solidFill>
                  <a:schemeClr val="tx1"/>
                </a:solidFill>
              </a:rPr>
              <a:t>0.1</a:t>
            </a:r>
            <a:endParaRPr lang="en-US" dirty="0">
              <a:solidFill>
                <a:schemeClr val="tx1"/>
              </a:solidFill>
            </a:endParaRPr>
          </a:p>
        </p:txBody>
      </p:sp>
      <p:pic>
        <p:nvPicPr>
          <p:cNvPr id="34" name="Picture 8" descr="http://www.onelement.com/wp-content/uploads/2012/12/Technology-Together-With-Your-Computer.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97015" y="903961"/>
            <a:ext cx="1565262" cy="1043508"/>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37"/>
          <p:cNvSpPr/>
          <p:nvPr/>
        </p:nvSpPr>
        <p:spPr>
          <a:xfrm>
            <a:off x="788498" y="2337126"/>
            <a:ext cx="1107996" cy="369332"/>
          </a:xfrm>
          <a:prstGeom prst="rect">
            <a:avLst/>
          </a:prstGeom>
        </p:spPr>
        <p:txBody>
          <a:bodyPr wrap="none">
            <a:spAutoFit/>
          </a:bodyPr>
          <a:lstStyle/>
          <a:p>
            <a:pPr algn="ctr"/>
            <a:r>
              <a:rPr lang="zh-TW" altLang="en-US" dirty="0">
                <a:ea typeface="標楷體" panose="03000509000000000000" pitchFamily="65" charset="-120"/>
              </a:rPr>
              <a:t>目標</a:t>
            </a:r>
            <a:r>
              <a:rPr lang="zh-TW" altLang="en-US" dirty="0" smtClean="0">
                <a:ea typeface="標楷體" panose="03000509000000000000" pitchFamily="65" charset="-120"/>
              </a:rPr>
              <a:t>學生</a:t>
            </a:r>
          </a:p>
        </p:txBody>
      </p:sp>
      <p:sp>
        <p:nvSpPr>
          <p:cNvPr id="39" name="文字方塊 38"/>
          <p:cNvSpPr txBox="1"/>
          <p:nvPr/>
        </p:nvSpPr>
        <p:spPr>
          <a:xfrm>
            <a:off x="4499992" y="2418426"/>
            <a:ext cx="1224137" cy="2031325"/>
          </a:xfrm>
          <a:prstGeom prst="rect">
            <a:avLst/>
          </a:prstGeom>
          <a:noFill/>
          <a:ln>
            <a:solidFill>
              <a:schemeClr val="tx1"/>
            </a:solidFill>
            <a:prstDash val="dash"/>
          </a:ln>
        </p:spPr>
        <p:txBody>
          <a:bodyPr wrap="square" rtlCol="0">
            <a:spAutoFit/>
          </a:bodyPr>
          <a:lstStyle/>
          <a:p>
            <a:pPr algn="ctr"/>
            <a:r>
              <a:rPr lang="en-US" dirty="0" smtClean="0"/>
              <a:t>Prediction </a:t>
            </a:r>
            <a:br>
              <a:rPr lang="en-US" dirty="0" smtClean="0"/>
            </a:br>
            <a:r>
              <a:rPr lang="en-US" dirty="0" smtClean="0"/>
              <a:t>(</a:t>
            </a:r>
            <a:r>
              <a:rPr lang="zh-TW" altLang="en-US" dirty="0" smtClean="0"/>
              <a:t>正確率</a:t>
            </a:r>
            <a:r>
              <a:rPr lang="en-US" dirty="0" smtClean="0"/>
              <a:t>)</a:t>
            </a:r>
            <a:endParaRPr lang="en-US" dirty="0"/>
          </a:p>
          <a:p>
            <a:endParaRPr lang="en-US" dirty="0" smtClean="0"/>
          </a:p>
          <a:p>
            <a:endParaRPr lang="en-US" dirty="0" smtClean="0"/>
          </a:p>
          <a:p>
            <a:endParaRPr lang="en-US" dirty="0" smtClean="0"/>
          </a:p>
          <a:p>
            <a:endParaRPr lang="en-US" dirty="0"/>
          </a:p>
          <a:p>
            <a:endParaRPr lang="en-US" dirty="0"/>
          </a:p>
        </p:txBody>
      </p:sp>
      <p:sp>
        <p:nvSpPr>
          <p:cNvPr id="40" name="矩形 39"/>
          <p:cNvSpPr/>
          <p:nvPr/>
        </p:nvSpPr>
        <p:spPr>
          <a:xfrm>
            <a:off x="4569286" y="3031569"/>
            <a:ext cx="1085547" cy="526189"/>
          </a:xfrm>
          <a:prstGeom prst="rect">
            <a:avLst/>
          </a:prstGeom>
          <a:solidFill>
            <a:schemeClr val="accent1">
              <a:lumMod val="40000"/>
              <a:lumOff val="60000"/>
            </a:schemeClr>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tx1"/>
                </a:solidFill>
              </a:rPr>
              <a:t>知識點</a:t>
            </a:r>
            <a:r>
              <a:rPr lang="en-US" altLang="zh-TW" dirty="0">
                <a:solidFill>
                  <a:schemeClr val="tx1"/>
                </a:solidFill>
              </a:rPr>
              <a:t>1</a:t>
            </a:r>
            <a:r>
              <a:rPr lang="en-US" altLang="zh-TW" dirty="0" smtClean="0">
                <a:solidFill>
                  <a:schemeClr val="tx1"/>
                </a:solidFill>
              </a:rPr>
              <a:t>: </a:t>
            </a:r>
          </a:p>
          <a:p>
            <a:pPr algn="ctr"/>
            <a:r>
              <a:rPr lang="en-US" altLang="zh-TW" dirty="0" smtClean="0">
                <a:solidFill>
                  <a:schemeClr val="tx1"/>
                </a:solidFill>
              </a:rPr>
              <a:t>0.2</a:t>
            </a:r>
            <a:endParaRPr lang="en-US" dirty="0">
              <a:solidFill>
                <a:schemeClr val="tx1"/>
              </a:solidFill>
            </a:endParaRPr>
          </a:p>
        </p:txBody>
      </p:sp>
      <p:sp>
        <p:nvSpPr>
          <p:cNvPr id="41" name="矩形 40"/>
          <p:cNvSpPr/>
          <p:nvPr/>
        </p:nvSpPr>
        <p:spPr>
          <a:xfrm>
            <a:off x="7138671" y="239141"/>
            <a:ext cx="1424877" cy="369332"/>
          </a:xfrm>
          <a:prstGeom prst="rect">
            <a:avLst/>
          </a:prstGeom>
        </p:spPr>
        <p:txBody>
          <a:bodyPr wrap="none">
            <a:spAutoFit/>
          </a:bodyPr>
          <a:lstStyle/>
          <a:p>
            <a:pPr algn="ctr"/>
            <a:r>
              <a:rPr lang="en-US" altLang="zh-TW" dirty="0" smtClean="0">
                <a:ea typeface="標楷體" panose="03000509000000000000" pitchFamily="65" charset="-120"/>
              </a:rPr>
              <a:t>Ground truth</a:t>
            </a:r>
            <a:endParaRPr lang="zh-TW" altLang="en-US" dirty="0" smtClean="0">
              <a:ea typeface="標楷體" panose="03000509000000000000" pitchFamily="65" charset="-120"/>
            </a:endParaRPr>
          </a:p>
        </p:txBody>
      </p:sp>
      <p:sp>
        <p:nvSpPr>
          <p:cNvPr id="42" name="矩形 41"/>
          <p:cNvSpPr/>
          <p:nvPr/>
        </p:nvSpPr>
        <p:spPr>
          <a:xfrm>
            <a:off x="6536417" y="3690140"/>
            <a:ext cx="1085547" cy="526189"/>
          </a:xfrm>
          <a:prstGeom prst="rect">
            <a:avLst/>
          </a:prstGeom>
          <a:solidFill>
            <a:schemeClr val="accent1">
              <a:lumMod val="40000"/>
              <a:lumOff val="60000"/>
            </a:schemeClr>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tx1"/>
                </a:solidFill>
              </a:rPr>
              <a:t>知識點</a:t>
            </a:r>
            <a:r>
              <a:rPr lang="en-US" altLang="zh-TW" dirty="0">
                <a:solidFill>
                  <a:schemeClr val="tx1"/>
                </a:solidFill>
              </a:rPr>
              <a:t>1</a:t>
            </a:r>
            <a:r>
              <a:rPr lang="en-US" altLang="zh-TW" dirty="0" smtClean="0">
                <a:solidFill>
                  <a:schemeClr val="tx1"/>
                </a:solidFill>
              </a:rPr>
              <a:t>: </a:t>
            </a:r>
          </a:p>
          <a:p>
            <a:pPr algn="ctr"/>
            <a:r>
              <a:rPr lang="en-US" dirty="0" smtClean="0">
                <a:solidFill>
                  <a:schemeClr val="tx1"/>
                </a:solidFill>
              </a:rPr>
              <a:t>False</a:t>
            </a:r>
            <a:endParaRPr lang="en-US" dirty="0">
              <a:solidFill>
                <a:schemeClr val="tx1"/>
              </a:solidFill>
            </a:endParaRPr>
          </a:p>
        </p:txBody>
      </p:sp>
      <p:sp>
        <p:nvSpPr>
          <p:cNvPr id="43" name="矩形 42"/>
          <p:cNvSpPr/>
          <p:nvPr/>
        </p:nvSpPr>
        <p:spPr>
          <a:xfrm>
            <a:off x="4570449" y="3683646"/>
            <a:ext cx="1085547" cy="526189"/>
          </a:xfrm>
          <a:prstGeom prst="rect">
            <a:avLst/>
          </a:prstGeom>
          <a:solidFill>
            <a:schemeClr val="accent1">
              <a:lumMod val="40000"/>
              <a:lumOff val="60000"/>
            </a:schemeClr>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dirty="0" smtClean="0">
                <a:solidFill>
                  <a:schemeClr val="tx1"/>
                </a:solidFill>
              </a:rPr>
              <a:t>知識點</a:t>
            </a:r>
            <a:r>
              <a:rPr lang="en-US" altLang="zh-TW" dirty="0">
                <a:solidFill>
                  <a:schemeClr val="tx1"/>
                </a:solidFill>
              </a:rPr>
              <a:t>1</a:t>
            </a:r>
            <a:r>
              <a:rPr lang="en-US" altLang="zh-TW" dirty="0" smtClean="0">
                <a:solidFill>
                  <a:schemeClr val="tx1"/>
                </a:solidFill>
              </a:rPr>
              <a:t>: </a:t>
            </a:r>
          </a:p>
          <a:p>
            <a:pPr algn="ctr"/>
            <a:r>
              <a:rPr lang="en-US" altLang="zh-TW" dirty="0" smtClean="0">
                <a:solidFill>
                  <a:schemeClr val="tx1"/>
                </a:solidFill>
              </a:rPr>
              <a:t>True</a:t>
            </a:r>
            <a:endParaRPr lang="en-US" dirty="0">
              <a:solidFill>
                <a:schemeClr val="tx1"/>
              </a:solidFill>
            </a:endParaRPr>
          </a:p>
        </p:txBody>
      </p:sp>
      <p:sp>
        <p:nvSpPr>
          <p:cNvPr id="44" name="文字方塊 43"/>
          <p:cNvSpPr txBox="1"/>
          <p:nvPr/>
        </p:nvSpPr>
        <p:spPr>
          <a:xfrm>
            <a:off x="7625355" y="3136546"/>
            <a:ext cx="1258011" cy="369332"/>
          </a:xfrm>
          <a:prstGeom prst="rect">
            <a:avLst/>
          </a:prstGeom>
          <a:noFill/>
        </p:spPr>
        <p:txBody>
          <a:bodyPr wrap="square" rtlCol="0">
            <a:spAutoFit/>
          </a:bodyPr>
          <a:lstStyle/>
          <a:p>
            <a:r>
              <a:rPr lang="en-US" dirty="0" smtClean="0"/>
              <a:t>Regression</a:t>
            </a:r>
            <a:endParaRPr lang="en-US" dirty="0"/>
          </a:p>
        </p:txBody>
      </p:sp>
      <p:sp>
        <p:nvSpPr>
          <p:cNvPr id="45" name="文字方塊 44"/>
          <p:cNvSpPr txBox="1"/>
          <p:nvPr/>
        </p:nvSpPr>
        <p:spPr>
          <a:xfrm>
            <a:off x="7553347" y="3712273"/>
            <a:ext cx="1483149" cy="369332"/>
          </a:xfrm>
          <a:prstGeom prst="rect">
            <a:avLst/>
          </a:prstGeom>
          <a:noFill/>
        </p:spPr>
        <p:txBody>
          <a:bodyPr wrap="square" rtlCol="0">
            <a:spAutoFit/>
          </a:bodyPr>
          <a:lstStyle/>
          <a:p>
            <a:r>
              <a:rPr lang="en-US" dirty="0" smtClean="0"/>
              <a:t>Classification</a:t>
            </a:r>
            <a:endParaRPr lang="en-US" dirty="0"/>
          </a:p>
        </p:txBody>
      </p:sp>
      <p:cxnSp>
        <p:nvCxnSpPr>
          <p:cNvPr id="48" name="肘形接點 47"/>
          <p:cNvCxnSpPr>
            <a:stCxn id="28" idx="3"/>
            <a:endCxn id="34" idx="1"/>
          </p:cNvCxnSpPr>
          <p:nvPr/>
        </p:nvCxnSpPr>
        <p:spPr>
          <a:xfrm flipV="1">
            <a:off x="3965784" y="1425715"/>
            <a:ext cx="831231" cy="1972947"/>
          </a:xfrm>
          <a:prstGeom prst="bentConnector3">
            <a:avLst>
              <a:gd name="adj1" fmla="val 50000"/>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1" name="直線單箭頭接點 50"/>
          <p:cNvCxnSpPr/>
          <p:nvPr/>
        </p:nvCxnSpPr>
        <p:spPr>
          <a:xfrm>
            <a:off x="4114674" y="1114273"/>
            <a:ext cx="682341" cy="0"/>
          </a:xfrm>
          <a:prstGeom prst="straightConnector1">
            <a:avLst/>
          </a:prstGeom>
          <a:ln w="5715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直線單箭頭接點 51"/>
          <p:cNvCxnSpPr>
            <a:stCxn id="31" idx="1"/>
            <a:endCxn id="34" idx="3"/>
          </p:cNvCxnSpPr>
          <p:nvPr/>
        </p:nvCxnSpPr>
        <p:spPr>
          <a:xfrm flipH="1" flipV="1">
            <a:off x="6362277" y="1425715"/>
            <a:ext cx="862263" cy="8031"/>
          </a:xfrm>
          <a:prstGeom prst="straightConnector1">
            <a:avLst/>
          </a:prstGeom>
          <a:ln w="5715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5" name="直線單箭頭接點 54"/>
          <p:cNvCxnSpPr>
            <a:stCxn id="34" idx="2"/>
            <a:endCxn id="39" idx="0"/>
          </p:cNvCxnSpPr>
          <p:nvPr/>
        </p:nvCxnSpPr>
        <p:spPr>
          <a:xfrm flipH="1">
            <a:off x="5112061" y="1947469"/>
            <a:ext cx="467585" cy="470957"/>
          </a:xfrm>
          <a:prstGeom prst="straightConnector1">
            <a:avLst/>
          </a:prstGeom>
          <a:ln w="5715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59" name="Picture 2" descr="imag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06696" y="4568478"/>
            <a:ext cx="1818865" cy="1786431"/>
          </a:xfrm>
          <a:prstGeom prst="rect">
            <a:avLst/>
          </a:prstGeom>
          <a:noFill/>
          <a:extLst>
            <a:ext uri="{909E8E84-426E-40DD-AFC4-6F175D3DCCD1}">
              <a14:hiddenFill xmlns:a14="http://schemas.microsoft.com/office/drawing/2010/main">
                <a:solidFill>
                  <a:srgbClr val="FFFFFF"/>
                </a:solidFill>
              </a14:hiddenFill>
            </a:ext>
          </a:extLst>
        </p:spPr>
      </p:pic>
      <p:pic>
        <p:nvPicPr>
          <p:cNvPr id="60" name="圖片 59">
            <a:hlinkClick r:id="rId8" action="ppaction://hlinksldjump"/>
          </p:cNvPr>
          <p:cNvPicPr>
            <a:picLocks noChangeAspect="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793408" y="4568478"/>
            <a:ext cx="1835676" cy="1799077"/>
          </a:xfrm>
          <a:prstGeom prst="rect">
            <a:avLst/>
          </a:prstGeom>
        </p:spPr>
      </p:pic>
      <p:sp>
        <p:nvSpPr>
          <p:cNvPr id="61" name="矩形 60"/>
          <p:cNvSpPr/>
          <p:nvPr/>
        </p:nvSpPr>
        <p:spPr>
          <a:xfrm>
            <a:off x="4381400" y="4568478"/>
            <a:ext cx="2379436" cy="923330"/>
          </a:xfrm>
          <a:prstGeom prst="rect">
            <a:avLst/>
          </a:prstGeom>
        </p:spPr>
        <p:txBody>
          <a:bodyPr wrap="square">
            <a:spAutoFit/>
          </a:bodyPr>
          <a:lstStyle/>
          <a:p>
            <a:r>
              <a:rPr lang="en-US" altLang="zh-TW" dirty="0" smtClean="0"/>
              <a:t>Y</a:t>
            </a:r>
            <a:r>
              <a:rPr lang="zh-TW" altLang="en-US" dirty="0" smtClean="0"/>
              <a:t>軸</a:t>
            </a:r>
            <a:r>
              <a:rPr lang="en-US" altLang="zh-TW" dirty="0" smtClean="0"/>
              <a:t>: </a:t>
            </a:r>
            <a:r>
              <a:rPr lang="zh-TW" altLang="en-US" dirty="0" smtClean="0"/>
              <a:t>在</a:t>
            </a:r>
            <a:r>
              <a:rPr lang="zh-TW" altLang="en-US" dirty="0"/>
              <a:t>所有實際為陽性的樣本中，被</a:t>
            </a:r>
            <a:r>
              <a:rPr lang="zh-TW" altLang="en-US" b="1" dirty="0"/>
              <a:t>正確地</a:t>
            </a:r>
            <a:r>
              <a:rPr lang="zh-TW" altLang="en-US" dirty="0"/>
              <a:t>判斷為陽性之比率。</a:t>
            </a:r>
          </a:p>
        </p:txBody>
      </p:sp>
      <p:sp>
        <p:nvSpPr>
          <p:cNvPr id="62" name="矩形 61"/>
          <p:cNvSpPr/>
          <p:nvPr/>
        </p:nvSpPr>
        <p:spPr>
          <a:xfrm>
            <a:off x="4283969" y="5628891"/>
            <a:ext cx="2476868" cy="923330"/>
          </a:xfrm>
          <a:prstGeom prst="rect">
            <a:avLst/>
          </a:prstGeom>
        </p:spPr>
        <p:txBody>
          <a:bodyPr wrap="square">
            <a:spAutoFit/>
          </a:bodyPr>
          <a:lstStyle/>
          <a:p>
            <a:r>
              <a:rPr lang="en-US" altLang="zh-TW" dirty="0"/>
              <a:t>X</a:t>
            </a:r>
            <a:r>
              <a:rPr lang="zh-TW" altLang="en-US" dirty="0" smtClean="0"/>
              <a:t>軸</a:t>
            </a:r>
            <a:r>
              <a:rPr lang="en-US" altLang="zh-TW" dirty="0" smtClean="0"/>
              <a:t>:</a:t>
            </a:r>
            <a:r>
              <a:rPr lang="zh-TW" altLang="en-US" dirty="0" smtClean="0"/>
              <a:t> 在</a:t>
            </a:r>
            <a:r>
              <a:rPr lang="zh-TW" altLang="en-US" dirty="0"/>
              <a:t>所有實際為陰性的樣本中，被</a:t>
            </a:r>
            <a:r>
              <a:rPr lang="zh-TW" altLang="en-US" b="1" dirty="0"/>
              <a:t>錯誤地</a:t>
            </a:r>
            <a:r>
              <a:rPr lang="zh-TW" altLang="en-US" dirty="0"/>
              <a:t>判斷為陽性之比率</a:t>
            </a:r>
            <a:r>
              <a:rPr lang="zh-TW" altLang="en-US" dirty="0" smtClean="0"/>
              <a:t>。</a:t>
            </a:r>
            <a:endParaRPr lang="zh-TW" altLang="en-US" dirty="0"/>
          </a:p>
        </p:txBody>
      </p:sp>
      <p:cxnSp>
        <p:nvCxnSpPr>
          <p:cNvPr id="64" name="直線單箭頭接點 63"/>
          <p:cNvCxnSpPr>
            <a:stCxn id="33" idx="1"/>
            <a:endCxn id="40" idx="3"/>
          </p:cNvCxnSpPr>
          <p:nvPr/>
        </p:nvCxnSpPr>
        <p:spPr>
          <a:xfrm flipH="1" flipV="1">
            <a:off x="5654833" y="3294664"/>
            <a:ext cx="861383" cy="23432"/>
          </a:xfrm>
          <a:prstGeom prst="straightConnector1">
            <a:avLst/>
          </a:prstGeom>
          <a:ln>
            <a:solidFill>
              <a:srgbClr val="FF00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5" name="文字方塊 64"/>
          <p:cNvSpPr txBox="1"/>
          <p:nvPr/>
        </p:nvSpPr>
        <p:spPr>
          <a:xfrm>
            <a:off x="5708291" y="2348880"/>
            <a:ext cx="932228" cy="923330"/>
          </a:xfrm>
          <a:prstGeom prst="rect">
            <a:avLst/>
          </a:prstGeom>
          <a:noFill/>
        </p:spPr>
        <p:txBody>
          <a:bodyPr wrap="square" rtlCol="0">
            <a:spAutoFit/>
          </a:bodyPr>
          <a:lstStyle/>
          <a:p>
            <a:r>
              <a:rPr lang="en-US" altLang="zh-TW" dirty="0" smtClean="0"/>
              <a:t>Mean square error</a:t>
            </a:r>
            <a:endParaRPr lang="zh-TW" altLang="en-US" dirty="0"/>
          </a:p>
        </p:txBody>
      </p:sp>
      <p:cxnSp>
        <p:nvCxnSpPr>
          <p:cNvPr id="68" name="直線單箭頭接點 67"/>
          <p:cNvCxnSpPr>
            <a:stCxn id="42" idx="1"/>
            <a:endCxn id="43" idx="3"/>
          </p:cNvCxnSpPr>
          <p:nvPr/>
        </p:nvCxnSpPr>
        <p:spPr>
          <a:xfrm flipH="1" flipV="1">
            <a:off x="5655996" y="3946741"/>
            <a:ext cx="880421" cy="6494"/>
          </a:xfrm>
          <a:prstGeom prst="straightConnector1">
            <a:avLst/>
          </a:prstGeom>
          <a:ln>
            <a:solidFill>
              <a:srgbClr val="FF00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6" name="直線單箭頭接點 75"/>
          <p:cNvCxnSpPr/>
          <p:nvPr/>
        </p:nvCxnSpPr>
        <p:spPr>
          <a:xfrm>
            <a:off x="6085524" y="3946740"/>
            <a:ext cx="0" cy="62173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4965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Some exercises can be predicted better</a:t>
            </a:r>
            <a:endParaRPr lang="zh-TW" altLang="en-US" dirty="0"/>
          </a:p>
        </p:txBody>
      </p:sp>
      <p:sp>
        <p:nvSpPr>
          <p:cNvPr id="3" name="內容版面配置區 2"/>
          <p:cNvSpPr>
            <a:spLocks noGrp="1"/>
          </p:cNvSpPr>
          <p:nvPr>
            <p:ph idx="1"/>
          </p:nvPr>
        </p:nvSpPr>
        <p:spPr>
          <a:xfrm>
            <a:off x="628650" y="2226469"/>
            <a:ext cx="5456267" cy="1355278"/>
          </a:xfrm>
        </p:spPr>
        <p:txBody>
          <a:bodyPr>
            <a:normAutofit fontScale="92500" lnSpcReduction="20000"/>
          </a:bodyPr>
          <a:lstStyle/>
          <a:p>
            <a:r>
              <a:rPr lang="en-US" altLang="zh-TW" dirty="0" smtClean="0"/>
              <a:t>Accuracy </a:t>
            </a:r>
            <a:r>
              <a:rPr lang="zh-TW" altLang="en-US" dirty="0" smtClean="0"/>
              <a:t>↑</a:t>
            </a:r>
            <a:endParaRPr lang="en-US" altLang="zh-TW" dirty="0" smtClean="0"/>
          </a:p>
          <a:p>
            <a:pPr lvl="1"/>
            <a:r>
              <a:rPr lang="en-US" altLang="zh-TW" dirty="0" err="1" smtClean="0"/>
              <a:t>Sparsity</a:t>
            </a:r>
            <a:r>
              <a:rPr lang="en-US" altLang="zh-TW" dirty="0" smtClean="0"/>
              <a:t> </a:t>
            </a:r>
            <a:r>
              <a:rPr lang="zh-TW" altLang="en-US" dirty="0" smtClean="0"/>
              <a:t>↓</a:t>
            </a:r>
            <a:endParaRPr lang="en-US" altLang="zh-TW" dirty="0" smtClean="0"/>
          </a:p>
          <a:p>
            <a:pPr lvl="1"/>
            <a:r>
              <a:rPr lang="en-US" altLang="zh-TW" dirty="0" smtClean="0"/>
              <a:t>Baseline error</a:t>
            </a:r>
            <a:r>
              <a:rPr lang="zh-TW" altLang="en-US" dirty="0" smtClean="0"/>
              <a:t> ↑</a:t>
            </a:r>
            <a:endParaRPr lang="en-US" altLang="zh-TW" dirty="0" smtClean="0"/>
          </a:p>
          <a:p>
            <a:pPr lvl="1"/>
            <a:r>
              <a:rPr lang="en-US" altLang="zh-TW" dirty="0" smtClean="0"/>
              <a:t>Graph depth </a:t>
            </a:r>
            <a:r>
              <a:rPr lang="zh-TW" altLang="en-US" dirty="0" smtClean="0"/>
              <a:t>↑↓</a:t>
            </a:r>
            <a:endParaRPr lang="en-US" altLang="zh-TW" dirty="0" smtClean="0"/>
          </a:p>
          <a:p>
            <a:pPr lvl="1"/>
            <a:endParaRPr lang="zh-TW" altLang="en-US" dirty="0"/>
          </a:p>
        </p:txBody>
      </p:sp>
      <p:sp>
        <p:nvSpPr>
          <p:cNvPr id="4" name="橢圓 3"/>
          <p:cNvSpPr/>
          <p:nvPr/>
        </p:nvSpPr>
        <p:spPr>
          <a:xfrm>
            <a:off x="6391626" y="4930962"/>
            <a:ext cx="202523" cy="270030"/>
          </a:xfrm>
          <a:prstGeom prst="ellipse">
            <a:avLst/>
          </a:prstGeom>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橢圓 4"/>
          <p:cNvSpPr/>
          <p:nvPr/>
        </p:nvSpPr>
        <p:spPr>
          <a:xfrm>
            <a:off x="6837176" y="4498914"/>
            <a:ext cx="202523" cy="270030"/>
          </a:xfrm>
          <a:prstGeom prst="ellipse">
            <a:avLst/>
          </a:prstGeom>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橢圓 5"/>
          <p:cNvSpPr/>
          <p:nvPr/>
        </p:nvSpPr>
        <p:spPr>
          <a:xfrm>
            <a:off x="6837176" y="4903958"/>
            <a:ext cx="202523" cy="27003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橢圓 6"/>
          <p:cNvSpPr/>
          <p:nvPr/>
        </p:nvSpPr>
        <p:spPr>
          <a:xfrm>
            <a:off x="6837176" y="5280848"/>
            <a:ext cx="202523" cy="27003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8" name="直線單箭頭接點 7"/>
          <p:cNvCxnSpPr>
            <a:stCxn id="4" idx="6"/>
            <a:endCxn id="5" idx="2"/>
          </p:cNvCxnSpPr>
          <p:nvPr/>
        </p:nvCxnSpPr>
        <p:spPr>
          <a:xfrm flipV="1">
            <a:off x="6594149" y="4633929"/>
            <a:ext cx="243027" cy="432048"/>
          </a:xfrm>
          <a:prstGeom prst="straightConnector1">
            <a:avLst/>
          </a:prstGeom>
          <a:ln>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線單箭頭接點 8"/>
          <p:cNvCxnSpPr>
            <a:stCxn id="4" idx="6"/>
            <a:endCxn id="6" idx="2"/>
          </p:cNvCxnSpPr>
          <p:nvPr/>
        </p:nvCxnSpPr>
        <p:spPr>
          <a:xfrm flipV="1">
            <a:off x="6594149" y="5038977"/>
            <a:ext cx="243027" cy="270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直線單箭頭接點 9"/>
          <p:cNvCxnSpPr>
            <a:stCxn id="4" idx="6"/>
            <a:endCxn id="7" idx="2"/>
          </p:cNvCxnSpPr>
          <p:nvPr/>
        </p:nvCxnSpPr>
        <p:spPr>
          <a:xfrm>
            <a:off x="6594149" y="5065981"/>
            <a:ext cx="243027" cy="34988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橢圓 10"/>
          <p:cNvSpPr/>
          <p:nvPr/>
        </p:nvSpPr>
        <p:spPr>
          <a:xfrm>
            <a:off x="7363734" y="4161377"/>
            <a:ext cx="202523" cy="270030"/>
          </a:xfrm>
          <a:prstGeom prst="ellipse">
            <a:avLst/>
          </a:prstGeom>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 name="橢圓 11"/>
          <p:cNvSpPr/>
          <p:nvPr/>
        </p:nvSpPr>
        <p:spPr>
          <a:xfrm>
            <a:off x="7363734" y="4579923"/>
            <a:ext cx="202523" cy="27003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橢圓 12"/>
          <p:cNvSpPr/>
          <p:nvPr/>
        </p:nvSpPr>
        <p:spPr>
          <a:xfrm>
            <a:off x="7363734" y="5052475"/>
            <a:ext cx="202523" cy="27003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 name="橢圓 13"/>
          <p:cNvSpPr/>
          <p:nvPr/>
        </p:nvSpPr>
        <p:spPr>
          <a:xfrm>
            <a:off x="7930797" y="4849953"/>
            <a:ext cx="202523" cy="27003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15" name="直線單箭頭接點 14"/>
          <p:cNvCxnSpPr>
            <a:stCxn id="6" idx="6"/>
            <a:endCxn id="13" idx="2"/>
          </p:cNvCxnSpPr>
          <p:nvPr/>
        </p:nvCxnSpPr>
        <p:spPr>
          <a:xfrm>
            <a:off x="7039698" y="5038973"/>
            <a:ext cx="324036" cy="1485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直線單箭頭接點 15"/>
          <p:cNvCxnSpPr>
            <a:stCxn id="7" idx="6"/>
            <a:endCxn id="13" idx="2"/>
          </p:cNvCxnSpPr>
          <p:nvPr/>
        </p:nvCxnSpPr>
        <p:spPr>
          <a:xfrm flipV="1">
            <a:off x="7039698" y="5187490"/>
            <a:ext cx="324036" cy="2283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直線單箭頭接點 16"/>
          <p:cNvCxnSpPr>
            <a:stCxn id="13" idx="6"/>
            <a:endCxn id="14" idx="2"/>
          </p:cNvCxnSpPr>
          <p:nvPr/>
        </p:nvCxnSpPr>
        <p:spPr>
          <a:xfrm flipV="1">
            <a:off x="7566257" y="4984971"/>
            <a:ext cx="364541" cy="2025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直線單箭頭接點 17"/>
          <p:cNvCxnSpPr>
            <a:stCxn id="5" idx="6"/>
            <a:endCxn id="12" idx="2"/>
          </p:cNvCxnSpPr>
          <p:nvPr/>
        </p:nvCxnSpPr>
        <p:spPr>
          <a:xfrm>
            <a:off x="7039698" y="4633929"/>
            <a:ext cx="324036" cy="810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直線單箭頭接點 18"/>
          <p:cNvCxnSpPr>
            <a:stCxn id="12" idx="6"/>
            <a:endCxn id="14" idx="2"/>
          </p:cNvCxnSpPr>
          <p:nvPr/>
        </p:nvCxnSpPr>
        <p:spPr>
          <a:xfrm>
            <a:off x="7566257" y="4714938"/>
            <a:ext cx="364541" cy="2700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直線單箭頭接點 19"/>
          <p:cNvCxnSpPr>
            <a:stCxn id="5" idx="6"/>
            <a:endCxn id="11" idx="2"/>
          </p:cNvCxnSpPr>
          <p:nvPr/>
        </p:nvCxnSpPr>
        <p:spPr>
          <a:xfrm flipV="1">
            <a:off x="7039698" y="4296391"/>
            <a:ext cx="324036" cy="337538"/>
          </a:xfrm>
          <a:prstGeom prst="straightConnector1">
            <a:avLst/>
          </a:prstGeom>
          <a:ln>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1" name="橢圓 20"/>
          <p:cNvSpPr/>
          <p:nvPr/>
        </p:nvSpPr>
        <p:spPr>
          <a:xfrm>
            <a:off x="7930797" y="4343647"/>
            <a:ext cx="202523" cy="27003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22" name="直線單箭頭接點 21"/>
          <p:cNvCxnSpPr>
            <a:stCxn id="12" idx="6"/>
            <a:endCxn id="21" idx="2"/>
          </p:cNvCxnSpPr>
          <p:nvPr/>
        </p:nvCxnSpPr>
        <p:spPr>
          <a:xfrm flipV="1">
            <a:off x="7566257" y="4478665"/>
            <a:ext cx="364541" cy="2362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橢圓 22"/>
          <p:cNvSpPr/>
          <p:nvPr/>
        </p:nvSpPr>
        <p:spPr>
          <a:xfrm>
            <a:off x="8442880" y="4576092"/>
            <a:ext cx="202523" cy="27003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24" name="直線單箭頭接點 23"/>
          <p:cNvCxnSpPr>
            <a:endCxn id="23" idx="2"/>
          </p:cNvCxnSpPr>
          <p:nvPr/>
        </p:nvCxnSpPr>
        <p:spPr>
          <a:xfrm flipV="1">
            <a:off x="8118843" y="4711107"/>
            <a:ext cx="324036" cy="3375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直線單箭頭接點 24"/>
          <p:cNvCxnSpPr>
            <a:stCxn id="11" idx="6"/>
            <a:endCxn id="21" idx="2"/>
          </p:cNvCxnSpPr>
          <p:nvPr/>
        </p:nvCxnSpPr>
        <p:spPr>
          <a:xfrm>
            <a:off x="7566257" y="4296395"/>
            <a:ext cx="364541" cy="1822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直線單箭頭接點 25"/>
          <p:cNvCxnSpPr>
            <a:stCxn id="21" idx="6"/>
            <a:endCxn id="23" idx="2"/>
          </p:cNvCxnSpPr>
          <p:nvPr/>
        </p:nvCxnSpPr>
        <p:spPr>
          <a:xfrm>
            <a:off x="8133320" y="4478665"/>
            <a:ext cx="309561" cy="2324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文字方塊 26"/>
          <p:cNvSpPr txBox="1"/>
          <p:nvPr/>
        </p:nvSpPr>
        <p:spPr>
          <a:xfrm>
            <a:off x="7302976" y="5356985"/>
            <a:ext cx="1841024" cy="300082"/>
          </a:xfrm>
          <a:prstGeom prst="rect">
            <a:avLst/>
          </a:prstGeom>
          <a:noFill/>
        </p:spPr>
        <p:txBody>
          <a:bodyPr wrap="square" rtlCol="0">
            <a:spAutoFit/>
          </a:bodyPr>
          <a:lstStyle/>
          <a:p>
            <a:r>
              <a:rPr lang="en-US" sz="1350" dirty="0"/>
              <a:t>Possible learning states</a:t>
            </a:r>
          </a:p>
        </p:txBody>
      </p:sp>
      <p:cxnSp>
        <p:nvCxnSpPr>
          <p:cNvPr id="28" name="直線單箭頭接點 27"/>
          <p:cNvCxnSpPr>
            <a:stCxn id="27" idx="0"/>
            <a:endCxn id="14" idx="4"/>
          </p:cNvCxnSpPr>
          <p:nvPr/>
        </p:nvCxnSpPr>
        <p:spPr>
          <a:xfrm flipH="1" flipV="1">
            <a:off x="8032059" y="5119983"/>
            <a:ext cx="191429" cy="23700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29" name="圖表 28"/>
          <p:cNvGraphicFramePr>
            <a:graphicFrameLocks/>
          </p:cNvGraphicFramePr>
          <p:nvPr>
            <p:extLst/>
          </p:nvPr>
        </p:nvGraphicFramePr>
        <p:xfrm>
          <a:off x="6324023" y="2025514"/>
          <a:ext cx="2571750" cy="20574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0" name="圖表 29"/>
          <p:cNvGraphicFramePr>
            <a:graphicFrameLocks/>
          </p:cNvGraphicFramePr>
          <p:nvPr>
            <p:extLst/>
          </p:nvPr>
        </p:nvGraphicFramePr>
        <p:xfrm>
          <a:off x="3465368" y="3859296"/>
          <a:ext cx="2571750" cy="20574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1" name="圖表 30"/>
          <p:cNvGraphicFramePr>
            <a:graphicFrameLocks/>
          </p:cNvGraphicFramePr>
          <p:nvPr>
            <p:extLst/>
          </p:nvPr>
        </p:nvGraphicFramePr>
        <p:xfrm>
          <a:off x="488974" y="3771788"/>
          <a:ext cx="2930723" cy="2057400"/>
        </p:xfrm>
        <a:graphic>
          <a:graphicData uri="http://schemas.openxmlformats.org/drawingml/2006/chart">
            <c:chart xmlns:c="http://schemas.openxmlformats.org/drawingml/2006/chart" xmlns:r="http://schemas.openxmlformats.org/officeDocument/2006/relationships" r:id="rId4"/>
          </a:graphicData>
        </a:graphic>
      </p:graphicFrame>
      <p:pic>
        <p:nvPicPr>
          <p:cNvPr id="46082" name="Picture 2"/>
          <p:cNvPicPr>
            <a:picLocks noChangeAspect="1" noChangeArrowheads="1"/>
          </p:cNvPicPr>
          <p:nvPr/>
        </p:nvPicPr>
        <p:blipFill>
          <a:blip r:embed="rId5" cstate="print"/>
          <a:srcRect/>
          <a:stretch>
            <a:fillRect/>
          </a:stretch>
        </p:blipFill>
        <p:spPr bwMode="auto">
          <a:xfrm>
            <a:off x="3695116" y="2290027"/>
            <a:ext cx="2202656" cy="1243013"/>
          </a:xfrm>
          <a:prstGeom prst="rect">
            <a:avLst/>
          </a:prstGeom>
          <a:noFill/>
          <a:ln w="9525">
            <a:noFill/>
            <a:miter lim="800000"/>
            <a:headEnd/>
            <a:tailEnd/>
          </a:ln>
        </p:spPr>
      </p:pic>
      <p:cxnSp>
        <p:nvCxnSpPr>
          <p:cNvPr id="34" name="直線單箭頭接點 33"/>
          <p:cNvCxnSpPr/>
          <p:nvPr/>
        </p:nvCxnSpPr>
        <p:spPr>
          <a:xfrm>
            <a:off x="6035039" y="2303664"/>
            <a:ext cx="0" cy="114092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 name="文字方塊 34"/>
          <p:cNvSpPr txBox="1"/>
          <p:nvPr/>
        </p:nvSpPr>
        <p:spPr>
          <a:xfrm>
            <a:off x="4077392" y="3563041"/>
            <a:ext cx="1508760" cy="300082"/>
          </a:xfrm>
          <a:prstGeom prst="rect">
            <a:avLst/>
          </a:prstGeom>
          <a:noFill/>
        </p:spPr>
        <p:txBody>
          <a:bodyPr wrap="square" rtlCol="0">
            <a:spAutoFit/>
          </a:bodyPr>
          <a:lstStyle/>
          <a:p>
            <a:pPr algn="ctr"/>
            <a:r>
              <a:rPr lang="en-US" altLang="zh-TW" sz="1350" dirty="0"/>
              <a:t>Graph depth</a:t>
            </a:r>
            <a:r>
              <a:rPr lang="zh-TW" altLang="en-US" sz="1350" dirty="0"/>
              <a:t> ↑</a:t>
            </a:r>
          </a:p>
        </p:txBody>
      </p:sp>
      <p:sp>
        <p:nvSpPr>
          <p:cNvPr id="36" name="文字方塊 35"/>
          <p:cNvSpPr txBox="1"/>
          <p:nvPr/>
        </p:nvSpPr>
        <p:spPr>
          <a:xfrm>
            <a:off x="4071158" y="1942060"/>
            <a:ext cx="1508760" cy="300082"/>
          </a:xfrm>
          <a:prstGeom prst="rect">
            <a:avLst/>
          </a:prstGeom>
          <a:noFill/>
        </p:spPr>
        <p:txBody>
          <a:bodyPr wrap="square" rtlCol="0">
            <a:spAutoFit/>
          </a:bodyPr>
          <a:lstStyle/>
          <a:p>
            <a:pPr algn="ctr"/>
            <a:r>
              <a:rPr lang="en-US" altLang="zh-TW" sz="1350" dirty="0"/>
              <a:t>Graph depth</a:t>
            </a:r>
            <a:r>
              <a:rPr lang="zh-TW" altLang="en-US" sz="1350" dirty="0"/>
              <a:t> ↓</a:t>
            </a:r>
          </a:p>
        </p:txBody>
      </p:sp>
    </p:spTree>
    <p:extLst>
      <p:ext uri="{BB962C8B-B14F-4D97-AF65-F5344CB8AC3E}">
        <p14:creationId xmlns:p14="http://schemas.microsoft.com/office/powerpoint/2010/main" val="118923308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smtClean="0"/>
              <a:t>以</a:t>
            </a:r>
            <a:r>
              <a:rPr lang="zh-TW" altLang="en-US" dirty="0"/>
              <a:t>答題正確率為</a:t>
            </a:r>
            <a:r>
              <a:rPr lang="zh-TW" altLang="en-US" dirty="0" smtClean="0"/>
              <a:t>基礎的困難度比較</a:t>
            </a:r>
            <a:endParaRPr 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65</a:t>
            </a:fld>
            <a:endParaRPr lang="zh-TW" altLang="en-US"/>
          </a:p>
        </p:txBody>
      </p:sp>
      <p:sp>
        <p:nvSpPr>
          <p:cNvPr id="4" name="內容版面配置區 3"/>
          <p:cNvSpPr>
            <a:spLocks noGrp="1"/>
          </p:cNvSpPr>
          <p:nvPr>
            <p:ph sz="quarter" idx="1"/>
          </p:nvPr>
        </p:nvSpPr>
        <p:spPr/>
        <p:txBody>
          <a:bodyPr>
            <a:normAutofit/>
          </a:bodyPr>
          <a:lstStyle/>
          <a:p>
            <a:r>
              <a:rPr lang="zh-TW" altLang="en-US" dirty="0" smtClean="0"/>
              <a:t>傳統方法</a:t>
            </a:r>
            <a:r>
              <a:rPr lang="zh-TW" altLang="en-US" dirty="0"/>
              <a:t>找題目的困難度</a:t>
            </a:r>
            <a:endParaRPr lang="en-US" altLang="zh-TW" dirty="0" smtClean="0"/>
          </a:p>
          <a:p>
            <a:pPr lvl="1"/>
            <a:r>
              <a:rPr lang="zh-TW" altLang="en-US" dirty="0" smtClean="0"/>
              <a:t>找許多不同程度的使用者</a:t>
            </a:r>
            <a:endParaRPr lang="en-US" altLang="zh-TW" dirty="0" smtClean="0"/>
          </a:p>
          <a:p>
            <a:pPr lvl="1"/>
            <a:r>
              <a:rPr lang="zh-TW" altLang="en-US" dirty="0"/>
              <a:t>將</a:t>
            </a:r>
            <a:r>
              <a:rPr lang="zh-TW" altLang="en-US" dirty="0" smtClean="0"/>
              <a:t>系統</a:t>
            </a:r>
            <a:r>
              <a:rPr lang="zh-TW" altLang="en-US" dirty="0"/>
              <a:t>內</a:t>
            </a:r>
            <a:r>
              <a:rPr lang="zh-TW" altLang="en-US" dirty="0" smtClean="0"/>
              <a:t>的多個練習題組成測驗</a:t>
            </a:r>
            <a:endParaRPr lang="en-US" altLang="zh-TW" dirty="0" smtClean="0"/>
          </a:p>
          <a:p>
            <a:pPr lvl="1"/>
            <a:r>
              <a:rPr lang="zh-TW" altLang="en-US" dirty="0"/>
              <a:t>從他們</a:t>
            </a:r>
            <a:r>
              <a:rPr lang="zh-TW" altLang="en-US" dirty="0" smtClean="0"/>
              <a:t>答題的紀錄中，用</a:t>
            </a:r>
            <a:r>
              <a:rPr lang="en-US" altLang="zh-TW" dirty="0"/>
              <a:t>Item response </a:t>
            </a:r>
            <a:r>
              <a:rPr lang="en-US" altLang="zh-TW" dirty="0" smtClean="0"/>
              <a:t>theory (IRT)</a:t>
            </a:r>
            <a:r>
              <a:rPr lang="zh-TW" altLang="en-US" dirty="0" smtClean="0"/>
              <a:t>同時估計使用者的程度和題目。</a:t>
            </a:r>
            <a:endParaRPr lang="en-US" altLang="zh-TW" dirty="0" smtClean="0"/>
          </a:p>
          <a:p>
            <a:r>
              <a:rPr lang="zh-TW" altLang="en-US" dirty="0" smtClean="0"/>
              <a:t>廣泛被標準化測驗採用</a:t>
            </a:r>
            <a:endParaRPr lang="en-US" altLang="zh-TW" dirty="0" smtClean="0"/>
          </a:p>
          <a:p>
            <a:pPr lvl="1"/>
            <a:r>
              <a:rPr lang="zh-TW" altLang="en-US" dirty="0" smtClean="0"/>
              <a:t>例如</a:t>
            </a:r>
            <a:r>
              <a:rPr lang="en-US" altLang="zh-TW" dirty="0"/>
              <a:t>GRE</a:t>
            </a:r>
            <a:endParaRPr lang="en-US" altLang="zh-TW" dirty="0" smtClean="0"/>
          </a:p>
        </p:txBody>
      </p:sp>
      <p:pic>
        <p:nvPicPr>
          <p:cNvPr id="6" name="Picture 6" descr="http://www.clker.com/cliparts/f/6/D/T/B/B/yellow-person-md.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06034" y="4815014"/>
            <a:ext cx="725167" cy="85029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http://www.clker.com/cliparts/b/a/2/f/1194984542205677546ppl2.svg.me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06034" y="5701182"/>
            <a:ext cx="747072" cy="87597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tandard logistic sigmoid func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75656" y="4581128"/>
            <a:ext cx="2448272" cy="1633456"/>
          </a:xfrm>
          <a:prstGeom prst="rect">
            <a:avLst/>
          </a:prstGeom>
          <a:noFill/>
          <a:extLst>
            <a:ext uri="{909E8E84-426E-40DD-AFC4-6F175D3DCCD1}">
              <a14:hiddenFill xmlns:a14="http://schemas.microsoft.com/office/drawing/2010/main">
                <a:solidFill>
                  <a:srgbClr val="FFFFFF"/>
                </a:solidFill>
              </a14:hiddenFill>
            </a:ext>
          </a:extLst>
        </p:spPr>
      </p:pic>
      <p:sp>
        <p:nvSpPr>
          <p:cNvPr id="9" name="文字方塊 8"/>
          <p:cNvSpPr txBox="1"/>
          <p:nvPr/>
        </p:nvSpPr>
        <p:spPr>
          <a:xfrm>
            <a:off x="4191365" y="5109163"/>
            <a:ext cx="936104" cy="369332"/>
          </a:xfrm>
          <a:prstGeom prst="rect">
            <a:avLst/>
          </a:prstGeom>
          <a:noFill/>
        </p:spPr>
        <p:txBody>
          <a:bodyPr wrap="square" rtlCol="0">
            <a:spAutoFit/>
          </a:bodyPr>
          <a:lstStyle/>
          <a:p>
            <a:r>
              <a:rPr lang="zh-TW" altLang="en-US" dirty="0" smtClean="0">
                <a:solidFill>
                  <a:srgbClr val="0070C0"/>
                </a:solidFill>
              </a:rPr>
              <a:t>程度</a:t>
            </a:r>
            <a:r>
              <a:rPr lang="en-US" altLang="zh-TW" dirty="0" smtClean="0">
                <a:solidFill>
                  <a:srgbClr val="0070C0"/>
                </a:solidFill>
              </a:rPr>
              <a:t>1.5</a:t>
            </a:r>
            <a:endParaRPr lang="zh-TW" altLang="en-US" dirty="0">
              <a:solidFill>
                <a:srgbClr val="0070C0"/>
              </a:solidFill>
            </a:endParaRPr>
          </a:p>
        </p:txBody>
      </p:sp>
      <p:sp>
        <p:nvSpPr>
          <p:cNvPr id="10" name="文字方塊 9"/>
          <p:cNvSpPr txBox="1"/>
          <p:nvPr/>
        </p:nvSpPr>
        <p:spPr>
          <a:xfrm>
            <a:off x="4211391" y="5923229"/>
            <a:ext cx="936104" cy="369332"/>
          </a:xfrm>
          <a:prstGeom prst="rect">
            <a:avLst/>
          </a:prstGeom>
          <a:noFill/>
        </p:spPr>
        <p:txBody>
          <a:bodyPr wrap="square" rtlCol="0">
            <a:spAutoFit/>
          </a:bodyPr>
          <a:lstStyle/>
          <a:p>
            <a:r>
              <a:rPr lang="zh-TW" altLang="en-US" dirty="0" smtClean="0">
                <a:solidFill>
                  <a:srgbClr val="0070C0"/>
                </a:solidFill>
              </a:rPr>
              <a:t>程度</a:t>
            </a:r>
            <a:r>
              <a:rPr lang="en-US" altLang="zh-TW" dirty="0" smtClean="0">
                <a:solidFill>
                  <a:srgbClr val="0070C0"/>
                </a:solidFill>
              </a:rPr>
              <a:t>0.5</a:t>
            </a:r>
            <a:endParaRPr lang="zh-TW" altLang="en-US" dirty="0">
              <a:solidFill>
                <a:srgbClr val="0070C0"/>
              </a:solidFill>
            </a:endParaRPr>
          </a:p>
        </p:txBody>
      </p:sp>
      <p:sp>
        <p:nvSpPr>
          <p:cNvPr id="11" name="橢圓 10"/>
          <p:cNvSpPr/>
          <p:nvPr/>
        </p:nvSpPr>
        <p:spPr>
          <a:xfrm>
            <a:off x="6195824" y="4418713"/>
            <a:ext cx="504056" cy="504056"/>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橢圓 11"/>
          <p:cNvSpPr/>
          <p:nvPr/>
        </p:nvSpPr>
        <p:spPr>
          <a:xfrm>
            <a:off x="7308304" y="4418713"/>
            <a:ext cx="504056" cy="504056"/>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文字方塊 12"/>
          <p:cNvSpPr txBox="1"/>
          <p:nvPr/>
        </p:nvSpPr>
        <p:spPr>
          <a:xfrm>
            <a:off x="5979800" y="3857828"/>
            <a:ext cx="936104" cy="369332"/>
          </a:xfrm>
          <a:prstGeom prst="rect">
            <a:avLst/>
          </a:prstGeom>
          <a:noFill/>
        </p:spPr>
        <p:txBody>
          <a:bodyPr wrap="square" rtlCol="0">
            <a:spAutoFit/>
          </a:bodyPr>
          <a:lstStyle/>
          <a:p>
            <a:r>
              <a:rPr lang="zh-TW" altLang="en-US" dirty="0">
                <a:solidFill>
                  <a:srgbClr val="00B050"/>
                </a:solidFill>
              </a:rPr>
              <a:t>難度</a:t>
            </a:r>
            <a:r>
              <a:rPr lang="en-US" altLang="zh-TW" dirty="0" smtClean="0">
                <a:solidFill>
                  <a:srgbClr val="00B050"/>
                </a:solidFill>
              </a:rPr>
              <a:t>1.5</a:t>
            </a:r>
            <a:endParaRPr lang="zh-TW" altLang="en-US" dirty="0">
              <a:solidFill>
                <a:srgbClr val="00B050"/>
              </a:solidFill>
            </a:endParaRPr>
          </a:p>
        </p:txBody>
      </p:sp>
      <p:sp>
        <p:nvSpPr>
          <p:cNvPr id="14" name="文字方塊 13"/>
          <p:cNvSpPr txBox="1"/>
          <p:nvPr/>
        </p:nvSpPr>
        <p:spPr>
          <a:xfrm>
            <a:off x="7092280" y="3857828"/>
            <a:ext cx="936104" cy="369332"/>
          </a:xfrm>
          <a:prstGeom prst="rect">
            <a:avLst/>
          </a:prstGeom>
          <a:noFill/>
        </p:spPr>
        <p:txBody>
          <a:bodyPr wrap="square" rtlCol="0">
            <a:spAutoFit/>
          </a:bodyPr>
          <a:lstStyle/>
          <a:p>
            <a:pPr algn="ctr"/>
            <a:r>
              <a:rPr lang="zh-TW" altLang="en-US" dirty="0">
                <a:solidFill>
                  <a:srgbClr val="00B050"/>
                </a:solidFill>
              </a:rPr>
              <a:t>難度</a:t>
            </a:r>
            <a:r>
              <a:rPr lang="en-US" altLang="zh-TW" dirty="0" smtClean="0">
                <a:solidFill>
                  <a:srgbClr val="00B050"/>
                </a:solidFill>
              </a:rPr>
              <a:t>1</a:t>
            </a:r>
            <a:endParaRPr lang="zh-TW" altLang="en-US" dirty="0">
              <a:solidFill>
                <a:srgbClr val="00B050"/>
              </a:solidFill>
            </a:endParaRPr>
          </a:p>
        </p:txBody>
      </p:sp>
      <p:sp>
        <p:nvSpPr>
          <p:cNvPr id="15" name="文字方塊 14"/>
          <p:cNvSpPr txBox="1"/>
          <p:nvPr/>
        </p:nvSpPr>
        <p:spPr>
          <a:xfrm>
            <a:off x="6012160" y="6377336"/>
            <a:ext cx="2106488" cy="369332"/>
          </a:xfrm>
          <a:prstGeom prst="rect">
            <a:avLst/>
          </a:prstGeom>
          <a:noFill/>
        </p:spPr>
        <p:txBody>
          <a:bodyPr wrap="square" rtlCol="0">
            <a:spAutoFit/>
          </a:bodyPr>
          <a:lstStyle/>
          <a:p>
            <a:r>
              <a:rPr lang="zh-TW" altLang="en-US" dirty="0" smtClean="0"/>
              <a:t>答對機率 </a:t>
            </a:r>
            <a:r>
              <a:rPr lang="en-US" altLang="zh-TW" dirty="0" smtClean="0"/>
              <a:t>(</a:t>
            </a:r>
            <a:r>
              <a:rPr lang="zh-TW" altLang="en-US" dirty="0" smtClean="0"/>
              <a:t>可觀測</a:t>
            </a:r>
            <a:r>
              <a:rPr lang="en-US" altLang="zh-TW" dirty="0" smtClean="0"/>
              <a:t>)</a:t>
            </a:r>
            <a:endParaRPr lang="zh-TW" altLang="en-US" dirty="0"/>
          </a:p>
        </p:txBody>
      </p:sp>
      <p:sp>
        <p:nvSpPr>
          <p:cNvPr id="16" name="文字方塊 15"/>
          <p:cNvSpPr txBox="1"/>
          <p:nvPr/>
        </p:nvSpPr>
        <p:spPr>
          <a:xfrm>
            <a:off x="6260544" y="5157192"/>
            <a:ext cx="543704" cy="369332"/>
          </a:xfrm>
          <a:prstGeom prst="rect">
            <a:avLst/>
          </a:prstGeom>
          <a:noFill/>
        </p:spPr>
        <p:txBody>
          <a:bodyPr wrap="square" rtlCol="0">
            <a:spAutoFit/>
          </a:bodyPr>
          <a:lstStyle/>
          <a:p>
            <a:r>
              <a:rPr lang="en-US" altLang="zh-TW" dirty="0" smtClean="0"/>
              <a:t>0.5</a:t>
            </a:r>
            <a:endParaRPr lang="zh-TW" altLang="en-US" dirty="0"/>
          </a:p>
        </p:txBody>
      </p:sp>
      <p:sp>
        <p:nvSpPr>
          <p:cNvPr id="17" name="文字方塊 16"/>
          <p:cNvSpPr txBox="1"/>
          <p:nvPr/>
        </p:nvSpPr>
        <p:spPr>
          <a:xfrm>
            <a:off x="2087724" y="6192834"/>
            <a:ext cx="1224136" cy="369332"/>
          </a:xfrm>
          <a:prstGeom prst="rect">
            <a:avLst/>
          </a:prstGeom>
          <a:noFill/>
        </p:spPr>
        <p:txBody>
          <a:bodyPr wrap="square" rtlCol="0">
            <a:spAutoFit/>
          </a:bodyPr>
          <a:lstStyle/>
          <a:p>
            <a:r>
              <a:rPr lang="zh-TW" altLang="en-US" dirty="0"/>
              <a:t>程度</a:t>
            </a:r>
            <a:r>
              <a:rPr lang="en-US" altLang="zh-TW" dirty="0"/>
              <a:t>-</a:t>
            </a:r>
            <a:r>
              <a:rPr lang="zh-TW" altLang="en-US" dirty="0"/>
              <a:t>難度</a:t>
            </a:r>
          </a:p>
        </p:txBody>
      </p:sp>
      <p:sp>
        <p:nvSpPr>
          <p:cNvPr id="18" name="文字方塊 17"/>
          <p:cNvSpPr txBox="1"/>
          <p:nvPr/>
        </p:nvSpPr>
        <p:spPr>
          <a:xfrm>
            <a:off x="866718" y="5015842"/>
            <a:ext cx="720080" cy="646331"/>
          </a:xfrm>
          <a:prstGeom prst="rect">
            <a:avLst/>
          </a:prstGeom>
          <a:noFill/>
        </p:spPr>
        <p:txBody>
          <a:bodyPr wrap="square" rtlCol="0">
            <a:spAutoFit/>
          </a:bodyPr>
          <a:lstStyle/>
          <a:p>
            <a:r>
              <a:rPr lang="zh-TW" altLang="en-US" dirty="0" smtClean="0"/>
              <a:t>答對機率</a:t>
            </a:r>
            <a:endParaRPr lang="zh-TW" altLang="en-US" dirty="0"/>
          </a:p>
        </p:txBody>
      </p:sp>
      <p:sp>
        <p:nvSpPr>
          <p:cNvPr id="19" name="文字方塊 18"/>
          <p:cNvSpPr txBox="1"/>
          <p:nvPr/>
        </p:nvSpPr>
        <p:spPr>
          <a:xfrm>
            <a:off x="6260544" y="5913115"/>
            <a:ext cx="543704" cy="369332"/>
          </a:xfrm>
          <a:prstGeom prst="rect">
            <a:avLst/>
          </a:prstGeom>
          <a:noFill/>
        </p:spPr>
        <p:txBody>
          <a:bodyPr wrap="square" rtlCol="0">
            <a:spAutoFit/>
          </a:bodyPr>
          <a:lstStyle/>
          <a:p>
            <a:r>
              <a:rPr lang="en-US" altLang="zh-TW" dirty="0" smtClean="0"/>
              <a:t>0.2</a:t>
            </a:r>
            <a:endParaRPr lang="zh-TW" altLang="en-US" dirty="0"/>
          </a:p>
        </p:txBody>
      </p:sp>
      <p:sp>
        <p:nvSpPr>
          <p:cNvPr id="20" name="文字方塊 19"/>
          <p:cNvSpPr txBox="1"/>
          <p:nvPr/>
        </p:nvSpPr>
        <p:spPr>
          <a:xfrm>
            <a:off x="7332605" y="5147830"/>
            <a:ext cx="543704" cy="369332"/>
          </a:xfrm>
          <a:prstGeom prst="rect">
            <a:avLst/>
          </a:prstGeom>
          <a:noFill/>
        </p:spPr>
        <p:txBody>
          <a:bodyPr wrap="square" rtlCol="0">
            <a:spAutoFit/>
          </a:bodyPr>
          <a:lstStyle/>
          <a:p>
            <a:r>
              <a:rPr lang="en-US" altLang="zh-TW" dirty="0" smtClean="0"/>
              <a:t>0.6</a:t>
            </a:r>
            <a:endParaRPr lang="zh-TW" altLang="en-US" dirty="0"/>
          </a:p>
        </p:txBody>
      </p:sp>
      <p:sp>
        <p:nvSpPr>
          <p:cNvPr id="21" name="文字方塊 20"/>
          <p:cNvSpPr txBox="1"/>
          <p:nvPr/>
        </p:nvSpPr>
        <p:spPr>
          <a:xfrm>
            <a:off x="7344424" y="5909696"/>
            <a:ext cx="543704" cy="369332"/>
          </a:xfrm>
          <a:prstGeom prst="rect">
            <a:avLst/>
          </a:prstGeom>
          <a:noFill/>
        </p:spPr>
        <p:txBody>
          <a:bodyPr wrap="square" rtlCol="0">
            <a:spAutoFit/>
          </a:bodyPr>
          <a:lstStyle/>
          <a:p>
            <a:r>
              <a:rPr lang="en-US" altLang="zh-TW" dirty="0" smtClean="0"/>
              <a:t>0.4</a:t>
            </a:r>
            <a:endParaRPr lang="zh-TW" altLang="en-US" dirty="0"/>
          </a:p>
        </p:txBody>
      </p:sp>
      <p:sp>
        <p:nvSpPr>
          <p:cNvPr id="22" name="文字方塊 21"/>
          <p:cNvSpPr txBox="1"/>
          <p:nvPr/>
        </p:nvSpPr>
        <p:spPr>
          <a:xfrm>
            <a:off x="5364088" y="5147830"/>
            <a:ext cx="323528" cy="369332"/>
          </a:xfrm>
          <a:prstGeom prst="rect">
            <a:avLst/>
          </a:prstGeom>
          <a:noFill/>
        </p:spPr>
        <p:txBody>
          <a:bodyPr wrap="square" rtlCol="0">
            <a:spAutoFit/>
          </a:bodyPr>
          <a:lstStyle/>
          <a:p>
            <a:r>
              <a:rPr lang="en-US" altLang="zh-TW" dirty="0" smtClean="0"/>
              <a:t>A</a:t>
            </a:r>
            <a:endParaRPr lang="zh-TW" altLang="en-US" dirty="0"/>
          </a:p>
        </p:txBody>
      </p:sp>
      <p:sp>
        <p:nvSpPr>
          <p:cNvPr id="23" name="文字方塊 22"/>
          <p:cNvSpPr txBox="1"/>
          <p:nvPr/>
        </p:nvSpPr>
        <p:spPr>
          <a:xfrm>
            <a:off x="5406853" y="6090943"/>
            <a:ext cx="323528" cy="369332"/>
          </a:xfrm>
          <a:prstGeom prst="rect">
            <a:avLst/>
          </a:prstGeom>
          <a:noFill/>
        </p:spPr>
        <p:txBody>
          <a:bodyPr wrap="square" rtlCol="0">
            <a:spAutoFit/>
          </a:bodyPr>
          <a:lstStyle/>
          <a:p>
            <a:r>
              <a:rPr lang="en-US" altLang="zh-TW" dirty="0" smtClean="0"/>
              <a:t>B</a:t>
            </a:r>
            <a:endParaRPr lang="zh-TW" altLang="en-US" dirty="0"/>
          </a:p>
        </p:txBody>
      </p:sp>
      <p:sp>
        <p:nvSpPr>
          <p:cNvPr id="24" name="文字方塊 23"/>
          <p:cNvSpPr txBox="1"/>
          <p:nvPr/>
        </p:nvSpPr>
        <p:spPr>
          <a:xfrm>
            <a:off x="6300192" y="4486075"/>
            <a:ext cx="323528" cy="369332"/>
          </a:xfrm>
          <a:prstGeom prst="rect">
            <a:avLst/>
          </a:prstGeom>
          <a:noFill/>
        </p:spPr>
        <p:txBody>
          <a:bodyPr wrap="square" rtlCol="0">
            <a:spAutoFit/>
          </a:bodyPr>
          <a:lstStyle/>
          <a:p>
            <a:r>
              <a:rPr lang="en-US" altLang="zh-TW" dirty="0" smtClean="0"/>
              <a:t>1</a:t>
            </a:r>
            <a:endParaRPr lang="zh-TW" altLang="en-US" dirty="0"/>
          </a:p>
        </p:txBody>
      </p:sp>
      <p:sp>
        <p:nvSpPr>
          <p:cNvPr id="25" name="文字方塊 24"/>
          <p:cNvSpPr txBox="1"/>
          <p:nvPr/>
        </p:nvSpPr>
        <p:spPr>
          <a:xfrm>
            <a:off x="7398568" y="4467832"/>
            <a:ext cx="323528" cy="369332"/>
          </a:xfrm>
          <a:prstGeom prst="rect">
            <a:avLst/>
          </a:prstGeom>
          <a:noFill/>
        </p:spPr>
        <p:txBody>
          <a:bodyPr wrap="square" rtlCol="0">
            <a:spAutoFit/>
          </a:bodyPr>
          <a:lstStyle/>
          <a:p>
            <a:r>
              <a:rPr lang="en-US" altLang="zh-TW" dirty="0" smtClean="0"/>
              <a:t>2</a:t>
            </a:r>
            <a:endParaRPr lang="zh-TW" altLang="en-US" dirty="0"/>
          </a:p>
        </p:txBody>
      </p:sp>
      <p:sp>
        <p:nvSpPr>
          <p:cNvPr id="26" name="文字方塊 25"/>
          <p:cNvSpPr txBox="1"/>
          <p:nvPr/>
        </p:nvSpPr>
        <p:spPr>
          <a:xfrm>
            <a:off x="4620873" y="4234047"/>
            <a:ext cx="1053244" cy="369332"/>
          </a:xfrm>
          <a:prstGeom prst="rect">
            <a:avLst/>
          </a:prstGeom>
          <a:noFill/>
        </p:spPr>
        <p:txBody>
          <a:bodyPr wrap="square" rtlCol="0">
            <a:spAutoFit/>
          </a:bodyPr>
          <a:lstStyle/>
          <a:p>
            <a:r>
              <a:rPr lang="en-US" altLang="zh-TW" dirty="0" smtClean="0"/>
              <a:t>(</a:t>
            </a:r>
            <a:r>
              <a:rPr lang="zh-TW" altLang="en-US" dirty="0" smtClean="0"/>
              <a:t>需估計</a:t>
            </a:r>
            <a:r>
              <a:rPr lang="en-US" altLang="zh-TW" dirty="0" smtClean="0"/>
              <a:t>)</a:t>
            </a:r>
            <a:endParaRPr lang="zh-TW" altLang="en-US" dirty="0"/>
          </a:p>
        </p:txBody>
      </p:sp>
      <p:cxnSp>
        <p:nvCxnSpPr>
          <p:cNvPr id="28" name="直線單箭頭接點 27"/>
          <p:cNvCxnSpPr>
            <a:stCxn id="26" idx="0"/>
          </p:cNvCxnSpPr>
          <p:nvPr/>
        </p:nvCxnSpPr>
        <p:spPr>
          <a:xfrm flipV="1">
            <a:off x="5147495" y="4042494"/>
            <a:ext cx="832305" cy="19155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直線單箭頭接點 29"/>
          <p:cNvCxnSpPr>
            <a:stCxn id="26" idx="2"/>
            <a:endCxn id="9" idx="0"/>
          </p:cNvCxnSpPr>
          <p:nvPr/>
        </p:nvCxnSpPr>
        <p:spPr>
          <a:xfrm flipH="1">
            <a:off x="4659417" y="4603379"/>
            <a:ext cx="488078" cy="50578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直線單箭頭接點 31"/>
          <p:cNvCxnSpPr>
            <a:stCxn id="15" idx="0"/>
            <a:endCxn id="20" idx="2"/>
          </p:cNvCxnSpPr>
          <p:nvPr/>
        </p:nvCxnSpPr>
        <p:spPr>
          <a:xfrm flipV="1">
            <a:off x="7065404" y="5517162"/>
            <a:ext cx="539053" cy="86017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直線單箭頭接點 33"/>
          <p:cNvCxnSpPr>
            <a:stCxn id="15" idx="0"/>
            <a:endCxn id="16" idx="2"/>
          </p:cNvCxnSpPr>
          <p:nvPr/>
        </p:nvCxnSpPr>
        <p:spPr>
          <a:xfrm flipH="1" flipV="1">
            <a:off x="6532396" y="5526524"/>
            <a:ext cx="533008" cy="8508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直線單箭頭接點 34"/>
          <p:cNvCxnSpPr>
            <a:stCxn id="15" idx="0"/>
            <a:endCxn id="21" idx="2"/>
          </p:cNvCxnSpPr>
          <p:nvPr/>
        </p:nvCxnSpPr>
        <p:spPr>
          <a:xfrm flipV="1">
            <a:off x="7065404" y="6279028"/>
            <a:ext cx="550872" cy="983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直線單箭頭接點 37"/>
          <p:cNvCxnSpPr>
            <a:stCxn id="15" idx="0"/>
            <a:endCxn id="19" idx="2"/>
          </p:cNvCxnSpPr>
          <p:nvPr/>
        </p:nvCxnSpPr>
        <p:spPr>
          <a:xfrm flipH="1" flipV="1">
            <a:off x="6532396" y="6282447"/>
            <a:ext cx="533008" cy="948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797554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dirty="0" smtClean="0"/>
              <a:t>效果與可行性</a:t>
            </a:r>
            <a:endParaRPr lang="zh-TW" alt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66</a:t>
            </a:fld>
            <a:endParaRPr lang="zh-TW" altLang="en-US"/>
          </a:p>
        </p:txBody>
      </p:sp>
      <p:sp>
        <p:nvSpPr>
          <p:cNvPr id="4" name="內容版面配置區 3"/>
          <p:cNvSpPr>
            <a:spLocks noGrp="1"/>
          </p:cNvSpPr>
          <p:nvPr>
            <p:ph sz="quarter" idx="1"/>
          </p:nvPr>
        </p:nvSpPr>
        <p:spPr/>
        <p:txBody>
          <a:bodyPr>
            <a:normAutofit fontScale="92500" lnSpcReduction="10000"/>
          </a:bodyPr>
          <a:lstStyle/>
          <a:p>
            <a:r>
              <a:rPr lang="zh-TW" altLang="en-US" dirty="0"/>
              <a:t>相關</a:t>
            </a:r>
            <a:r>
              <a:rPr lang="zh-TW" altLang="en-US" dirty="0" smtClean="0"/>
              <a:t>論文的實驗結果：</a:t>
            </a:r>
            <a:endParaRPr lang="en-US" altLang="zh-TW" dirty="0" smtClean="0"/>
          </a:p>
          <a:p>
            <a:pPr lvl="1"/>
            <a:r>
              <a:rPr lang="zh-TW" altLang="en-US" dirty="0"/>
              <a:t>請</a:t>
            </a:r>
            <a:r>
              <a:rPr lang="zh-TW" altLang="en-US" dirty="0" smtClean="0"/>
              <a:t>很多學生來評比結果會收斂到一個穩定的值，這個值與請教師</a:t>
            </a:r>
            <a:r>
              <a:rPr lang="zh-TW" altLang="en-US" dirty="0"/>
              <a:t>來</a:t>
            </a:r>
            <a:r>
              <a:rPr lang="zh-TW" altLang="en-US" dirty="0" smtClean="0"/>
              <a:t>評比的結果是接近的。</a:t>
            </a:r>
            <a:endParaRPr lang="en-US" altLang="zh-TW" dirty="0" smtClean="0"/>
          </a:p>
          <a:p>
            <a:pPr lvl="1"/>
            <a:r>
              <a:rPr lang="zh-TW" altLang="en-US" dirty="0" smtClean="0"/>
              <a:t>請人來評比與實際</a:t>
            </a:r>
            <a:r>
              <a:rPr lang="zh-TW" altLang="en-US" dirty="0"/>
              <a:t>做</a:t>
            </a:r>
            <a:r>
              <a:rPr lang="zh-TW" altLang="en-US" dirty="0" smtClean="0"/>
              <a:t>題基本上</a:t>
            </a:r>
            <a:r>
              <a:rPr lang="zh-TW" altLang="en-US" dirty="0"/>
              <a:t>相似</a:t>
            </a:r>
            <a:r>
              <a:rPr lang="zh-TW" altLang="en-US" dirty="0" smtClean="0"/>
              <a:t>，</a:t>
            </a:r>
            <a:r>
              <a:rPr lang="zh-TW" altLang="en-US" dirty="0"/>
              <a:t>實際做題</a:t>
            </a:r>
            <a:r>
              <a:rPr lang="zh-TW" altLang="en-US" dirty="0" smtClean="0"/>
              <a:t>可能</a:t>
            </a:r>
            <a:r>
              <a:rPr lang="zh-TW" altLang="en-US" dirty="0"/>
              <a:t>會稍微更準</a:t>
            </a:r>
            <a:r>
              <a:rPr lang="zh-TW" altLang="en-US" dirty="0" smtClean="0"/>
              <a:t>一點。</a:t>
            </a:r>
            <a:endParaRPr lang="en-US" altLang="zh-TW" dirty="0"/>
          </a:p>
          <a:p>
            <a:pPr lvl="2"/>
            <a:r>
              <a:rPr lang="zh-TW" altLang="en-US" dirty="0"/>
              <a:t>雖然這是否代表我們一般講的難度仍有商榷的空間</a:t>
            </a:r>
            <a:endParaRPr lang="en-US" altLang="zh-TW" dirty="0"/>
          </a:p>
          <a:p>
            <a:pPr lvl="3"/>
            <a:r>
              <a:rPr lang="zh-TW" altLang="en-US" dirty="0"/>
              <a:t>難度實際上是多向度的</a:t>
            </a:r>
            <a:endParaRPr lang="en-US" altLang="zh-TW" dirty="0"/>
          </a:p>
          <a:p>
            <a:pPr lvl="3"/>
            <a:r>
              <a:rPr lang="zh-TW" altLang="en-US" dirty="0"/>
              <a:t>有些題目學校比較晚教，但是要教會這些題目非常快速。</a:t>
            </a:r>
            <a:endParaRPr lang="en-US" altLang="zh-TW" dirty="0"/>
          </a:p>
          <a:p>
            <a:r>
              <a:rPr lang="zh-TW" altLang="en-US" dirty="0" smtClean="0"/>
              <a:t>對我們來說執行</a:t>
            </a:r>
            <a:r>
              <a:rPr lang="zh-TW" altLang="en-US" dirty="0"/>
              <a:t>困難</a:t>
            </a:r>
            <a:endParaRPr lang="en-US" altLang="zh-TW" dirty="0"/>
          </a:p>
          <a:p>
            <a:pPr lvl="1"/>
            <a:r>
              <a:rPr lang="zh-TW" altLang="en-US" dirty="0"/>
              <a:t>但是找許多不同程度的學生非常的耗時及費力。</a:t>
            </a:r>
            <a:endParaRPr lang="en-US" altLang="zh-TW" dirty="0"/>
          </a:p>
          <a:p>
            <a:pPr lvl="2"/>
            <a:r>
              <a:rPr lang="zh-TW" altLang="en-US" dirty="0"/>
              <a:t>這個資料可以等到之後適性測驗上線以後自然就會得到。</a:t>
            </a:r>
            <a:endParaRPr lang="en-US" altLang="zh-TW" dirty="0"/>
          </a:p>
          <a:p>
            <a:pPr lvl="1"/>
            <a:r>
              <a:rPr lang="zh-TW" altLang="en-US" dirty="0"/>
              <a:t>而且要從學生測驗的數據中找出兩題的相關性或是順序性相當困難</a:t>
            </a:r>
            <a:r>
              <a:rPr lang="zh-TW" altLang="en-US" dirty="0" smtClean="0"/>
              <a:t>。</a:t>
            </a:r>
            <a:endParaRPr lang="en-US" altLang="zh-TW" dirty="0"/>
          </a:p>
        </p:txBody>
      </p:sp>
      <p:sp>
        <p:nvSpPr>
          <p:cNvPr id="5" name="文字方塊 4"/>
          <p:cNvSpPr txBox="1"/>
          <p:nvPr/>
        </p:nvSpPr>
        <p:spPr>
          <a:xfrm>
            <a:off x="971600" y="6090556"/>
            <a:ext cx="4906888" cy="646331"/>
          </a:xfrm>
          <a:prstGeom prst="rect">
            <a:avLst/>
          </a:prstGeom>
          <a:noFill/>
        </p:spPr>
        <p:txBody>
          <a:bodyPr wrap="square" rtlCol="0">
            <a:spAutoFit/>
          </a:bodyPr>
          <a:lstStyle/>
          <a:p>
            <a:r>
              <a:rPr lang="en-US" dirty="0" smtClean="0"/>
              <a:t>Acquiring Item Difficulty Estimates: a Collaborative Effort of Data and Judgment (EDM 2011)</a:t>
            </a:r>
            <a:endParaRPr lang="en-US" dirty="0"/>
          </a:p>
        </p:txBody>
      </p:sp>
      <p:sp>
        <p:nvSpPr>
          <p:cNvPr id="6" name="文字方塊 5">
            <a:hlinkClick r:id="rId2" action="ppaction://hlinksldjump"/>
          </p:cNvPr>
          <p:cNvSpPr txBox="1"/>
          <p:nvPr/>
        </p:nvSpPr>
        <p:spPr>
          <a:xfrm>
            <a:off x="7824496" y="6367555"/>
            <a:ext cx="965614" cy="369332"/>
          </a:xfrm>
          <a:prstGeom prst="rect">
            <a:avLst/>
          </a:prstGeom>
          <a:noFill/>
        </p:spPr>
        <p:txBody>
          <a:bodyPr wrap="square" rtlCol="0">
            <a:spAutoFit/>
          </a:bodyPr>
          <a:lstStyle/>
          <a:p>
            <a:r>
              <a:rPr lang="en-US" dirty="0" smtClean="0"/>
              <a:t>Go back</a:t>
            </a:r>
            <a:endParaRPr lang="en-US" dirty="0"/>
          </a:p>
        </p:txBody>
      </p:sp>
    </p:spTree>
    <p:extLst>
      <p:ext uri="{BB962C8B-B14F-4D97-AF65-F5344CB8AC3E}">
        <p14:creationId xmlns:p14="http://schemas.microsoft.com/office/powerpoint/2010/main" val="214709027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絕對分數的差異</a:t>
            </a:r>
            <a:endParaRPr lang="zh-TW" altLang="en-US" dirty="0"/>
          </a:p>
        </p:txBody>
      </p:sp>
      <p:sp>
        <p:nvSpPr>
          <p:cNvPr id="4" name="投影片編號版面配置區 3"/>
          <p:cNvSpPr>
            <a:spLocks noGrp="1"/>
          </p:cNvSpPr>
          <p:nvPr>
            <p:ph type="sldNum" sz="quarter" idx="12"/>
          </p:nvPr>
        </p:nvSpPr>
        <p:spPr/>
        <p:txBody>
          <a:bodyPr/>
          <a:lstStyle/>
          <a:p>
            <a:fld id="{ED97C7B1-679B-41CD-964D-385158F54399}" type="slidenum">
              <a:rPr lang="zh-TW" altLang="en-US" smtClean="0"/>
              <a:t>67</a:t>
            </a:fld>
            <a:endParaRPr lang="zh-TW" altLang="en-US"/>
          </a:p>
        </p:txBody>
      </p:sp>
      <p:sp>
        <p:nvSpPr>
          <p:cNvPr id="3" name="內容版面配置區 2"/>
          <p:cNvSpPr>
            <a:spLocks noGrp="1"/>
          </p:cNvSpPr>
          <p:nvPr>
            <p:ph sz="quarter" idx="2"/>
          </p:nvPr>
        </p:nvSpPr>
        <p:spPr>
          <a:xfrm>
            <a:off x="827584" y="1447800"/>
            <a:ext cx="7855406" cy="2485256"/>
          </a:xfrm>
        </p:spPr>
        <p:txBody>
          <a:bodyPr>
            <a:normAutofit lnSpcReduction="10000"/>
          </a:bodyPr>
          <a:lstStyle/>
          <a:p>
            <a:r>
              <a:rPr lang="zh-TW" altLang="en-US" dirty="0" smtClean="0"/>
              <a:t>我們同時也有計算預測值和工人標記的平均值之間的誤差值</a:t>
            </a:r>
            <a:endParaRPr lang="en-US" altLang="zh-TW" dirty="0" smtClean="0"/>
          </a:p>
          <a:p>
            <a:pPr lvl="1"/>
            <a:r>
              <a:rPr lang="zh-TW" altLang="en-US" dirty="0" smtClean="0"/>
              <a:t>我們用</a:t>
            </a:r>
            <a:r>
              <a:rPr lang="en-US" altLang="zh-TW" dirty="0" smtClean="0"/>
              <a:t>relative squared error</a:t>
            </a:r>
            <a:r>
              <a:rPr lang="zh-TW" altLang="en-US" dirty="0" smtClean="0"/>
              <a:t>來計算，值越小代表越好</a:t>
            </a:r>
            <a:endParaRPr lang="en-US" altLang="zh-TW" dirty="0" smtClean="0"/>
          </a:p>
          <a:p>
            <a:r>
              <a:rPr lang="zh-TW" altLang="en-US" dirty="0" smtClean="0"/>
              <a:t>這個指標較容易受到每個人心中不同的評斷基準影響，造成電腦比較難以判斷。但是即使如此，電腦的預測還是比大部份的人還準。</a:t>
            </a:r>
            <a:endParaRPr lang="en-US" dirty="0"/>
          </a:p>
        </p:txBody>
      </p:sp>
      <p:graphicFrame>
        <p:nvGraphicFramePr>
          <p:cNvPr id="8" name="內容版面配置區 6"/>
          <p:cNvGraphicFramePr>
            <a:graphicFrameLocks/>
          </p:cNvGraphicFramePr>
          <p:nvPr>
            <p:extLst>
              <p:ext uri="{D42A27DB-BD31-4B8C-83A1-F6EECF244321}">
                <p14:modId xmlns:p14="http://schemas.microsoft.com/office/powerpoint/2010/main" val="2453192649"/>
              </p:ext>
            </p:extLst>
          </p:nvPr>
        </p:nvGraphicFramePr>
        <p:xfrm>
          <a:off x="899592" y="4149080"/>
          <a:ext cx="7768591" cy="1866900"/>
        </p:xfrm>
        <a:graphic>
          <a:graphicData uri="http://schemas.openxmlformats.org/drawingml/2006/table">
            <a:tbl>
              <a:tblPr firstRow="1" bandRow="1">
                <a:tableStyleId>{5C22544A-7EE6-4342-B048-85BDC9FD1C3A}</a:tableStyleId>
              </a:tblPr>
              <a:tblGrid>
                <a:gridCol w="2905212"/>
                <a:gridCol w="1642076"/>
                <a:gridCol w="1591529"/>
                <a:gridCol w="1629774"/>
              </a:tblGrid>
              <a:tr h="298406">
                <a:tc>
                  <a:txBody>
                    <a:bodyPr/>
                    <a:lstStyle/>
                    <a:p>
                      <a:r>
                        <a:rPr lang="zh-TW" altLang="en-US" dirty="0" smtClean="0"/>
                        <a:t>使用的</a:t>
                      </a:r>
                      <a:r>
                        <a:rPr lang="en-US" altLang="zh-TW" dirty="0" err="1" smtClean="0"/>
                        <a:t>regressor</a:t>
                      </a:r>
                      <a:r>
                        <a:rPr lang="zh-TW" altLang="en-US" dirty="0" smtClean="0"/>
                        <a:t>方法</a:t>
                      </a:r>
                      <a:endParaRPr lang="en-US" dirty="0"/>
                    </a:p>
                  </a:txBody>
                  <a:tcPr marL="48513" marR="48513"/>
                </a:tc>
                <a:tc>
                  <a:txBody>
                    <a:bodyPr/>
                    <a:lstStyle/>
                    <a:p>
                      <a:r>
                        <a:rPr lang="en-US" dirty="0" smtClean="0"/>
                        <a:t>Relationship</a:t>
                      </a:r>
                      <a:endParaRPr lang="en-US" dirty="0"/>
                    </a:p>
                  </a:txBody>
                  <a:tcPr marL="48513" marR="48513"/>
                </a:tc>
                <a:tc>
                  <a:txBody>
                    <a:bodyPr/>
                    <a:lstStyle/>
                    <a:p>
                      <a:r>
                        <a:rPr lang="en-US" dirty="0" smtClean="0"/>
                        <a:t>Difficulty</a:t>
                      </a:r>
                      <a:endParaRPr lang="en-US" dirty="0"/>
                    </a:p>
                  </a:txBody>
                  <a:tcPr marL="48513" marR="48513"/>
                </a:tc>
                <a:tc>
                  <a:txBody>
                    <a:bodyPr/>
                    <a:lstStyle/>
                    <a:p>
                      <a:r>
                        <a:rPr lang="en-US" dirty="0" smtClean="0"/>
                        <a:t>Prerequisite</a:t>
                      </a:r>
                      <a:endParaRPr lang="en-US" dirty="0"/>
                    </a:p>
                  </a:txBody>
                  <a:tcPr marL="48513" marR="48513"/>
                </a:tc>
              </a:tr>
              <a:tr h="367898">
                <a:tc>
                  <a:txBody>
                    <a:bodyPr/>
                    <a:lstStyle/>
                    <a:p>
                      <a:r>
                        <a:rPr lang="en-US" sz="1800" kern="1200" dirty="0" err="1" smtClean="0">
                          <a:solidFill>
                            <a:schemeClr val="dk1"/>
                          </a:solidFill>
                          <a:latin typeface="+mn-lt"/>
                          <a:ea typeface="+mn-ea"/>
                          <a:cs typeface="+mn-cs"/>
                        </a:rPr>
                        <a:t>NuSVR</a:t>
                      </a:r>
                      <a:endParaRPr lang="en-US" dirty="0"/>
                    </a:p>
                  </a:txBody>
                  <a:tcPr marL="48513" marR="48513"/>
                </a:tc>
                <a:tc>
                  <a:txBody>
                    <a:bodyPr/>
                    <a:lstStyle/>
                    <a:p>
                      <a:pPr algn="l" fontAlgn="b"/>
                      <a:r>
                        <a:rPr lang="en-US" altLang="zh-TW" sz="2400" b="0" i="0" u="none" strike="noStrike" kern="1200" dirty="0" smtClean="0">
                          <a:solidFill>
                            <a:srgbClr val="000000"/>
                          </a:solidFill>
                          <a:effectLst/>
                          <a:latin typeface="Calibri" panose="020F0502020204030204" pitchFamily="34" charset="0"/>
                          <a:ea typeface="+mn-ea"/>
                          <a:cs typeface="+mn-cs"/>
                        </a:rPr>
                        <a:t>0.349</a:t>
                      </a:r>
                      <a:endParaRPr lang="en-US" sz="2400" b="0" i="0" u="none" strike="noStrike" kern="1200" dirty="0">
                        <a:solidFill>
                          <a:srgbClr val="000000"/>
                        </a:solidFill>
                        <a:effectLst/>
                        <a:latin typeface="Calibri" panose="020F0502020204030204" pitchFamily="34" charset="0"/>
                        <a:ea typeface="+mn-ea"/>
                        <a:cs typeface="+mn-cs"/>
                      </a:endParaRPr>
                    </a:p>
                  </a:txBody>
                  <a:tcPr marL="5054" marR="5054" marT="9525" marB="0" anchor="b"/>
                </a:tc>
                <a:tc>
                  <a:txBody>
                    <a:bodyPr/>
                    <a:lstStyle/>
                    <a:p>
                      <a:pPr algn="l" fontAlgn="b"/>
                      <a:r>
                        <a:rPr lang="en-US" sz="2400" b="0" i="0" u="none" strike="noStrike" kern="1200" dirty="0" smtClean="0">
                          <a:solidFill>
                            <a:srgbClr val="000000"/>
                          </a:solidFill>
                          <a:effectLst/>
                          <a:latin typeface="Calibri" panose="020F0502020204030204" pitchFamily="34" charset="0"/>
                          <a:ea typeface="+mn-ea"/>
                          <a:cs typeface="+mn-cs"/>
                        </a:rPr>
                        <a:t>0.594</a:t>
                      </a:r>
                      <a:endParaRPr lang="en-US" sz="2400" b="0" i="0" u="none" strike="noStrike" kern="1200" dirty="0">
                        <a:solidFill>
                          <a:srgbClr val="000000"/>
                        </a:solidFill>
                        <a:effectLst/>
                        <a:latin typeface="Calibri" panose="020F0502020204030204" pitchFamily="34" charset="0"/>
                        <a:ea typeface="+mn-ea"/>
                        <a:cs typeface="+mn-cs"/>
                      </a:endParaRPr>
                    </a:p>
                  </a:txBody>
                  <a:tcPr marL="5054" marR="5054" marT="9525" marB="0" anchor="b"/>
                </a:tc>
                <a:tc>
                  <a:txBody>
                    <a:bodyPr/>
                    <a:lstStyle/>
                    <a:p>
                      <a:pPr algn="l" fontAlgn="b"/>
                      <a:r>
                        <a:rPr lang="en-US" sz="2400" b="0" i="0" u="none" strike="noStrike" kern="1200" dirty="0" smtClean="0">
                          <a:solidFill>
                            <a:srgbClr val="000000"/>
                          </a:solidFill>
                          <a:effectLst/>
                          <a:latin typeface="Calibri" panose="020F0502020204030204" pitchFamily="34" charset="0"/>
                          <a:ea typeface="+mn-ea"/>
                          <a:cs typeface="+mn-cs"/>
                        </a:rPr>
                        <a:t>0.402</a:t>
                      </a:r>
                      <a:endParaRPr lang="en-US" sz="2400" b="0" i="0" u="none" strike="noStrike" kern="1200" dirty="0">
                        <a:solidFill>
                          <a:srgbClr val="000000"/>
                        </a:solidFill>
                        <a:effectLst/>
                        <a:latin typeface="Calibri" panose="020F0502020204030204" pitchFamily="34" charset="0"/>
                        <a:ea typeface="+mn-ea"/>
                        <a:cs typeface="+mn-cs"/>
                      </a:endParaRPr>
                    </a:p>
                  </a:txBody>
                  <a:tcPr marL="5054" marR="5054" marT="9525" marB="0" anchor="b"/>
                </a:tc>
              </a:tr>
              <a:tr h="367898">
                <a:tc>
                  <a:txBody>
                    <a:bodyPr/>
                    <a:lstStyle/>
                    <a:p>
                      <a:r>
                        <a:rPr lang="en-US" altLang="zh-TW" dirty="0" smtClean="0"/>
                        <a:t>Linear Regression</a:t>
                      </a:r>
                      <a:endParaRPr lang="en-US" dirty="0"/>
                    </a:p>
                  </a:txBody>
                  <a:tcPr marL="48513" marR="48513"/>
                </a:tc>
                <a:tc>
                  <a:txBody>
                    <a:bodyPr/>
                    <a:lstStyle/>
                    <a:p>
                      <a:pPr algn="l" fontAlgn="b"/>
                      <a:r>
                        <a:rPr lang="en-US" sz="2400" b="0" i="0" u="none" strike="noStrike" kern="1200" dirty="0" smtClean="0">
                          <a:solidFill>
                            <a:srgbClr val="000000"/>
                          </a:solidFill>
                          <a:effectLst/>
                          <a:latin typeface="Calibri" panose="020F0502020204030204" pitchFamily="34" charset="0"/>
                          <a:ea typeface="+mn-ea"/>
                          <a:cs typeface="+mn-cs"/>
                        </a:rPr>
                        <a:t>0.370</a:t>
                      </a:r>
                      <a:endParaRPr lang="en-US" sz="2400" b="0" i="0" u="none" strike="noStrike" kern="1200" dirty="0">
                        <a:solidFill>
                          <a:srgbClr val="000000"/>
                        </a:solidFill>
                        <a:effectLst/>
                        <a:latin typeface="Calibri" panose="020F0502020204030204" pitchFamily="34" charset="0"/>
                        <a:ea typeface="+mn-ea"/>
                        <a:cs typeface="+mn-cs"/>
                      </a:endParaRPr>
                    </a:p>
                  </a:txBody>
                  <a:tcPr marL="5054" marR="5054" marT="9525" marB="0" anchor="b"/>
                </a:tc>
                <a:tc>
                  <a:txBody>
                    <a:bodyPr/>
                    <a:lstStyle/>
                    <a:p>
                      <a:pPr algn="l" fontAlgn="b"/>
                      <a:r>
                        <a:rPr lang="en-US" sz="2400" b="0" i="0" u="none" strike="noStrike" kern="1200" dirty="0" smtClean="0">
                          <a:solidFill>
                            <a:srgbClr val="000000"/>
                          </a:solidFill>
                          <a:effectLst/>
                          <a:latin typeface="Calibri" panose="020F0502020204030204" pitchFamily="34" charset="0"/>
                          <a:ea typeface="+mn-ea"/>
                          <a:cs typeface="+mn-cs"/>
                        </a:rPr>
                        <a:t>0.567</a:t>
                      </a:r>
                      <a:endParaRPr lang="en-US" sz="2400" b="0" i="0" u="none" strike="noStrike" kern="1200" dirty="0">
                        <a:solidFill>
                          <a:srgbClr val="000000"/>
                        </a:solidFill>
                        <a:effectLst/>
                        <a:latin typeface="Calibri" panose="020F0502020204030204" pitchFamily="34" charset="0"/>
                        <a:ea typeface="+mn-ea"/>
                        <a:cs typeface="+mn-cs"/>
                      </a:endParaRPr>
                    </a:p>
                  </a:txBody>
                  <a:tcPr marL="5054" marR="5054" marT="9525" marB="0" anchor="b"/>
                </a:tc>
                <a:tc>
                  <a:txBody>
                    <a:bodyPr/>
                    <a:lstStyle/>
                    <a:p>
                      <a:pPr algn="l" fontAlgn="b"/>
                      <a:r>
                        <a:rPr lang="en-US" sz="2400" b="0" i="0" u="none" strike="noStrike" kern="1200" dirty="0" smtClean="0">
                          <a:solidFill>
                            <a:srgbClr val="000000"/>
                          </a:solidFill>
                          <a:effectLst/>
                          <a:latin typeface="Calibri" panose="020F0502020204030204" pitchFamily="34" charset="0"/>
                          <a:ea typeface="+mn-ea"/>
                          <a:cs typeface="+mn-cs"/>
                        </a:rPr>
                        <a:t>0.424</a:t>
                      </a:r>
                      <a:endParaRPr lang="en-US" sz="2400" b="0" i="0" u="none" strike="noStrike" kern="1200" dirty="0">
                        <a:solidFill>
                          <a:srgbClr val="000000"/>
                        </a:solidFill>
                        <a:effectLst/>
                        <a:latin typeface="Calibri" panose="020F0502020204030204" pitchFamily="34" charset="0"/>
                        <a:ea typeface="+mn-ea"/>
                        <a:cs typeface="+mn-cs"/>
                      </a:endParaRPr>
                    </a:p>
                  </a:txBody>
                  <a:tcPr marL="5054" marR="5054" marT="9525" marB="0" anchor="b"/>
                </a:tc>
              </a:tr>
              <a:tr h="367898">
                <a:tc>
                  <a:txBody>
                    <a:bodyPr/>
                    <a:lstStyle/>
                    <a:p>
                      <a:r>
                        <a:rPr lang="en-US" altLang="zh-TW" sz="1800" kern="1200" dirty="0" smtClean="0">
                          <a:solidFill>
                            <a:schemeClr val="dk1"/>
                          </a:solidFill>
                          <a:latin typeface="+mn-lt"/>
                          <a:ea typeface="+mn-ea"/>
                          <a:cs typeface="+mn-cs"/>
                        </a:rPr>
                        <a:t>Random </a:t>
                      </a:r>
                      <a:r>
                        <a:rPr lang="en-US" sz="1800" kern="1200" dirty="0" smtClean="0">
                          <a:solidFill>
                            <a:schemeClr val="dk1"/>
                          </a:solidFill>
                          <a:latin typeface="+mn-lt"/>
                          <a:ea typeface="+mn-ea"/>
                          <a:cs typeface="+mn-cs"/>
                        </a:rPr>
                        <a:t>Forest</a:t>
                      </a:r>
                      <a:endParaRPr lang="en-US" dirty="0"/>
                    </a:p>
                  </a:txBody>
                  <a:tcPr marL="48513" marR="48513"/>
                </a:tc>
                <a:tc>
                  <a:txBody>
                    <a:bodyPr/>
                    <a:lstStyle/>
                    <a:p>
                      <a:pPr algn="l" fontAlgn="b"/>
                      <a:r>
                        <a:rPr lang="en-US" sz="2400" b="0" i="0" u="none" strike="noStrike" kern="1200" dirty="0" smtClean="0">
                          <a:solidFill>
                            <a:srgbClr val="000000"/>
                          </a:solidFill>
                          <a:effectLst/>
                          <a:latin typeface="Calibri" panose="020F0502020204030204" pitchFamily="34" charset="0"/>
                          <a:ea typeface="+mn-ea"/>
                          <a:cs typeface="+mn-cs"/>
                        </a:rPr>
                        <a:t>0.320</a:t>
                      </a:r>
                      <a:endParaRPr lang="en-US" sz="2400" b="0" i="0" u="none" strike="noStrike" kern="1200" dirty="0">
                        <a:solidFill>
                          <a:srgbClr val="000000"/>
                        </a:solidFill>
                        <a:effectLst/>
                        <a:latin typeface="Calibri" panose="020F0502020204030204" pitchFamily="34" charset="0"/>
                        <a:ea typeface="+mn-ea"/>
                        <a:cs typeface="+mn-cs"/>
                      </a:endParaRPr>
                    </a:p>
                  </a:txBody>
                  <a:tcPr marL="5054" marR="5054" marT="9525" marB="0" anchor="b"/>
                </a:tc>
                <a:tc>
                  <a:txBody>
                    <a:bodyPr/>
                    <a:lstStyle/>
                    <a:p>
                      <a:pPr algn="l" fontAlgn="b"/>
                      <a:r>
                        <a:rPr lang="en-US" sz="2400" b="0" i="0" u="none" strike="noStrike" kern="1200" dirty="0" smtClean="0">
                          <a:solidFill>
                            <a:srgbClr val="000000"/>
                          </a:solidFill>
                          <a:effectLst/>
                          <a:latin typeface="Calibri" panose="020F0502020204030204" pitchFamily="34" charset="0"/>
                          <a:ea typeface="+mn-ea"/>
                          <a:cs typeface="+mn-cs"/>
                        </a:rPr>
                        <a:t>0.493</a:t>
                      </a:r>
                      <a:endParaRPr lang="en-US" sz="2400" b="0" i="0" u="none" strike="noStrike" kern="1200" dirty="0">
                        <a:solidFill>
                          <a:srgbClr val="000000"/>
                        </a:solidFill>
                        <a:effectLst/>
                        <a:latin typeface="Calibri" panose="020F0502020204030204" pitchFamily="34" charset="0"/>
                        <a:ea typeface="+mn-ea"/>
                        <a:cs typeface="+mn-cs"/>
                      </a:endParaRPr>
                    </a:p>
                  </a:txBody>
                  <a:tcPr marL="5054" marR="5054" marT="9525" marB="0" anchor="b"/>
                </a:tc>
                <a:tc>
                  <a:txBody>
                    <a:bodyPr/>
                    <a:lstStyle/>
                    <a:p>
                      <a:pPr algn="l" fontAlgn="b"/>
                      <a:r>
                        <a:rPr lang="en-US" sz="2400" b="0" i="0" u="none" strike="noStrike" kern="1200" dirty="0" smtClean="0">
                          <a:solidFill>
                            <a:srgbClr val="000000"/>
                          </a:solidFill>
                          <a:effectLst/>
                          <a:latin typeface="Calibri" panose="020F0502020204030204" pitchFamily="34" charset="0"/>
                          <a:ea typeface="+mn-ea"/>
                          <a:cs typeface="+mn-cs"/>
                        </a:rPr>
                        <a:t>0.376</a:t>
                      </a:r>
                      <a:endParaRPr lang="en-US" sz="2400" b="0" i="0" u="none" strike="noStrike" kern="1200" dirty="0">
                        <a:solidFill>
                          <a:srgbClr val="000000"/>
                        </a:solidFill>
                        <a:effectLst/>
                        <a:latin typeface="Calibri" panose="020F0502020204030204" pitchFamily="34" charset="0"/>
                        <a:ea typeface="+mn-ea"/>
                        <a:cs typeface="+mn-cs"/>
                      </a:endParaRPr>
                    </a:p>
                  </a:txBody>
                  <a:tcPr marL="5054" marR="5054" marT="9525" marB="0" anchor="b"/>
                </a:tc>
              </a:tr>
              <a:tr h="367898">
                <a:tc>
                  <a:txBody>
                    <a:bodyPr/>
                    <a:lstStyle/>
                    <a:p>
                      <a:r>
                        <a:rPr lang="en-US" sz="1800" kern="1200" dirty="0" smtClean="0">
                          <a:solidFill>
                            <a:schemeClr val="dk1"/>
                          </a:solidFill>
                          <a:latin typeface="+mn-lt"/>
                          <a:ea typeface="+mn-ea"/>
                          <a:cs typeface="+mn-cs"/>
                        </a:rPr>
                        <a:t>Gradient Boosting</a:t>
                      </a:r>
                      <a:endParaRPr lang="en-US" dirty="0"/>
                    </a:p>
                  </a:txBody>
                  <a:tcPr marL="48513" marR="48513">
                    <a:lnB w="12700" cap="flat" cmpd="sng" algn="ctr">
                      <a:solidFill>
                        <a:schemeClr val="tx1"/>
                      </a:solidFill>
                      <a:prstDash val="solid"/>
                      <a:round/>
                      <a:headEnd type="none" w="med" len="med"/>
                      <a:tailEnd type="none" w="med" len="med"/>
                    </a:lnB>
                  </a:tcPr>
                </a:tc>
                <a:tc>
                  <a:txBody>
                    <a:bodyPr/>
                    <a:lstStyle/>
                    <a:p>
                      <a:pPr algn="l" fontAlgn="b"/>
                      <a:r>
                        <a:rPr lang="en-US" sz="2400" b="0" i="0" u="none" strike="noStrike" kern="1200" dirty="0" smtClean="0">
                          <a:solidFill>
                            <a:srgbClr val="000000"/>
                          </a:solidFill>
                          <a:effectLst/>
                          <a:latin typeface="Calibri" panose="020F0502020204030204" pitchFamily="34" charset="0"/>
                          <a:ea typeface="+mn-ea"/>
                          <a:cs typeface="+mn-cs"/>
                        </a:rPr>
                        <a:t>0.</a:t>
                      </a:r>
                      <a:r>
                        <a:rPr lang="en-US" altLang="zh-TW" sz="2400" b="0" i="0" u="none" strike="noStrike" kern="1200" dirty="0" smtClean="0">
                          <a:solidFill>
                            <a:srgbClr val="000000"/>
                          </a:solidFill>
                          <a:effectLst/>
                          <a:latin typeface="Calibri" panose="020F0502020204030204" pitchFamily="34" charset="0"/>
                          <a:ea typeface="+mn-ea"/>
                          <a:cs typeface="+mn-cs"/>
                        </a:rPr>
                        <a:t>288</a:t>
                      </a:r>
                      <a:endParaRPr lang="en-US" sz="2400" b="0" i="0" u="none" strike="noStrike" kern="1200" dirty="0">
                        <a:solidFill>
                          <a:srgbClr val="000000"/>
                        </a:solidFill>
                        <a:effectLst/>
                        <a:latin typeface="Calibri" panose="020F0502020204030204" pitchFamily="34" charset="0"/>
                        <a:ea typeface="+mn-ea"/>
                        <a:cs typeface="+mn-cs"/>
                      </a:endParaRPr>
                    </a:p>
                  </a:txBody>
                  <a:tcPr marL="5054" marR="5054" marT="9525" marB="0" anchor="b">
                    <a:lnB w="12700" cap="flat" cmpd="sng" algn="ctr">
                      <a:solidFill>
                        <a:schemeClr val="tx1"/>
                      </a:solidFill>
                      <a:prstDash val="solid"/>
                      <a:round/>
                      <a:headEnd type="none" w="med" len="med"/>
                      <a:tailEnd type="none" w="med" len="med"/>
                    </a:lnB>
                  </a:tcPr>
                </a:tc>
                <a:tc>
                  <a:txBody>
                    <a:bodyPr/>
                    <a:lstStyle/>
                    <a:p>
                      <a:pPr algn="l" fontAlgn="b"/>
                      <a:r>
                        <a:rPr lang="en-US" sz="2400" b="0" i="0" u="none" strike="noStrike" kern="1200" dirty="0" smtClean="0">
                          <a:solidFill>
                            <a:srgbClr val="000000"/>
                          </a:solidFill>
                          <a:effectLst/>
                          <a:latin typeface="Calibri" panose="020F0502020204030204" pitchFamily="34" charset="0"/>
                          <a:ea typeface="+mn-ea"/>
                          <a:cs typeface="+mn-cs"/>
                        </a:rPr>
                        <a:t>0.453</a:t>
                      </a:r>
                      <a:endParaRPr lang="en-US" sz="2400" b="0" i="0" u="none" strike="noStrike" kern="1200" dirty="0">
                        <a:solidFill>
                          <a:srgbClr val="000000"/>
                        </a:solidFill>
                        <a:effectLst/>
                        <a:latin typeface="Calibri" panose="020F0502020204030204" pitchFamily="34" charset="0"/>
                        <a:ea typeface="+mn-ea"/>
                        <a:cs typeface="+mn-cs"/>
                      </a:endParaRPr>
                    </a:p>
                  </a:txBody>
                  <a:tcPr marL="5054" marR="5054" marT="9525" marB="0" anchor="b">
                    <a:lnB w="12700" cap="flat" cmpd="sng" algn="ctr">
                      <a:solidFill>
                        <a:schemeClr val="tx1"/>
                      </a:solidFill>
                      <a:prstDash val="solid"/>
                      <a:round/>
                      <a:headEnd type="none" w="med" len="med"/>
                      <a:tailEnd type="none" w="med" len="med"/>
                    </a:lnB>
                  </a:tcPr>
                </a:tc>
                <a:tc>
                  <a:txBody>
                    <a:bodyPr/>
                    <a:lstStyle/>
                    <a:p>
                      <a:pPr algn="l" fontAlgn="b"/>
                      <a:r>
                        <a:rPr lang="en-US" sz="2400" b="0" i="0" u="none" strike="noStrike" kern="1200" dirty="0" smtClean="0">
                          <a:solidFill>
                            <a:srgbClr val="000000"/>
                          </a:solidFill>
                          <a:effectLst/>
                          <a:latin typeface="Calibri" panose="020F0502020204030204" pitchFamily="34" charset="0"/>
                          <a:ea typeface="+mn-ea"/>
                          <a:cs typeface="+mn-cs"/>
                        </a:rPr>
                        <a:t>0.346</a:t>
                      </a:r>
                      <a:endParaRPr lang="en-US" sz="2400" b="0" i="0" u="none" strike="noStrike" kern="1200" dirty="0">
                        <a:solidFill>
                          <a:srgbClr val="000000"/>
                        </a:solidFill>
                        <a:effectLst/>
                        <a:latin typeface="Calibri" panose="020F0502020204030204" pitchFamily="34" charset="0"/>
                        <a:ea typeface="+mn-ea"/>
                        <a:cs typeface="+mn-cs"/>
                      </a:endParaRPr>
                    </a:p>
                  </a:txBody>
                  <a:tcPr marL="5054" marR="5054" marT="9525" marB="0" anchor="b">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16448290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相關性</a:t>
            </a:r>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68</a:t>
            </a:fld>
            <a:endParaRPr lang="zh-TW" altLang="en-US"/>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666" y="1628800"/>
            <a:ext cx="8320619" cy="45297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直線接點 6"/>
          <p:cNvCxnSpPr/>
          <p:nvPr/>
        </p:nvCxnSpPr>
        <p:spPr>
          <a:xfrm>
            <a:off x="3059832" y="1124744"/>
            <a:ext cx="0" cy="503381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文字方塊 7"/>
          <p:cNvSpPr txBox="1"/>
          <p:nvPr/>
        </p:nvSpPr>
        <p:spPr>
          <a:xfrm>
            <a:off x="3131840" y="1196752"/>
            <a:ext cx="1152128" cy="369332"/>
          </a:xfrm>
          <a:prstGeom prst="rect">
            <a:avLst/>
          </a:prstGeom>
          <a:noFill/>
        </p:spPr>
        <p:txBody>
          <a:bodyPr wrap="square" rtlCol="0">
            <a:spAutoFit/>
          </a:bodyPr>
          <a:lstStyle/>
          <a:p>
            <a:r>
              <a:rPr lang="zh-TW" altLang="en-US" dirty="0" smtClean="0">
                <a:solidFill>
                  <a:srgbClr val="FF0000"/>
                </a:solidFill>
              </a:rPr>
              <a:t>機器預測</a:t>
            </a:r>
            <a:endParaRPr lang="zh-TW" altLang="en-US" dirty="0">
              <a:solidFill>
                <a:srgbClr val="FF0000"/>
              </a:solidFill>
            </a:endParaRPr>
          </a:p>
        </p:txBody>
      </p:sp>
    </p:spTree>
    <p:extLst>
      <p:ext uri="{BB962C8B-B14F-4D97-AF65-F5344CB8AC3E}">
        <p14:creationId xmlns:p14="http://schemas.microsoft.com/office/powerpoint/2010/main" val="276589252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困難度</a:t>
            </a:r>
            <a:endParaRPr lang="zh-TW" alt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69</a:t>
            </a:fld>
            <a:endParaRPr lang="zh-TW" altLang="en-US"/>
          </a:p>
        </p:txBody>
      </p:sp>
      <p:sp>
        <p:nvSpPr>
          <p:cNvPr id="4" name="內容版面配置區 3"/>
          <p:cNvSpPr>
            <a:spLocks noGrp="1"/>
          </p:cNvSpPr>
          <p:nvPr>
            <p:ph sz="quarter" idx="1"/>
          </p:nvPr>
        </p:nvSpPr>
        <p:spPr/>
        <p:txBody>
          <a:bodyPr/>
          <a:lstStyle/>
          <a:p>
            <a:endParaRPr lang="zh-TW" altLang="en-US"/>
          </a:p>
        </p:txBody>
      </p:sp>
      <p:sp>
        <p:nvSpPr>
          <p:cNvPr id="5" name="內容版面配置區 4"/>
          <p:cNvSpPr>
            <a:spLocks noGrp="1"/>
          </p:cNvSpPr>
          <p:nvPr>
            <p:ph sz="quarter" idx="2"/>
          </p:nvPr>
        </p:nvSpPr>
        <p:spPr/>
        <p:txBody>
          <a:bodyPr/>
          <a:lstStyle/>
          <a:p>
            <a:endParaRPr lang="zh-TW" alt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412775"/>
            <a:ext cx="8463851" cy="44767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直線接點 6"/>
          <p:cNvCxnSpPr/>
          <p:nvPr/>
        </p:nvCxnSpPr>
        <p:spPr>
          <a:xfrm>
            <a:off x="2240036" y="1124744"/>
            <a:ext cx="0" cy="503381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文字方塊 7"/>
          <p:cNvSpPr txBox="1"/>
          <p:nvPr/>
        </p:nvSpPr>
        <p:spPr>
          <a:xfrm>
            <a:off x="2267744" y="1124744"/>
            <a:ext cx="1152128" cy="369332"/>
          </a:xfrm>
          <a:prstGeom prst="rect">
            <a:avLst/>
          </a:prstGeom>
          <a:noFill/>
        </p:spPr>
        <p:txBody>
          <a:bodyPr wrap="square" rtlCol="0">
            <a:spAutoFit/>
          </a:bodyPr>
          <a:lstStyle/>
          <a:p>
            <a:r>
              <a:rPr lang="zh-TW" altLang="en-US" dirty="0" smtClean="0">
                <a:solidFill>
                  <a:srgbClr val="FF0000"/>
                </a:solidFill>
              </a:rPr>
              <a:t>機器預測</a:t>
            </a:r>
            <a:endParaRPr lang="zh-TW" altLang="en-US" dirty="0">
              <a:solidFill>
                <a:srgbClr val="FF0000"/>
              </a:solidFill>
            </a:endParaRPr>
          </a:p>
        </p:txBody>
      </p:sp>
    </p:spTree>
    <p:extLst>
      <p:ext uri="{BB962C8B-B14F-4D97-AF65-F5344CB8AC3E}">
        <p14:creationId xmlns:p14="http://schemas.microsoft.com/office/powerpoint/2010/main" val="37836929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挑戰 </a:t>
            </a:r>
            <a:r>
              <a:rPr lang="en-US" altLang="zh-TW" dirty="0" smtClean="0"/>
              <a:t>-</a:t>
            </a:r>
            <a:r>
              <a:rPr lang="zh-TW" altLang="en-US" dirty="0" smtClean="0"/>
              <a:t> 練習</a:t>
            </a:r>
            <a:r>
              <a:rPr lang="en-US" altLang="zh-TW" dirty="0" smtClean="0"/>
              <a:t>VS</a:t>
            </a:r>
            <a:r>
              <a:rPr lang="zh-TW" altLang="en-US" dirty="0" smtClean="0"/>
              <a:t>測驗</a:t>
            </a:r>
            <a:endParaRPr lang="en-US" dirty="0"/>
          </a:p>
        </p:txBody>
      </p:sp>
      <p:sp>
        <p:nvSpPr>
          <p:cNvPr id="3" name="投影片編號版面配置區 2"/>
          <p:cNvSpPr>
            <a:spLocks noGrp="1"/>
          </p:cNvSpPr>
          <p:nvPr>
            <p:ph type="sldNum" sz="quarter" idx="12"/>
          </p:nvPr>
        </p:nvSpPr>
        <p:spPr>
          <a:xfrm>
            <a:off x="146304" y="6381328"/>
            <a:ext cx="286172" cy="286172"/>
          </a:xfrm>
        </p:spPr>
        <p:txBody>
          <a:bodyPr/>
          <a:lstStyle/>
          <a:p>
            <a:fld id="{ED97C7B1-679B-41CD-964D-385158F54399}" type="slidenum">
              <a:rPr lang="zh-TW" altLang="en-US" smtClean="0"/>
              <a:t>7</a:t>
            </a:fld>
            <a:endParaRPr lang="zh-TW" altLang="en-US"/>
          </a:p>
        </p:txBody>
      </p:sp>
      <p:sp>
        <p:nvSpPr>
          <p:cNvPr id="4" name="內容版面配置區 3"/>
          <p:cNvSpPr>
            <a:spLocks noGrp="1"/>
          </p:cNvSpPr>
          <p:nvPr>
            <p:ph sz="half" idx="2"/>
          </p:nvPr>
        </p:nvSpPr>
        <p:spPr>
          <a:xfrm>
            <a:off x="467544" y="2564904"/>
            <a:ext cx="4536504" cy="3528392"/>
          </a:xfrm>
        </p:spPr>
        <p:txBody>
          <a:bodyPr>
            <a:normAutofit lnSpcReduction="10000"/>
          </a:bodyPr>
          <a:lstStyle/>
          <a:p>
            <a:r>
              <a:rPr lang="zh-TW" altLang="en-US" dirty="0" smtClean="0"/>
              <a:t>難以推測學生的</a:t>
            </a:r>
            <a:r>
              <a:rPr lang="zh-TW" altLang="en-US" dirty="0"/>
              <a:t>程度</a:t>
            </a:r>
            <a:r>
              <a:rPr lang="zh-TW" altLang="en-US" dirty="0" smtClean="0"/>
              <a:t>。</a:t>
            </a:r>
            <a:endParaRPr lang="en-US" altLang="zh-TW" dirty="0" smtClean="0"/>
          </a:p>
          <a:p>
            <a:pPr lvl="1"/>
            <a:r>
              <a:rPr lang="zh-TW" altLang="en-US" dirty="0" smtClean="0"/>
              <a:t>在</a:t>
            </a:r>
            <a:r>
              <a:rPr lang="zh-TW" altLang="en-US" dirty="0"/>
              <a:t>練習的時候因為可以跳</a:t>
            </a:r>
            <a:r>
              <a:rPr lang="zh-TW" altLang="en-US" dirty="0" smtClean="0"/>
              <a:t>過</a:t>
            </a:r>
            <a:endParaRPr lang="en-US" altLang="zh-TW" dirty="0" smtClean="0"/>
          </a:p>
          <a:p>
            <a:pPr lvl="2"/>
            <a:r>
              <a:rPr lang="zh-TW" altLang="en-US" dirty="0" smtClean="0"/>
              <a:t>比較</a:t>
            </a:r>
            <a:r>
              <a:rPr lang="zh-TW" altLang="en-US" dirty="0"/>
              <a:t>觀察</a:t>
            </a:r>
            <a:r>
              <a:rPr lang="zh-TW" altLang="en-US" dirty="0" smtClean="0"/>
              <a:t>不到</a:t>
            </a:r>
            <a:r>
              <a:rPr lang="zh-TW" altLang="en-US" dirty="0"/>
              <a:t>學生</a:t>
            </a:r>
            <a:r>
              <a:rPr lang="zh-TW" altLang="en-US" dirty="0" smtClean="0"/>
              <a:t>做</a:t>
            </a:r>
            <a:r>
              <a:rPr lang="zh-TW" altLang="en-US" dirty="0"/>
              <a:t>錯的題目</a:t>
            </a:r>
            <a:endParaRPr lang="en-US" altLang="zh-TW" dirty="0"/>
          </a:p>
          <a:p>
            <a:pPr lvl="2"/>
            <a:r>
              <a:rPr lang="zh-TW" altLang="en-US" dirty="0" smtClean="0"/>
              <a:t>難區分</a:t>
            </a:r>
            <a:r>
              <a:rPr lang="zh-TW" altLang="en-US" dirty="0"/>
              <a:t>是</a:t>
            </a:r>
            <a:r>
              <a:rPr lang="en-US" altLang="zh-TW" dirty="0"/>
              <a:t>”</a:t>
            </a:r>
            <a:r>
              <a:rPr lang="zh-TW" altLang="en-US" dirty="0"/>
              <a:t>不會做</a:t>
            </a:r>
            <a:r>
              <a:rPr lang="en-US" altLang="zh-TW" dirty="0" smtClean="0"/>
              <a:t>”or”</a:t>
            </a:r>
            <a:r>
              <a:rPr lang="zh-TW" altLang="en-US" dirty="0"/>
              <a:t>還沒做</a:t>
            </a:r>
            <a:r>
              <a:rPr lang="en-US" altLang="zh-TW" dirty="0"/>
              <a:t>”</a:t>
            </a:r>
            <a:r>
              <a:rPr lang="zh-TW" altLang="en-US" dirty="0" smtClean="0"/>
              <a:t>。</a:t>
            </a:r>
            <a:endParaRPr lang="en-US" altLang="zh-TW" dirty="0"/>
          </a:p>
          <a:p>
            <a:pPr lvl="1"/>
            <a:r>
              <a:rPr lang="zh-TW" altLang="en-US" dirty="0"/>
              <a:t>練習中當小孩開始嘗試的時候</a:t>
            </a:r>
            <a:r>
              <a:rPr lang="zh-TW" altLang="en-US" dirty="0" smtClean="0"/>
              <a:t>，往往代表</a:t>
            </a:r>
            <a:r>
              <a:rPr lang="zh-TW" altLang="en-US" dirty="0"/>
              <a:t>他已經會</a:t>
            </a:r>
            <a:r>
              <a:rPr lang="zh-TW" altLang="en-US" dirty="0" smtClean="0"/>
              <a:t>了</a:t>
            </a:r>
            <a:endParaRPr lang="en-US" altLang="zh-TW" dirty="0" smtClean="0"/>
          </a:p>
          <a:p>
            <a:pPr lvl="2"/>
            <a:r>
              <a:rPr lang="en-US" altLang="zh-TW" dirty="0" smtClean="0"/>
              <a:t>~70%</a:t>
            </a:r>
            <a:r>
              <a:rPr lang="zh-TW" altLang="en-US" dirty="0" smtClean="0"/>
              <a:t>的第一次嘗試是對的</a:t>
            </a:r>
            <a:endParaRPr lang="en-US" altLang="zh-TW" dirty="0" smtClean="0"/>
          </a:p>
          <a:p>
            <a:r>
              <a:rPr lang="zh-TW" altLang="en-US" dirty="0"/>
              <a:t>難以了解題目本身的難度。</a:t>
            </a:r>
            <a:endParaRPr lang="en-US" altLang="zh-TW" dirty="0"/>
          </a:p>
          <a:p>
            <a:pPr lvl="1"/>
            <a:r>
              <a:rPr lang="zh-TW" altLang="en-US" dirty="0" smtClean="0"/>
              <a:t>練習</a:t>
            </a:r>
            <a:r>
              <a:rPr lang="zh-TW" altLang="en-US" dirty="0"/>
              <a:t>時大都按照順序答題</a:t>
            </a:r>
            <a:r>
              <a:rPr lang="zh-TW" altLang="en-US" dirty="0" smtClean="0"/>
              <a:t>。</a:t>
            </a:r>
            <a:endParaRPr lang="en-US" altLang="zh-TW" dirty="0"/>
          </a:p>
        </p:txBody>
      </p:sp>
      <p:sp>
        <p:nvSpPr>
          <p:cNvPr id="13" name="內容版面配置區 12"/>
          <p:cNvSpPr>
            <a:spLocks noGrp="1"/>
          </p:cNvSpPr>
          <p:nvPr>
            <p:ph sz="half" idx="4"/>
          </p:nvPr>
        </p:nvSpPr>
        <p:spPr>
          <a:xfrm>
            <a:off x="4953000" y="2564904"/>
            <a:ext cx="3733800" cy="2016224"/>
          </a:xfrm>
        </p:spPr>
        <p:txBody>
          <a:bodyPr>
            <a:normAutofit fontScale="77500" lnSpcReduction="20000"/>
          </a:bodyPr>
          <a:lstStyle/>
          <a:p>
            <a:r>
              <a:rPr lang="zh-TW" altLang="en-US" dirty="0" smtClean="0"/>
              <a:t>藉由自由安排題目的順序，和強制學生答題。我們可以獲得更多資料幫助</a:t>
            </a:r>
            <a:endParaRPr lang="en-US" altLang="zh-TW" dirty="0" smtClean="0"/>
          </a:p>
          <a:p>
            <a:pPr lvl="1"/>
            <a:r>
              <a:rPr lang="zh-TW" altLang="en-US" dirty="0"/>
              <a:t>估計</a:t>
            </a:r>
            <a:r>
              <a:rPr lang="zh-TW" altLang="en-US" dirty="0" smtClean="0"/>
              <a:t>題目本身難度</a:t>
            </a:r>
            <a:endParaRPr lang="en-US" altLang="zh-TW" dirty="0" smtClean="0"/>
          </a:p>
          <a:p>
            <a:pPr lvl="1"/>
            <a:r>
              <a:rPr lang="zh-TW" altLang="en-US" dirty="0"/>
              <a:t>估計</a:t>
            </a:r>
            <a:r>
              <a:rPr lang="zh-TW" altLang="en-US" dirty="0" smtClean="0"/>
              <a:t>學生</a:t>
            </a:r>
            <a:r>
              <a:rPr lang="zh-TW" altLang="en-US" dirty="0"/>
              <a:t>的</a:t>
            </a:r>
            <a:r>
              <a:rPr lang="zh-TW" altLang="en-US" dirty="0" smtClean="0"/>
              <a:t>程度</a:t>
            </a:r>
            <a:endParaRPr lang="en-US" altLang="zh-TW" dirty="0" smtClean="0"/>
          </a:p>
          <a:p>
            <a:pPr lvl="1"/>
            <a:r>
              <a:rPr lang="zh-TW" altLang="en-US" dirty="0" smtClean="0"/>
              <a:t>改善測驗本身的效率和學生程度預測的準度</a:t>
            </a:r>
            <a:endParaRPr lang="en-US" altLang="zh-TW" dirty="0" smtClean="0"/>
          </a:p>
          <a:p>
            <a:endParaRPr lang="zh-TW" altLang="en-US" dirty="0"/>
          </a:p>
        </p:txBody>
      </p:sp>
      <p:sp>
        <p:nvSpPr>
          <p:cNvPr id="5" name="矩形 4"/>
          <p:cNvSpPr/>
          <p:nvPr/>
        </p:nvSpPr>
        <p:spPr>
          <a:xfrm>
            <a:off x="1475655" y="1628800"/>
            <a:ext cx="2024225" cy="792088"/>
          </a:xfrm>
          <a:prstGeom prst="rect">
            <a:avLst/>
          </a:pr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sz="2800" dirty="0" smtClean="0">
                <a:solidFill>
                  <a:schemeClr val="tx1"/>
                </a:solidFill>
              </a:rPr>
              <a:t>練習</a:t>
            </a:r>
            <a:endParaRPr lang="en-US" sz="2800" dirty="0">
              <a:solidFill>
                <a:schemeClr val="tx1"/>
              </a:solidFill>
            </a:endParaRPr>
          </a:p>
        </p:txBody>
      </p:sp>
      <p:sp>
        <p:nvSpPr>
          <p:cNvPr id="6" name="矩形 5"/>
          <p:cNvSpPr/>
          <p:nvPr/>
        </p:nvSpPr>
        <p:spPr>
          <a:xfrm>
            <a:off x="5747410" y="1612864"/>
            <a:ext cx="2064950" cy="808024"/>
          </a:xfrm>
          <a:prstGeom prst="rect">
            <a:avLst/>
          </a:prstGeom>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TW" altLang="en-US" sz="2800" dirty="0" smtClean="0">
                <a:solidFill>
                  <a:schemeClr val="tx1"/>
                </a:solidFill>
              </a:rPr>
              <a:t>測驗</a:t>
            </a:r>
            <a:endParaRPr lang="en-US" sz="2800" dirty="0">
              <a:solidFill>
                <a:schemeClr val="tx1"/>
              </a:solidFill>
            </a:endParaRPr>
          </a:p>
        </p:txBody>
      </p:sp>
      <p:cxnSp>
        <p:nvCxnSpPr>
          <p:cNvPr id="8" name="直線單箭頭接點 7"/>
          <p:cNvCxnSpPr>
            <a:stCxn id="5" idx="3"/>
            <a:endCxn id="6" idx="1"/>
          </p:cNvCxnSpPr>
          <p:nvPr/>
        </p:nvCxnSpPr>
        <p:spPr>
          <a:xfrm flipV="1">
            <a:off x="3499880" y="2016876"/>
            <a:ext cx="2247530" cy="7968"/>
          </a:xfrm>
          <a:prstGeom prst="straightConnector1">
            <a:avLst/>
          </a:prstGeom>
          <a:ln w="38100">
            <a:solidFill>
              <a:srgbClr val="FF00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4" name="文字方塊 13"/>
          <p:cNvSpPr txBox="1"/>
          <p:nvPr/>
        </p:nvSpPr>
        <p:spPr>
          <a:xfrm>
            <a:off x="3723545" y="1612864"/>
            <a:ext cx="1800200" cy="369332"/>
          </a:xfrm>
          <a:prstGeom prst="rect">
            <a:avLst/>
          </a:prstGeom>
          <a:noFill/>
        </p:spPr>
        <p:txBody>
          <a:bodyPr wrap="square" rtlCol="0">
            <a:spAutoFit/>
          </a:bodyPr>
          <a:lstStyle/>
          <a:p>
            <a:pPr algn="ctr"/>
            <a:r>
              <a:rPr lang="zh-TW" altLang="en-US" dirty="0" smtClean="0"/>
              <a:t>統計意義不同</a:t>
            </a:r>
            <a:endParaRPr lang="zh-TW" altLang="en-US" dirty="0"/>
          </a:p>
        </p:txBody>
      </p:sp>
      <p:pic>
        <p:nvPicPr>
          <p:cNvPr id="7" name="圖片 6"/>
          <p:cNvPicPr>
            <a:picLocks noChangeAspect="1"/>
          </p:cNvPicPr>
          <p:nvPr/>
        </p:nvPicPr>
        <p:blipFill>
          <a:blip r:embed="rId3"/>
          <a:stretch>
            <a:fillRect/>
          </a:stretch>
        </p:blipFill>
        <p:spPr>
          <a:xfrm>
            <a:off x="5747410" y="4509120"/>
            <a:ext cx="2225091" cy="2108179"/>
          </a:xfrm>
          <a:prstGeom prst="rect">
            <a:avLst/>
          </a:prstGeom>
        </p:spPr>
      </p:pic>
    </p:spTree>
    <p:extLst>
      <p:ext uri="{BB962C8B-B14F-4D97-AF65-F5344CB8AC3E}">
        <p14:creationId xmlns:p14="http://schemas.microsoft.com/office/powerpoint/2010/main" val="260202214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順序</a:t>
            </a:r>
            <a:r>
              <a:rPr lang="zh-TW" altLang="en-US" dirty="0" smtClean="0"/>
              <a:t>性</a:t>
            </a:r>
            <a:endParaRPr lang="zh-TW" alt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70</a:t>
            </a:fld>
            <a:endParaRPr lang="zh-TW" alt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628800"/>
            <a:ext cx="8395628" cy="4563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直線接點 7"/>
          <p:cNvCxnSpPr/>
          <p:nvPr/>
        </p:nvCxnSpPr>
        <p:spPr>
          <a:xfrm>
            <a:off x="2411760" y="1124744"/>
            <a:ext cx="0" cy="503381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文字方塊 8"/>
          <p:cNvSpPr txBox="1"/>
          <p:nvPr/>
        </p:nvSpPr>
        <p:spPr>
          <a:xfrm>
            <a:off x="2483768" y="1196752"/>
            <a:ext cx="1152128" cy="369332"/>
          </a:xfrm>
          <a:prstGeom prst="rect">
            <a:avLst/>
          </a:prstGeom>
          <a:noFill/>
        </p:spPr>
        <p:txBody>
          <a:bodyPr wrap="square" rtlCol="0">
            <a:spAutoFit/>
          </a:bodyPr>
          <a:lstStyle/>
          <a:p>
            <a:r>
              <a:rPr lang="zh-TW" altLang="en-US" dirty="0" smtClean="0">
                <a:solidFill>
                  <a:srgbClr val="FF0000"/>
                </a:solidFill>
              </a:rPr>
              <a:t>機器預測</a:t>
            </a:r>
            <a:endParaRPr lang="zh-TW" altLang="en-US" dirty="0">
              <a:solidFill>
                <a:srgbClr val="FF0000"/>
              </a:solidFill>
            </a:endParaRPr>
          </a:p>
        </p:txBody>
      </p:sp>
      <p:sp>
        <p:nvSpPr>
          <p:cNvPr id="10" name="文字方塊 9">
            <a:hlinkClick r:id="rId3" action="ppaction://hlinksldjump"/>
          </p:cNvPr>
          <p:cNvSpPr txBox="1"/>
          <p:nvPr/>
        </p:nvSpPr>
        <p:spPr>
          <a:xfrm>
            <a:off x="7824496" y="6367555"/>
            <a:ext cx="965614" cy="369332"/>
          </a:xfrm>
          <a:prstGeom prst="rect">
            <a:avLst/>
          </a:prstGeom>
          <a:noFill/>
        </p:spPr>
        <p:txBody>
          <a:bodyPr wrap="square" rtlCol="0">
            <a:spAutoFit/>
          </a:bodyPr>
          <a:lstStyle/>
          <a:p>
            <a:r>
              <a:rPr lang="en-US" dirty="0" smtClean="0"/>
              <a:t>Go back</a:t>
            </a:r>
            <a:endParaRPr lang="en-US" dirty="0"/>
          </a:p>
        </p:txBody>
      </p:sp>
    </p:spTree>
    <p:extLst>
      <p:ext uri="{BB962C8B-B14F-4D97-AF65-F5344CB8AC3E}">
        <p14:creationId xmlns:p14="http://schemas.microsoft.com/office/powerpoint/2010/main" val="326318222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使用者答案分佈</a:t>
            </a:r>
            <a:endParaRPr 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71</a:t>
            </a:fld>
            <a:endParaRPr lang="zh-TW" altLang="en-US"/>
          </a:p>
        </p:txBody>
      </p:sp>
      <p:sp>
        <p:nvSpPr>
          <p:cNvPr id="9" name="內容版面配置區 3"/>
          <p:cNvSpPr txBox="1">
            <a:spLocks/>
          </p:cNvSpPr>
          <p:nvPr/>
        </p:nvSpPr>
        <p:spPr>
          <a:xfrm>
            <a:off x="628650" y="1443111"/>
            <a:ext cx="7886700" cy="196038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dirty="0" smtClean="0"/>
              <a:t>給定兩個問題的答案，我們大致上可以推論第三個問題的答案。</a:t>
            </a:r>
            <a:endParaRPr lang="en-US" altLang="zh-TW" dirty="0" smtClean="0"/>
          </a:p>
        </p:txBody>
      </p:sp>
      <p:sp>
        <p:nvSpPr>
          <p:cNvPr id="14" name="文字方塊 13">
            <a:hlinkClick r:id="rId2" action="ppaction://hlinksldjump"/>
          </p:cNvPr>
          <p:cNvSpPr txBox="1"/>
          <p:nvPr/>
        </p:nvSpPr>
        <p:spPr>
          <a:xfrm>
            <a:off x="7824496" y="6367555"/>
            <a:ext cx="965614" cy="369332"/>
          </a:xfrm>
          <a:prstGeom prst="rect">
            <a:avLst/>
          </a:prstGeom>
          <a:noFill/>
        </p:spPr>
        <p:txBody>
          <a:bodyPr wrap="square" rtlCol="0">
            <a:spAutoFit/>
          </a:bodyPr>
          <a:lstStyle/>
          <a:p>
            <a:r>
              <a:rPr lang="en-US" dirty="0" smtClean="0"/>
              <a:t>Go back</a:t>
            </a:r>
            <a:endParaRPr lang="en-US" dirty="0"/>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913" y="2292431"/>
            <a:ext cx="5071949" cy="2128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8" name="群組 17"/>
          <p:cNvGrpSpPr/>
          <p:nvPr/>
        </p:nvGrpSpPr>
        <p:grpSpPr>
          <a:xfrm>
            <a:off x="4373612" y="4098300"/>
            <a:ext cx="3327475" cy="2948023"/>
            <a:chOff x="4534930" y="2558119"/>
            <a:chExt cx="4117673" cy="4142935"/>
          </a:xfrm>
        </p:grpSpPr>
        <p:pic>
          <p:nvPicPr>
            <p:cNvPr id="19" name="圖片 18"/>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534930" y="2558119"/>
              <a:ext cx="4117673" cy="4142935"/>
            </a:xfrm>
            <a:prstGeom prst="rect">
              <a:avLst/>
            </a:prstGeom>
          </p:spPr>
        </p:pic>
        <p:cxnSp>
          <p:nvCxnSpPr>
            <p:cNvPr id="20" name="直線單箭頭接點 19"/>
            <p:cNvCxnSpPr/>
            <p:nvPr/>
          </p:nvCxnSpPr>
          <p:spPr>
            <a:xfrm flipV="1">
              <a:off x="6413158" y="3668296"/>
              <a:ext cx="413951" cy="190048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線單箭頭接點 20"/>
            <p:cNvCxnSpPr/>
            <p:nvPr/>
          </p:nvCxnSpPr>
          <p:spPr>
            <a:xfrm>
              <a:off x="6088593" y="4452689"/>
              <a:ext cx="1024486" cy="35820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22" name="內容版面配置區 3"/>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27584" y="3977894"/>
            <a:ext cx="3236708" cy="3256565"/>
          </a:xfrm>
          <a:prstGeom prst="rect">
            <a:avLst/>
          </a:prstGeom>
        </p:spPr>
      </p:pic>
      <p:cxnSp>
        <p:nvCxnSpPr>
          <p:cNvPr id="23" name="直線單箭頭接點 22"/>
          <p:cNvCxnSpPr/>
          <p:nvPr/>
        </p:nvCxnSpPr>
        <p:spPr>
          <a:xfrm flipV="1">
            <a:off x="2641994" y="5062846"/>
            <a:ext cx="234779" cy="36527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文字方塊 23"/>
          <p:cNvSpPr txBox="1"/>
          <p:nvPr/>
        </p:nvSpPr>
        <p:spPr>
          <a:xfrm>
            <a:off x="2876772" y="4436096"/>
            <a:ext cx="2775348" cy="923330"/>
          </a:xfrm>
          <a:prstGeom prst="rect">
            <a:avLst/>
          </a:prstGeom>
          <a:noFill/>
        </p:spPr>
        <p:txBody>
          <a:bodyPr wrap="square" rtlCol="0">
            <a:spAutoFit/>
          </a:bodyPr>
          <a:lstStyle/>
          <a:p>
            <a:r>
              <a:rPr lang="en-US" dirty="0" smtClean="0">
                <a:solidFill>
                  <a:srgbClr val="FF0000"/>
                </a:solidFill>
              </a:rPr>
              <a:t>Variance of the third </a:t>
            </a:r>
            <a:r>
              <a:rPr lang="en-US" dirty="0" err="1" smtClean="0">
                <a:solidFill>
                  <a:srgbClr val="FF0000"/>
                </a:solidFill>
              </a:rPr>
              <a:t>DoF</a:t>
            </a:r>
            <a:r>
              <a:rPr lang="en-US" dirty="0" smtClean="0">
                <a:solidFill>
                  <a:srgbClr val="FF0000"/>
                </a:solidFill>
              </a:rPr>
              <a:t> (PCA3) is small </a:t>
            </a:r>
            <a:br>
              <a:rPr lang="en-US" dirty="0" smtClean="0">
                <a:solidFill>
                  <a:srgbClr val="FF0000"/>
                </a:solidFill>
              </a:rPr>
            </a:br>
            <a:r>
              <a:rPr lang="en-US" dirty="0" smtClean="0">
                <a:solidFill>
                  <a:srgbClr val="FF0000"/>
                </a:solidFill>
              </a:rPr>
              <a:t>(only 3% of total variance)</a:t>
            </a:r>
            <a:endParaRPr lang="en-US" dirty="0">
              <a:solidFill>
                <a:srgbClr val="FF0000"/>
              </a:solidFill>
            </a:endParaRPr>
          </a:p>
        </p:txBody>
      </p:sp>
      <p:sp>
        <p:nvSpPr>
          <p:cNvPr id="25" name="文字方塊 24"/>
          <p:cNvSpPr txBox="1"/>
          <p:nvPr/>
        </p:nvSpPr>
        <p:spPr>
          <a:xfrm>
            <a:off x="5832103" y="4383458"/>
            <a:ext cx="2020331" cy="369332"/>
          </a:xfrm>
          <a:prstGeom prst="rect">
            <a:avLst/>
          </a:prstGeom>
          <a:noFill/>
        </p:spPr>
        <p:txBody>
          <a:bodyPr wrap="square" rtlCol="0">
            <a:spAutoFit/>
          </a:bodyPr>
          <a:lstStyle/>
          <a:p>
            <a:r>
              <a:rPr lang="en-US" dirty="0" smtClean="0">
                <a:solidFill>
                  <a:srgbClr val="FF0000"/>
                </a:solidFill>
              </a:rPr>
              <a:t>PCA1: 72% variance</a:t>
            </a:r>
            <a:endParaRPr lang="en-US" dirty="0">
              <a:solidFill>
                <a:srgbClr val="FF0000"/>
              </a:solidFill>
            </a:endParaRPr>
          </a:p>
        </p:txBody>
      </p:sp>
      <p:sp>
        <p:nvSpPr>
          <p:cNvPr id="26" name="文字方塊 25"/>
          <p:cNvSpPr txBox="1"/>
          <p:nvPr/>
        </p:nvSpPr>
        <p:spPr>
          <a:xfrm>
            <a:off x="6547605" y="5565359"/>
            <a:ext cx="2020331" cy="369332"/>
          </a:xfrm>
          <a:prstGeom prst="rect">
            <a:avLst/>
          </a:prstGeom>
          <a:noFill/>
        </p:spPr>
        <p:txBody>
          <a:bodyPr wrap="square" rtlCol="0">
            <a:spAutoFit/>
          </a:bodyPr>
          <a:lstStyle/>
          <a:p>
            <a:r>
              <a:rPr lang="en-US" dirty="0" smtClean="0">
                <a:solidFill>
                  <a:srgbClr val="FF0000"/>
                </a:solidFill>
              </a:rPr>
              <a:t>PCA2: 25% variance</a:t>
            </a:r>
            <a:endParaRPr lang="en-US" dirty="0">
              <a:solidFill>
                <a:srgbClr val="FF0000"/>
              </a:solidFill>
            </a:endParaRPr>
          </a:p>
        </p:txBody>
      </p:sp>
      <p:sp>
        <p:nvSpPr>
          <p:cNvPr id="12" name="矩形 11"/>
          <p:cNvSpPr/>
          <p:nvPr/>
        </p:nvSpPr>
        <p:spPr>
          <a:xfrm>
            <a:off x="6402889" y="2708920"/>
            <a:ext cx="2596395" cy="1200329"/>
          </a:xfrm>
          <a:prstGeom prst="rect">
            <a:avLst/>
          </a:prstGeom>
        </p:spPr>
        <p:txBody>
          <a:bodyPr wrap="square">
            <a:spAutoFit/>
          </a:bodyPr>
          <a:lstStyle/>
          <a:p>
            <a:r>
              <a:rPr lang="zh-TW" altLang="en-US" dirty="0" smtClean="0"/>
              <a:t>線性的</a:t>
            </a:r>
            <a:r>
              <a:rPr lang="zh-TW" altLang="en-US" dirty="0"/>
              <a:t>假設下</a:t>
            </a:r>
            <a:r>
              <a:rPr lang="en-US" altLang="zh-TW" dirty="0"/>
              <a:t>:</a:t>
            </a:r>
            <a:r>
              <a:rPr lang="zh-TW" altLang="en-US" dirty="0"/>
              <a:t> </a:t>
            </a:r>
            <a:endParaRPr lang="en-US" altLang="zh-TW" dirty="0" smtClean="0"/>
          </a:p>
          <a:p>
            <a:r>
              <a:rPr lang="en-US" altLang="zh-TW" dirty="0" smtClean="0"/>
              <a:t/>
            </a:r>
            <a:br>
              <a:rPr lang="en-US" altLang="zh-TW" dirty="0" smtClean="0"/>
            </a:br>
            <a:r>
              <a:rPr lang="zh-TW" altLang="en-US" dirty="0" smtClean="0"/>
              <a:t>順序</a:t>
            </a:r>
            <a:r>
              <a:rPr lang="zh-TW" altLang="en-US" dirty="0"/>
              <a:t>性</a:t>
            </a:r>
            <a:r>
              <a:rPr lang="en-US" altLang="zh-TW" dirty="0" smtClean="0"/>
              <a:t>≈</a:t>
            </a:r>
            <a:br>
              <a:rPr lang="en-US" altLang="zh-TW" dirty="0" smtClean="0"/>
            </a:br>
            <a:r>
              <a:rPr lang="en-US" altLang="zh-TW" dirty="0" smtClean="0"/>
              <a:t>0.83</a:t>
            </a:r>
            <a:r>
              <a:rPr lang="zh-TW" altLang="en-US" dirty="0"/>
              <a:t>*相關性</a:t>
            </a:r>
            <a:r>
              <a:rPr lang="en-US" altLang="zh-TW" dirty="0"/>
              <a:t>-0.24</a:t>
            </a:r>
            <a:r>
              <a:rPr lang="zh-TW" altLang="en-US" dirty="0"/>
              <a:t>困難度</a:t>
            </a:r>
            <a:endParaRPr lang="en-US" altLang="zh-TW" dirty="0"/>
          </a:p>
        </p:txBody>
      </p:sp>
    </p:spTree>
    <p:extLst>
      <p:ext uri="{BB962C8B-B14F-4D97-AF65-F5344CB8AC3E}">
        <p14:creationId xmlns:p14="http://schemas.microsoft.com/office/powerpoint/2010/main" val="276690138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老師的背景</a:t>
            </a:r>
            <a:endParaRPr lang="en-US" dirty="0"/>
          </a:p>
        </p:txBody>
      </p:sp>
      <p:sp>
        <p:nvSpPr>
          <p:cNvPr id="4" name="投影片編號版面配置區 3"/>
          <p:cNvSpPr>
            <a:spLocks noGrp="1"/>
          </p:cNvSpPr>
          <p:nvPr>
            <p:ph type="sldNum" sz="quarter" idx="12"/>
          </p:nvPr>
        </p:nvSpPr>
        <p:spPr/>
        <p:txBody>
          <a:bodyPr/>
          <a:lstStyle/>
          <a:p>
            <a:fld id="{ED97C7B1-679B-41CD-964D-385158F54399}" type="slidenum">
              <a:rPr lang="zh-TW" altLang="en-US" smtClean="0"/>
              <a:t>72</a:t>
            </a:fld>
            <a:endParaRPr lang="zh-TW" altLang="en-US"/>
          </a:p>
        </p:txBody>
      </p:sp>
      <p:sp>
        <p:nvSpPr>
          <p:cNvPr id="3" name="內容版面配置區 2"/>
          <p:cNvSpPr>
            <a:spLocks noGrp="1"/>
          </p:cNvSpPr>
          <p:nvPr>
            <p:ph sz="quarter" idx="1"/>
          </p:nvPr>
        </p:nvSpPr>
        <p:spPr/>
        <p:txBody>
          <a:bodyPr/>
          <a:lstStyle/>
          <a:p>
            <a:r>
              <a:rPr lang="zh-TW" altLang="en-US" dirty="0" smtClean="0"/>
              <a:t>老師背景：</a:t>
            </a:r>
            <a:endParaRPr lang="en-US" altLang="zh-TW" dirty="0" smtClean="0"/>
          </a:p>
          <a:p>
            <a:pPr lvl="1"/>
            <a:r>
              <a:rPr lang="zh-TW" altLang="en-US" dirty="0" smtClean="0">
                <a:solidFill>
                  <a:srgbClr val="FF0000"/>
                </a:solidFill>
              </a:rPr>
              <a:t>國小</a:t>
            </a:r>
            <a:r>
              <a:rPr lang="zh-TW" altLang="en-US" dirty="0">
                <a:solidFill>
                  <a:srgbClr val="FF0000"/>
                </a:solidFill>
              </a:rPr>
              <a:t>正職</a:t>
            </a:r>
            <a:r>
              <a:rPr lang="zh-TW" altLang="en-US" dirty="0" smtClean="0">
                <a:solidFill>
                  <a:srgbClr val="FF0000"/>
                </a:solidFill>
              </a:rPr>
              <a:t>老師：</a:t>
            </a:r>
            <a:endParaRPr lang="en-US" altLang="zh-TW" dirty="0">
              <a:solidFill>
                <a:srgbClr val="FF0000"/>
              </a:solidFill>
            </a:endParaRPr>
          </a:p>
          <a:p>
            <a:pPr lvl="2"/>
            <a:r>
              <a:rPr lang="zh-TW" altLang="en-US" dirty="0"/>
              <a:t>新北市文林國小高年級導師</a:t>
            </a:r>
            <a:r>
              <a:rPr lang="zh-TW" altLang="en-US" dirty="0" smtClean="0"/>
              <a:t>，接近十年的教學和審題經驗</a:t>
            </a:r>
            <a:endParaRPr lang="en-US" altLang="zh-TW" dirty="0" smtClean="0"/>
          </a:p>
          <a:p>
            <a:pPr lvl="2"/>
            <a:r>
              <a:rPr lang="en-US" altLang="zh-TW" dirty="0"/>
              <a:t>Training + </a:t>
            </a:r>
            <a:r>
              <a:rPr lang="en-US" altLang="zh-TW" dirty="0" smtClean="0"/>
              <a:t>testing</a:t>
            </a:r>
            <a:endParaRPr lang="en-US" altLang="zh-TW" dirty="0"/>
          </a:p>
          <a:p>
            <a:pPr lvl="1"/>
            <a:r>
              <a:rPr lang="zh-TW" altLang="en-US" dirty="0" smtClean="0">
                <a:solidFill>
                  <a:srgbClr val="FF0000"/>
                </a:solidFill>
              </a:rPr>
              <a:t>補習班數學老師：</a:t>
            </a:r>
            <a:endParaRPr lang="en-US" altLang="zh-TW" dirty="0" smtClean="0">
              <a:solidFill>
                <a:srgbClr val="FF0000"/>
              </a:solidFill>
            </a:endParaRPr>
          </a:p>
          <a:p>
            <a:pPr lvl="2"/>
            <a:r>
              <a:rPr lang="zh-TW" altLang="en-US" dirty="0"/>
              <a:t>三年奧林匹亞文教科技數學老師，平均每週約</a:t>
            </a:r>
            <a:r>
              <a:rPr lang="en-US" altLang="zh-TW" dirty="0"/>
              <a:t>18</a:t>
            </a:r>
            <a:r>
              <a:rPr lang="zh-TW" altLang="en-US" dirty="0"/>
              <a:t>小時。</a:t>
            </a:r>
            <a:br>
              <a:rPr lang="zh-TW" altLang="en-US" dirty="0"/>
            </a:br>
            <a:r>
              <a:rPr lang="zh-TW" altLang="en-US" dirty="0"/>
              <a:t>現任百世資優數學老師，每週</a:t>
            </a:r>
            <a:r>
              <a:rPr lang="en-US" altLang="zh-TW" dirty="0"/>
              <a:t>10</a:t>
            </a:r>
            <a:r>
              <a:rPr lang="zh-TW" altLang="en-US" dirty="0"/>
              <a:t>小時的</a:t>
            </a:r>
            <a:r>
              <a:rPr lang="zh-TW" altLang="en-US" dirty="0" smtClean="0"/>
              <a:t>課。</a:t>
            </a:r>
            <a:endParaRPr lang="en-US" altLang="zh-TW" dirty="0" smtClean="0"/>
          </a:p>
          <a:p>
            <a:pPr lvl="2"/>
            <a:r>
              <a:rPr lang="en-US" altLang="zh-TW" dirty="0"/>
              <a:t>Training + </a:t>
            </a:r>
            <a:r>
              <a:rPr lang="en-US" altLang="zh-TW" dirty="0" smtClean="0"/>
              <a:t>testing</a:t>
            </a:r>
          </a:p>
          <a:p>
            <a:pPr lvl="1"/>
            <a:r>
              <a:rPr lang="zh-TW" altLang="en-US" dirty="0" smtClean="0">
                <a:solidFill>
                  <a:srgbClr val="FF0000"/>
                </a:solidFill>
              </a:rPr>
              <a:t>代課老師：</a:t>
            </a:r>
            <a:endParaRPr lang="en-US" altLang="zh-TW" dirty="0" smtClean="0">
              <a:solidFill>
                <a:srgbClr val="FF0000"/>
              </a:solidFill>
            </a:endParaRPr>
          </a:p>
          <a:p>
            <a:pPr lvl="2"/>
            <a:r>
              <a:rPr lang="zh-TW" altLang="en-US" dirty="0" smtClean="0"/>
              <a:t>新北市三多國中</a:t>
            </a:r>
            <a:r>
              <a:rPr lang="en-US" altLang="zh-TW" dirty="0" smtClean="0"/>
              <a:t>&amp;</a:t>
            </a:r>
            <a:r>
              <a:rPr lang="zh-TW" altLang="en-US" dirty="0" smtClean="0"/>
              <a:t>台北市誠正國中數學代課老師，一年以上每週</a:t>
            </a:r>
            <a:r>
              <a:rPr lang="en-US" altLang="zh-TW" dirty="0" smtClean="0"/>
              <a:t>12~20</a:t>
            </a:r>
            <a:r>
              <a:rPr lang="zh-TW" altLang="en-US" dirty="0" smtClean="0"/>
              <a:t>節的代課經歷</a:t>
            </a:r>
            <a:r>
              <a:rPr lang="zh-TW" altLang="en-US" dirty="0"/>
              <a:t>。</a:t>
            </a:r>
            <a:endParaRPr lang="en-US" altLang="zh-TW" dirty="0" smtClean="0"/>
          </a:p>
          <a:p>
            <a:pPr lvl="2"/>
            <a:r>
              <a:rPr lang="en-US" altLang="zh-TW" dirty="0" smtClean="0"/>
              <a:t>Training</a:t>
            </a:r>
            <a:endParaRPr lang="en-US" altLang="zh-TW" dirty="0"/>
          </a:p>
          <a:p>
            <a:pPr lvl="2"/>
            <a:endParaRPr lang="en-US" altLang="zh-TW" dirty="0" smtClean="0"/>
          </a:p>
        </p:txBody>
      </p:sp>
      <p:sp>
        <p:nvSpPr>
          <p:cNvPr id="5" name="文字方塊 4">
            <a:hlinkClick r:id="rId2" action="ppaction://hlinksldjump"/>
          </p:cNvPr>
          <p:cNvSpPr txBox="1"/>
          <p:nvPr/>
        </p:nvSpPr>
        <p:spPr>
          <a:xfrm>
            <a:off x="7824496" y="6367555"/>
            <a:ext cx="965614" cy="369332"/>
          </a:xfrm>
          <a:prstGeom prst="rect">
            <a:avLst/>
          </a:prstGeom>
          <a:noFill/>
        </p:spPr>
        <p:txBody>
          <a:bodyPr wrap="square" rtlCol="0">
            <a:spAutoFit/>
          </a:bodyPr>
          <a:lstStyle/>
          <a:p>
            <a:r>
              <a:rPr lang="en-US" dirty="0" smtClean="0"/>
              <a:t>Go back</a:t>
            </a:r>
            <a:endParaRPr lang="en-US" dirty="0"/>
          </a:p>
        </p:txBody>
      </p:sp>
    </p:spTree>
    <p:extLst>
      <p:ext uri="{BB962C8B-B14F-4D97-AF65-F5344CB8AC3E}">
        <p14:creationId xmlns:p14="http://schemas.microsoft.com/office/powerpoint/2010/main" val="274172643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順序性推論</a:t>
            </a:r>
            <a:endParaRPr lang="zh-TW" alt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73</a:t>
            </a:fld>
            <a:endParaRPr lang="zh-TW" altLang="en-US"/>
          </a:p>
        </p:txBody>
      </p:sp>
      <p:sp>
        <p:nvSpPr>
          <p:cNvPr id="4" name="內容版面配置區 3"/>
          <p:cNvSpPr>
            <a:spLocks noGrp="1"/>
          </p:cNvSpPr>
          <p:nvPr>
            <p:ph sz="quarter" idx="1"/>
          </p:nvPr>
        </p:nvSpPr>
        <p:spPr>
          <a:xfrm>
            <a:off x="781643" y="1292249"/>
            <a:ext cx="3945632" cy="4933528"/>
          </a:xfrm>
        </p:spPr>
        <p:txBody>
          <a:bodyPr>
            <a:normAutofit fontScale="55000" lnSpcReduction="20000"/>
          </a:bodyPr>
          <a:lstStyle/>
          <a:p>
            <a:r>
              <a:rPr lang="zh-TW" altLang="en-US" dirty="0" smtClean="0"/>
              <a:t>計算流程：</a:t>
            </a:r>
            <a:endParaRPr lang="en-US" altLang="zh-TW" dirty="0" smtClean="0"/>
          </a:p>
          <a:p>
            <a:pPr lvl="1"/>
            <a:r>
              <a:rPr lang="en-US" altLang="zh-TW" dirty="0" smtClean="0"/>
              <a:t>1. </a:t>
            </a:r>
            <a:r>
              <a:rPr lang="zh-TW" altLang="en-US" dirty="0" smtClean="0"/>
              <a:t>回答題目正確次數</a:t>
            </a:r>
            <a:r>
              <a:rPr lang="en-US" altLang="zh-TW" dirty="0" smtClean="0"/>
              <a:t>(c</a:t>
            </a:r>
            <a:r>
              <a:rPr lang="en-US" altLang="zh-TW" baseline="-25000" dirty="0" smtClean="0"/>
              <a:t>i</a:t>
            </a:r>
            <a:r>
              <a:rPr lang="en-US" altLang="zh-TW" dirty="0" smtClean="0"/>
              <a:t>)</a:t>
            </a:r>
            <a:r>
              <a:rPr lang="zh-TW" altLang="en-US" dirty="0" smtClean="0"/>
              <a:t>與錯誤次數</a:t>
            </a:r>
            <a:r>
              <a:rPr lang="en-US" altLang="zh-TW" dirty="0" smtClean="0"/>
              <a:t>(</a:t>
            </a:r>
            <a:r>
              <a:rPr lang="en-US" altLang="zh-TW" dirty="0" err="1" smtClean="0"/>
              <a:t>e</a:t>
            </a:r>
            <a:r>
              <a:rPr lang="en-US" altLang="zh-TW" baseline="-25000" dirty="0" err="1" smtClean="0"/>
              <a:t>i</a:t>
            </a:r>
            <a:r>
              <a:rPr lang="en-US" altLang="zh-TW" dirty="0" smtClean="0"/>
              <a:t>)</a:t>
            </a:r>
          </a:p>
          <a:p>
            <a:pPr lvl="1"/>
            <a:r>
              <a:rPr lang="en-US" altLang="zh-TW" dirty="0" smtClean="0"/>
              <a:t>2. </a:t>
            </a:r>
            <a:r>
              <a:rPr lang="zh-TW" altLang="en-US" dirty="0" smtClean="0"/>
              <a:t>答對機率</a:t>
            </a:r>
            <a:r>
              <a:rPr lang="en-US" altLang="zh-TW" baseline="-25000" dirty="0" err="1" smtClean="0"/>
              <a:t>i</a:t>
            </a:r>
            <a:r>
              <a:rPr lang="en-US" altLang="zh-TW" dirty="0" smtClean="0"/>
              <a:t>,</a:t>
            </a:r>
            <a:r>
              <a:rPr lang="zh-TW" altLang="en-US" dirty="0" smtClean="0"/>
              <a:t> </a:t>
            </a:r>
            <a:r>
              <a:rPr lang="zh-TW" altLang="en-US" dirty="0"/>
              <a:t>答錯</a:t>
            </a:r>
            <a:r>
              <a:rPr lang="zh-TW" altLang="en-US" dirty="0" smtClean="0"/>
              <a:t>機率</a:t>
            </a:r>
            <a:r>
              <a:rPr lang="en-US" altLang="zh-TW" baseline="-25000" dirty="0" err="1" smtClean="0"/>
              <a:t>i</a:t>
            </a:r>
            <a:endParaRPr lang="en-US" altLang="zh-TW" baseline="-25000" dirty="0" smtClean="0"/>
          </a:p>
          <a:p>
            <a:pPr lvl="1"/>
            <a:r>
              <a:rPr lang="en-US" altLang="zh-TW" dirty="0" smtClean="0"/>
              <a:t>3. </a:t>
            </a:r>
            <a:r>
              <a:rPr lang="zh-TW" altLang="en-US" dirty="0" smtClean="0"/>
              <a:t>預測正確次數</a:t>
            </a:r>
            <a:r>
              <a:rPr lang="en-US" altLang="zh-TW" baseline="-25000" dirty="0" smtClean="0"/>
              <a:t>j</a:t>
            </a:r>
            <a:r>
              <a:rPr lang="en-US" altLang="zh-TW" dirty="0" smtClean="0"/>
              <a:t>, </a:t>
            </a:r>
            <a:r>
              <a:rPr lang="zh-TW" altLang="en-US" dirty="0" smtClean="0"/>
              <a:t>錯誤次數</a:t>
            </a:r>
            <a:r>
              <a:rPr lang="en-US" altLang="zh-TW" baseline="-25000" dirty="0" smtClean="0"/>
              <a:t>j</a:t>
            </a:r>
          </a:p>
          <a:p>
            <a:pPr lvl="2"/>
            <a:r>
              <a:rPr lang="zh-TW" altLang="en-US" dirty="0" smtClean="0"/>
              <a:t>依據順序性關係擴散</a:t>
            </a:r>
            <a:endParaRPr lang="en-US" altLang="zh-TW" dirty="0" smtClean="0"/>
          </a:p>
          <a:p>
            <a:endParaRPr lang="en-US" altLang="zh-TW" dirty="0" smtClean="0"/>
          </a:p>
          <a:p>
            <a:r>
              <a:rPr lang="zh-TW" altLang="en-US" dirty="0" smtClean="0"/>
              <a:t>答對機率</a:t>
            </a:r>
            <a:r>
              <a:rPr lang="en-US" altLang="zh-TW" baseline="-25000" dirty="0" err="1" smtClean="0"/>
              <a:t>i</a:t>
            </a:r>
            <a:r>
              <a:rPr lang="en-US" altLang="zh-TW" baseline="-25000" dirty="0" smtClean="0"/>
              <a:t> </a:t>
            </a:r>
            <a:r>
              <a:rPr lang="en-US" altLang="zh-TW" dirty="0"/>
              <a:t>(0~1)</a:t>
            </a:r>
            <a:endParaRPr lang="en-US" altLang="zh-TW" baseline="-25000" dirty="0" smtClean="0"/>
          </a:p>
          <a:p>
            <a:pPr lvl="1"/>
            <a:r>
              <a:rPr lang="zh-TW" altLang="en-US" dirty="0" smtClean="0"/>
              <a:t>如果沒有答對過</a:t>
            </a:r>
            <a:r>
              <a:rPr lang="en-US" altLang="zh-TW" dirty="0" smtClean="0"/>
              <a:t>: 0</a:t>
            </a:r>
            <a:endParaRPr lang="en-US" altLang="zh-TW" dirty="0"/>
          </a:p>
          <a:p>
            <a:pPr lvl="1"/>
            <a:r>
              <a:rPr lang="zh-TW" altLang="en-US" dirty="0" smtClean="0"/>
              <a:t>如果有</a:t>
            </a:r>
            <a:r>
              <a:rPr lang="zh-TW" altLang="en-US" dirty="0"/>
              <a:t>答對過</a:t>
            </a:r>
            <a:r>
              <a:rPr lang="en-US" altLang="zh-TW" dirty="0"/>
              <a:t>: 1</a:t>
            </a:r>
            <a:r>
              <a:rPr lang="en-US" altLang="zh-TW" dirty="0" smtClean="0"/>
              <a:t>/(1+exp(-(c</a:t>
            </a:r>
            <a:r>
              <a:rPr lang="en-US" altLang="zh-TW" baseline="-25000" dirty="0" smtClean="0"/>
              <a:t>i</a:t>
            </a:r>
            <a:r>
              <a:rPr lang="en-US" altLang="zh-TW" dirty="0" smtClean="0"/>
              <a:t>-</a:t>
            </a:r>
            <a:r>
              <a:rPr lang="en-US" altLang="zh-TW" dirty="0" err="1" smtClean="0"/>
              <a:t>e</a:t>
            </a:r>
            <a:r>
              <a:rPr lang="en-US" altLang="zh-TW" baseline="-25000" dirty="0" err="1" smtClean="0"/>
              <a:t>i</a:t>
            </a:r>
            <a:r>
              <a:rPr lang="en-US" altLang="zh-TW" dirty="0" smtClean="0"/>
              <a:t>))</a:t>
            </a:r>
          </a:p>
          <a:p>
            <a:pPr lvl="2"/>
            <a:r>
              <a:rPr lang="zh-TW" altLang="en-US" dirty="0"/>
              <a:t>使用</a:t>
            </a:r>
            <a:r>
              <a:rPr lang="en-US" altLang="zh-TW" dirty="0"/>
              <a:t>logistic</a:t>
            </a:r>
            <a:r>
              <a:rPr lang="zh-TW" altLang="en-US" dirty="0"/>
              <a:t> </a:t>
            </a:r>
            <a:r>
              <a:rPr lang="en-US" altLang="zh-TW" dirty="0" smtClean="0"/>
              <a:t>function</a:t>
            </a:r>
          </a:p>
          <a:p>
            <a:endParaRPr lang="en-US" altLang="zh-TW" dirty="0" smtClean="0"/>
          </a:p>
          <a:p>
            <a:r>
              <a:rPr lang="zh-TW" altLang="en-US" dirty="0" smtClean="0"/>
              <a:t>預測</a:t>
            </a:r>
            <a:r>
              <a:rPr lang="zh-TW" altLang="en-US" dirty="0"/>
              <a:t>正確次數</a:t>
            </a:r>
            <a:r>
              <a:rPr lang="en-US" altLang="zh-TW" baseline="-25000" dirty="0" err="1" smtClean="0"/>
              <a:t>i</a:t>
            </a:r>
            <a:r>
              <a:rPr lang="zh-TW" altLang="en-US" baseline="-25000" dirty="0" smtClean="0"/>
              <a:t> </a:t>
            </a:r>
            <a:r>
              <a:rPr lang="en-US" altLang="zh-TW" dirty="0" smtClean="0"/>
              <a:t>(</a:t>
            </a:r>
            <a:r>
              <a:rPr lang="zh-TW" altLang="en-US" dirty="0" smtClean="0"/>
              <a:t>結算時</a:t>
            </a:r>
            <a:r>
              <a:rPr lang="en-US" altLang="zh-TW" dirty="0" smtClean="0"/>
              <a:t>0~1)</a:t>
            </a:r>
          </a:p>
          <a:p>
            <a:pPr lvl="1"/>
            <a:r>
              <a:rPr lang="en-US" altLang="zh-TW" dirty="0" smtClean="0"/>
              <a:t>=</a:t>
            </a:r>
            <a:r>
              <a:rPr lang="en-US" altLang="zh-TW" dirty="0" err="1"/>
              <a:t>f</a:t>
            </a:r>
            <a:r>
              <a:rPr lang="en-US" altLang="zh-TW" baseline="-25000" dirty="0" err="1" smtClean="0"/>
              <a:t>j</a:t>
            </a:r>
            <a:r>
              <a:rPr lang="zh-TW" altLang="en-US" dirty="0" smtClean="0"/>
              <a:t> </a:t>
            </a:r>
            <a:r>
              <a:rPr lang="en-US" altLang="zh-TW" dirty="0" smtClean="0"/>
              <a:t>(</a:t>
            </a:r>
            <a:r>
              <a:rPr lang="zh-TW" altLang="en-US" dirty="0" smtClean="0"/>
              <a:t>答對機率</a:t>
            </a:r>
            <a:r>
              <a:rPr lang="en-US" altLang="zh-TW" baseline="-25000" dirty="0" smtClean="0"/>
              <a:t>j</a:t>
            </a:r>
            <a:r>
              <a:rPr lang="zh-TW" altLang="en-US" dirty="0" smtClean="0"/>
              <a:t> </a:t>
            </a:r>
            <a:r>
              <a:rPr lang="en-US" altLang="zh-TW" dirty="0" smtClean="0"/>
              <a:t>*</a:t>
            </a:r>
            <a:r>
              <a:rPr lang="zh-TW" altLang="en-US" dirty="0" smtClean="0"/>
              <a:t> </a:t>
            </a:r>
            <a:r>
              <a:rPr lang="en-US" altLang="zh-TW" dirty="0" smtClean="0"/>
              <a:t>Prerequisite</a:t>
            </a:r>
            <a:r>
              <a:rPr lang="zh-TW" altLang="en-US" dirty="0"/>
              <a:t>的關係</a:t>
            </a:r>
            <a:r>
              <a:rPr lang="zh-TW" altLang="en-US" dirty="0" smtClean="0"/>
              <a:t>機率</a:t>
            </a:r>
            <a:r>
              <a:rPr lang="en-US" altLang="zh-TW" baseline="-25000" dirty="0" err="1" smtClean="0"/>
              <a:t>ij</a:t>
            </a:r>
            <a:r>
              <a:rPr lang="en-US" altLang="zh-TW" dirty="0" smtClean="0"/>
              <a:t>)</a:t>
            </a:r>
          </a:p>
          <a:p>
            <a:pPr lvl="1"/>
            <a:r>
              <a:rPr lang="en-US" altLang="zh-TW" dirty="0" err="1" smtClean="0"/>
              <a:t>f</a:t>
            </a:r>
            <a:r>
              <a:rPr lang="en-US" altLang="zh-TW" baseline="-25000" dirty="0" err="1" smtClean="0"/>
              <a:t>j</a:t>
            </a:r>
            <a:r>
              <a:rPr lang="en-US" altLang="zh-TW" dirty="0" smtClean="0"/>
              <a:t>:</a:t>
            </a:r>
            <a:r>
              <a:rPr lang="zh-TW" altLang="en-US" baseline="-25000" dirty="0" smtClean="0"/>
              <a:t> </a:t>
            </a:r>
            <a:r>
              <a:rPr lang="zh-TW" altLang="en-US" dirty="0" smtClean="0"/>
              <a:t>測驗時</a:t>
            </a:r>
            <a:r>
              <a:rPr lang="en-US" altLang="zh-TW" dirty="0" err="1" smtClean="0"/>
              <a:t>f</a:t>
            </a:r>
            <a:r>
              <a:rPr lang="en-US" altLang="zh-TW" baseline="-25000" dirty="0" err="1"/>
              <a:t>j</a:t>
            </a:r>
            <a:r>
              <a:rPr lang="zh-TW" altLang="en-US" dirty="0" smtClean="0"/>
              <a:t>是</a:t>
            </a:r>
            <a:r>
              <a:rPr lang="en-US" altLang="zh-TW" dirty="0" err="1" smtClean="0"/>
              <a:t>sum</a:t>
            </a:r>
            <a:r>
              <a:rPr lang="en-US" altLang="zh-TW" baseline="-25000" dirty="0" err="1" smtClean="0"/>
              <a:t>j</a:t>
            </a:r>
            <a:r>
              <a:rPr lang="zh-TW" altLang="en-US" dirty="0" smtClean="0"/>
              <a:t>，結算時</a:t>
            </a:r>
            <a:r>
              <a:rPr lang="en-US" altLang="zh-TW" dirty="0" err="1"/>
              <a:t>f</a:t>
            </a:r>
            <a:r>
              <a:rPr lang="en-US" altLang="zh-TW" baseline="-25000" dirty="0" err="1"/>
              <a:t>j</a:t>
            </a:r>
            <a:r>
              <a:rPr lang="zh-TW" altLang="en-US" dirty="0" smtClean="0"/>
              <a:t>是</a:t>
            </a:r>
            <a:r>
              <a:rPr lang="en-US" altLang="zh-TW" dirty="0" err="1" smtClean="0"/>
              <a:t>max</a:t>
            </a:r>
            <a:r>
              <a:rPr lang="en-US" altLang="zh-TW" baseline="-25000" dirty="0" err="1" smtClean="0"/>
              <a:t>j</a:t>
            </a:r>
            <a:endParaRPr lang="en-US" altLang="zh-TW" dirty="0" smtClean="0"/>
          </a:p>
          <a:p>
            <a:pPr lvl="2"/>
            <a:r>
              <a:rPr lang="zh-TW" altLang="en-US" dirty="0" smtClean="0"/>
              <a:t>測驗：可以累積來避免做到相似的題目。</a:t>
            </a:r>
            <a:endParaRPr lang="en-US" altLang="zh-TW" dirty="0" smtClean="0"/>
          </a:p>
          <a:p>
            <a:pPr lvl="2"/>
            <a:r>
              <a:rPr lang="zh-TW" altLang="en-US" dirty="0" smtClean="0"/>
              <a:t>結算：最高的預測不超過</a:t>
            </a:r>
            <a:r>
              <a:rPr lang="en-US" altLang="zh-TW" dirty="0" smtClean="0"/>
              <a:t>1</a:t>
            </a:r>
            <a:r>
              <a:rPr lang="zh-TW" altLang="en-US" dirty="0" smtClean="0"/>
              <a:t>次。</a:t>
            </a:r>
            <a:endParaRPr lang="en-US" altLang="zh-TW" dirty="0" smtClean="0"/>
          </a:p>
          <a:p>
            <a:endParaRPr lang="en-US" altLang="zh-TW" dirty="0" smtClean="0"/>
          </a:p>
          <a:p>
            <a:r>
              <a:rPr lang="en-US" altLang="zh-TW" dirty="0" smtClean="0"/>
              <a:t>Prerequisite</a:t>
            </a:r>
            <a:r>
              <a:rPr lang="zh-TW" altLang="en-US" dirty="0"/>
              <a:t>的關係</a:t>
            </a:r>
            <a:r>
              <a:rPr lang="zh-TW" altLang="en-US" dirty="0" smtClean="0"/>
              <a:t>機率</a:t>
            </a:r>
            <a:r>
              <a:rPr lang="en-US" altLang="zh-TW" baseline="-25000" dirty="0" err="1"/>
              <a:t>ij</a:t>
            </a:r>
            <a:endParaRPr lang="en-US" altLang="zh-TW" dirty="0" smtClean="0"/>
          </a:p>
          <a:p>
            <a:pPr lvl="1"/>
            <a:r>
              <a:rPr lang="en-US" altLang="zh-TW" dirty="0" err="1" smtClean="0"/>
              <a:t>i</a:t>
            </a:r>
            <a:r>
              <a:rPr lang="zh-TW" altLang="en-US" dirty="0" smtClean="0"/>
              <a:t>是</a:t>
            </a:r>
            <a:r>
              <a:rPr lang="en-US" altLang="zh-TW" dirty="0" smtClean="0"/>
              <a:t>j</a:t>
            </a:r>
            <a:r>
              <a:rPr lang="zh-TW" altLang="en-US" dirty="0" smtClean="0"/>
              <a:t>的</a:t>
            </a:r>
            <a:r>
              <a:rPr lang="en-US" altLang="zh-TW" dirty="0" smtClean="0"/>
              <a:t>Prerequisite</a:t>
            </a:r>
            <a:r>
              <a:rPr lang="zh-TW" altLang="en-US" dirty="0" smtClean="0"/>
              <a:t>機率</a:t>
            </a:r>
            <a:endParaRPr lang="en-US" altLang="zh-TW" dirty="0" smtClean="0"/>
          </a:p>
        </p:txBody>
      </p:sp>
      <p:sp>
        <p:nvSpPr>
          <p:cNvPr id="27" name="橢圓 26"/>
          <p:cNvSpPr/>
          <p:nvPr/>
        </p:nvSpPr>
        <p:spPr>
          <a:xfrm>
            <a:off x="6622114" y="2340663"/>
            <a:ext cx="542174" cy="542174"/>
          </a:xfrm>
          <a:prstGeom prst="ellipse">
            <a:avLst/>
          </a:prstGeom>
          <a:solidFill>
            <a:schemeClr val="accent1">
              <a:lumMod val="60000"/>
              <a:lumOff val="4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28" name="橢圓 27"/>
          <p:cNvSpPr/>
          <p:nvPr/>
        </p:nvSpPr>
        <p:spPr>
          <a:xfrm>
            <a:off x="7572623" y="2305802"/>
            <a:ext cx="542174" cy="542174"/>
          </a:xfrm>
          <a:prstGeom prst="ellipse">
            <a:avLst/>
          </a:prstGeom>
          <a:solidFill>
            <a:schemeClr val="accent1">
              <a:lumMod val="60000"/>
              <a:lumOff val="4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
        <p:nvSpPr>
          <p:cNvPr id="29" name="橢圓 28"/>
          <p:cNvSpPr/>
          <p:nvPr/>
        </p:nvSpPr>
        <p:spPr>
          <a:xfrm>
            <a:off x="7092965" y="3102850"/>
            <a:ext cx="542174" cy="542174"/>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2/0</a:t>
            </a:r>
            <a:endParaRPr lang="en-US" sz="1100" dirty="0"/>
          </a:p>
        </p:txBody>
      </p:sp>
      <p:cxnSp>
        <p:nvCxnSpPr>
          <p:cNvPr id="30" name="直線單箭頭接點 29"/>
          <p:cNvCxnSpPr>
            <a:stCxn id="27" idx="4"/>
            <a:endCxn id="29" idx="1"/>
          </p:cNvCxnSpPr>
          <p:nvPr/>
        </p:nvCxnSpPr>
        <p:spPr>
          <a:xfrm>
            <a:off x="6893201" y="2882837"/>
            <a:ext cx="279164" cy="2994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直線單箭頭接點 30"/>
          <p:cNvCxnSpPr>
            <a:stCxn id="28" idx="4"/>
            <a:endCxn id="29" idx="7"/>
          </p:cNvCxnSpPr>
          <p:nvPr/>
        </p:nvCxnSpPr>
        <p:spPr>
          <a:xfrm flipH="1">
            <a:off x="7555739" y="2847976"/>
            <a:ext cx="287971" cy="3342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等腰三角形 31"/>
          <p:cNvSpPr/>
          <p:nvPr/>
        </p:nvSpPr>
        <p:spPr>
          <a:xfrm flipV="1">
            <a:off x="5550464" y="1127829"/>
            <a:ext cx="3630048" cy="2796515"/>
          </a:xfrm>
          <a:prstGeom prst="triangl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33" name="橢圓 32"/>
          <p:cNvSpPr/>
          <p:nvPr/>
        </p:nvSpPr>
        <p:spPr>
          <a:xfrm>
            <a:off x="6071579" y="3086894"/>
            <a:ext cx="542174" cy="542174"/>
          </a:xfrm>
          <a:prstGeom prst="ellipse">
            <a:avLst/>
          </a:prstGeom>
          <a:solidFill>
            <a:srgbClr val="80008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t>1/1</a:t>
            </a:r>
            <a:endParaRPr lang="en-US" sz="1100" dirty="0"/>
          </a:p>
        </p:txBody>
      </p:sp>
      <p:sp>
        <p:nvSpPr>
          <p:cNvPr id="34" name="橢圓 33"/>
          <p:cNvSpPr/>
          <p:nvPr/>
        </p:nvSpPr>
        <p:spPr>
          <a:xfrm>
            <a:off x="6613753" y="3849081"/>
            <a:ext cx="542174" cy="542174"/>
          </a:xfrm>
          <a:prstGeom prst="ellipse">
            <a:avLst/>
          </a:prstGeom>
          <a:solidFill>
            <a:schemeClr val="accent1">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cxnSp>
        <p:nvCxnSpPr>
          <p:cNvPr id="35" name="直線單箭頭接點 34"/>
          <p:cNvCxnSpPr>
            <a:stCxn id="33" idx="5"/>
            <a:endCxn id="34" idx="0"/>
          </p:cNvCxnSpPr>
          <p:nvPr/>
        </p:nvCxnSpPr>
        <p:spPr>
          <a:xfrm>
            <a:off x="6534353" y="3549668"/>
            <a:ext cx="350487" cy="2994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6" name="橢圓 35"/>
          <p:cNvSpPr/>
          <p:nvPr/>
        </p:nvSpPr>
        <p:spPr>
          <a:xfrm>
            <a:off x="5529406" y="3849081"/>
            <a:ext cx="542174" cy="542174"/>
          </a:xfrm>
          <a:prstGeom prst="ellipse">
            <a:avLst/>
          </a:prstGeom>
          <a:solidFill>
            <a:schemeClr val="accent1">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cxnSp>
        <p:nvCxnSpPr>
          <p:cNvPr id="37" name="直線單箭頭接點 36"/>
          <p:cNvCxnSpPr>
            <a:stCxn id="33" idx="3"/>
            <a:endCxn id="36" idx="0"/>
          </p:cNvCxnSpPr>
          <p:nvPr/>
        </p:nvCxnSpPr>
        <p:spPr>
          <a:xfrm flipH="1">
            <a:off x="5800493" y="3549668"/>
            <a:ext cx="350486" cy="2994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8" name="等腰三角形 37"/>
          <p:cNvSpPr/>
          <p:nvPr/>
        </p:nvSpPr>
        <p:spPr>
          <a:xfrm>
            <a:off x="4728246" y="2806785"/>
            <a:ext cx="3228839" cy="2350694"/>
          </a:xfrm>
          <a:prstGeom prst="triangl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45" name="橢圓 44"/>
          <p:cNvSpPr/>
          <p:nvPr/>
        </p:nvSpPr>
        <p:spPr>
          <a:xfrm>
            <a:off x="8021535" y="1487017"/>
            <a:ext cx="542174" cy="542174"/>
          </a:xfrm>
          <a:prstGeom prst="ellipse">
            <a:avLst/>
          </a:prstGeom>
          <a:solidFill>
            <a:schemeClr val="accent1">
              <a:lumMod val="60000"/>
              <a:lumOff val="4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cxnSp>
        <p:nvCxnSpPr>
          <p:cNvPr id="46" name="直線單箭頭接點 45"/>
          <p:cNvCxnSpPr>
            <a:stCxn id="45" idx="4"/>
            <a:endCxn id="28" idx="7"/>
          </p:cNvCxnSpPr>
          <p:nvPr/>
        </p:nvCxnSpPr>
        <p:spPr>
          <a:xfrm flipH="1">
            <a:off x="8035397" y="2029191"/>
            <a:ext cx="257225" cy="3560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4550578" y="5377200"/>
            <a:ext cx="3960440" cy="738664"/>
          </a:xfrm>
          <a:prstGeom prst="rect">
            <a:avLst/>
          </a:prstGeom>
        </p:spPr>
        <p:txBody>
          <a:bodyPr wrap="square">
            <a:spAutoFit/>
          </a:bodyPr>
          <a:lstStyle/>
          <a:p>
            <a:pPr algn="ctr"/>
            <a:r>
              <a:rPr lang="en-US" sz="1400" dirty="0" err="1"/>
              <a:t>Prerequisite的關係機率</a:t>
            </a:r>
            <a:r>
              <a:rPr lang="en-US" sz="1400" baseline="-25000" dirty="0" err="1"/>
              <a:t>ij</a:t>
            </a:r>
            <a:endParaRPr lang="en-US" sz="1400" baseline="-25000" dirty="0"/>
          </a:p>
          <a:p>
            <a:pPr algn="ctr"/>
            <a:r>
              <a:rPr lang="en-US" altLang="zh-TW" sz="1400" dirty="0" smtClean="0"/>
              <a:t>(</a:t>
            </a:r>
            <a:r>
              <a:rPr lang="en-US" sz="1400" dirty="0" err="1" smtClean="0"/>
              <a:t>在每個點在兩兩</a:t>
            </a:r>
            <a:r>
              <a:rPr lang="en-US" sz="1400" dirty="0" err="1"/>
              <a:t>pair的關係中先取k</a:t>
            </a:r>
            <a:r>
              <a:rPr lang="en-US" sz="1400" dirty="0" err="1" smtClean="0"/>
              <a:t>個最相關的鄰居</a:t>
            </a:r>
            <a:r>
              <a:rPr lang="zh-TW" altLang="en-US" sz="1400" dirty="0" smtClean="0"/>
              <a:t>，</a:t>
            </a:r>
            <a:r>
              <a:rPr lang="en-US" sz="1400" dirty="0" err="1" smtClean="0"/>
              <a:t>然後在這個</a:t>
            </a:r>
            <a:r>
              <a:rPr lang="en-US" sz="1400" dirty="0" err="1"/>
              <a:t>graph</a:t>
            </a:r>
            <a:r>
              <a:rPr lang="en-US" sz="1400" dirty="0" err="1" smtClean="0"/>
              <a:t>中擴散</a:t>
            </a:r>
            <a:r>
              <a:rPr lang="en-US" altLang="zh-TW" sz="1400" dirty="0" smtClean="0"/>
              <a:t>)</a:t>
            </a:r>
            <a:endParaRPr lang="en-US" sz="1400" dirty="0"/>
          </a:p>
        </p:txBody>
      </p:sp>
      <p:sp>
        <p:nvSpPr>
          <p:cNvPr id="53" name="矩形 52"/>
          <p:cNvSpPr/>
          <p:nvPr/>
        </p:nvSpPr>
        <p:spPr>
          <a:xfrm>
            <a:off x="4766630" y="2231025"/>
            <a:ext cx="1490316" cy="923330"/>
          </a:xfrm>
          <a:prstGeom prst="rect">
            <a:avLst/>
          </a:prstGeom>
        </p:spPr>
        <p:txBody>
          <a:bodyPr wrap="square">
            <a:spAutoFit/>
          </a:bodyPr>
          <a:lstStyle/>
          <a:p>
            <a:r>
              <a:rPr lang="zh-TW" altLang="en-US" dirty="0">
                <a:solidFill>
                  <a:srgbClr val="FF0000"/>
                </a:solidFill>
              </a:rPr>
              <a:t>答錯機率</a:t>
            </a:r>
            <a:r>
              <a:rPr lang="en-US" baseline="-25000" dirty="0" smtClean="0">
                <a:solidFill>
                  <a:srgbClr val="FF0000"/>
                </a:solidFill>
              </a:rPr>
              <a:t>j</a:t>
            </a:r>
            <a:endParaRPr lang="en-US" baseline="-25000" dirty="0">
              <a:solidFill>
                <a:srgbClr val="FF0000"/>
              </a:solidFill>
            </a:endParaRPr>
          </a:p>
          <a:p>
            <a:r>
              <a:rPr lang="en-US" altLang="zh-TW" dirty="0" smtClean="0"/>
              <a:t>(</a:t>
            </a:r>
            <a:r>
              <a:rPr lang="en-US" dirty="0" err="1" smtClean="0"/>
              <a:t>若沒有做</a:t>
            </a:r>
            <a:r>
              <a:rPr lang="zh-TW" altLang="en-US" dirty="0" smtClean="0"/>
              <a:t>錯</a:t>
            </a:r>
            <a:r>
              <a:rPr lang="en-US" dirty="0" smtClean="0"/>
              <a:t>過</a:t>
            </a:r>
            <a:r>
              <a:rPr lang="en-US" dirty="0"/>
              <a:t>，此值為</a:t>
            </a:r>
            <a:r>
              <a:rPr lang="en-US" dirty="0" smtClean="0"/>
              <a:t>0</a:t>
            </a:r>
            <a:r>
              <a:rPr lang="en-US" altLang="zh-TW" dirty="0" smtClean="0"/>
              <a:t>)</a:t>
            </a:r>
            <a:endParaRPr lang="en-US" dirty="0"/>
          </a:p>
        </p:txBody>
      </p:sp>
      <p:sp>
        <p:nvSpPr>
          <p:cNvPr id="62" name="橢圓 61"/>
          <p:cNvSpPr/>
          <p:nvPr/>
        </p:nvSpPr>
        <p:spPr>
          <a:xfrm>
            <a:off x="7103391" y="4579013"/>
            <a:ext cx="542174" cy="542174"/>
          </a:xfrm>
          <a:prstGeom prst="ellipse">
            <a:avLst/>
          </a:prstGeom>
          <a:solidFill>
            <a:schemeClr val="accent1">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cxnSp>
        <p:nvCxnSpPr>
          <p:cNvPr id="67" name="直線單箭頭接點 66"/>
          <p:cNvCxnSpPr>
            <a:stCxn id="34" idx="4"/>
            <a:endCxn id="62" idx="1"/>
          </p:cNvCxnSpPr>
          <p:nvPr/>
        </p:nvCxnSpPr>
        <p:spPr>
          <a:xfrm>
            <a:off x="6884840" y="4391255"/>
            <a:ext cx="297951" cy="2671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7491584" y="3549668"/>
            <a:ext cx="1592982" cy="923330"/>
          </a:xfrm>
          <a:prstGeom prst="rect">
            <a:avLst/>
          </a:prstGeom>
        </p:spPr>
        <p:txBody>
          <a:bodyPr wrap="square">
            <a:spAutoFit/>
          </a:bodyPr>
          <a:lstStyle/>
          <a:p>
            <a:r>
              <a:rPr lang="zh-TW" altLang="en-US" dirty="0">
                <a:solidFill>
                  <a:srgbClr val="00B0F0"/>
                </a:solidFill>
              </a:rPr>
              <a:t>答對機率</a:t>
            </a:r>
            <a:r>
              <a:rPr lang="en-US" baseline="-25000" dirty="0" smtClean="0">
                <a:solidFill>
                  <a:srgbClr val="00B0F0"/>
                </a:solidFill>
              </a:rPr>
              <a:t>j</a:t>
            </a:r>
            <a:endParaRPr lang="en-US" baseline="-25000" dirty="0">
              <a:solidFill>
                <a:srgbClr val="00B0F0"/>
              </a:solidFill>
            </a:endParaRPr>
          </a:p>
          <a:p>
            <a:r>
              <a:rPr lang="en-US" altLang="zh-TW" dirty="0" smtClean="0"/>
              <a:t>(</a:t>
            </a:r>
            <a:r>
              <a:rPr lang="en-US" dirty="0" smtClean="0"/>
              <a:t>若沒有做對過</a:t>
            </a:r>
            <a:r>
              <a:rPr lang="en-US" dirty="0"/>
              <a:t>，此值為</a:t>
            </a:r>
            <a:r>
              <a:rPr lang="en-US" dirty="0" smtClean="0"/>
              <a:t>0</a:t>
            </a:r>
            <a:r>
              <a:rPr lang="en-US" altLang="zh-TW" dirty="0" smtClean="0"/>
              <a:t>)</a:t>
            </a:r>
            <a:endParaRPr lang="en-US" dirty="0"/>
          </a:p>
        </p:txBody>
      </p:sp>
      <p:cxnSp>
        <p:nvCxnSpPr>
          <p:cNvPr id="72" name="直線單箭頭接點 71"/>
          <p:cNvCxnSpPr>
            <a:stCxn id="27" idx="4"/>
            <a:endCxn id="33" idx="7"/>
          </p:cNvCxnSpPr>
          <p:nvPr/>
        </p:nvCxnSpPr>
        <p:spPr>
          <a:xfrm flipH="1">
            <a:off x="6534353" y="2882837"/>
            <a:ext cx="358848" cy="2834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8" name="直線單箭頭接點 77"/>
          <p:cNvCxnSpPr>
            <a:stCxn id="85" idx="0"/>
          </p:cNvCxnSpPr>
          <p:nvPr/>
        </p:nvCxnSpPr>
        <p:spPr>
          <a:xfrm flipH="1">
            <a:off x="6335367" y="4543036"/>
            <a:ext cx="5861" cy="74808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2" name="弧形向右箭號 81"/>
          <p:cNvSpPr/>
          <p:nvPr/>
        </p:nvSpPr>
        <p:spPr>
          <a:xfrm rot="19276461" flipH="1">
            <a:off x="6808915" y="3244857"/>
            <a:ext cx="273198" cy="627875"/>
          </a:xfrm>
          <a:prstGeom prst="curvedRightArrow">
            <a:avLst/>
          </a:prstGeom>
          <a:solidFill>
            <a:srgbClr val="FF0000"/>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solidFill>
            </a:endParaRPr>
          </a:p>
        </p:txBody>
      </p:sp>
      <p:sp>
        <p:nvSpPr>
          <p:cNvPr id="85" name="弧形向右箭號 84"/>
          <p:cNvSpPr/>
          <p:nvPr/>
        </p:nvSpPr>
        <p:spPr>
          <a:xfrm rot="19754656">
            <a:off x="6325475" y="3663352"/>
            <a:ext cx="410646" cy="1593483"/>
          </a:xfrm>
          <a:prstGeom prst="curvedRightArrow">
            <a:avLst/>
          </a:prstGeom>
          <a:solidFill>
            <a:srgbClr val="FF0000"/>
          </a:solidFill>
          <a:ln w="1905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solidFill>
            </a:endParaRPr>
          </a:p>
        </p:txBody>
      </p:sp>
      <p:sp>
        <p:nvSpPr>
          <p:cNvPr id="89" name="文字方塊 88"/>
          <p:cNvSpPr txBox="1"/>
          <p:nvPr/>
        </p:nvSpPr>
        <p:spPr>
          <a:xfrm>
            <a:off x="6613753" y="3988578"/>
            <a:ext cx="576064" cy="307777"/>
          </a:xfrm>
          <a:prstGeom prst="rect">
            <a:avLst/>
          </a:prstGeom>
          <a:noFill/>
        </p:spPr>
        <p:txBody>
          <a:bodyPr wrap="square" rtlCol="0">
            <a:spAutoFit/>
          </a:bodyPr>
          <a:lstStyle/>
          <a:p>
            <a:r>
              <a:rPr lang="en-US" sz="1400" dirty="0" smtClean="0"/>
              <a:t>0/0.2</a:t>
            </a:r>
            <a:endParaRPr lang="en-US" sz="1400" dirty="0"/>
          </a:p>
        </p:txBody>
      </p:sp>
      <p:sp>
        <p:nvSpPr>
          <p:cNvPr id="90" name="文字方塊 89"/>
          <p:cNvSpPr txBox="1"/>
          <p:nvPr/>
        </p:nvSpPr>
        <p:spPr>
          <a:xfrm>
            <a:off x="5522458" y="3974512"/>
            <a:ext cx="576064" cy="307777"/>
          </a:xfrm>
          <a:prstGeom prst="rect">
            <a:avLst/>
          </a:prstGeom>
          <a:noFill/>
        </p:spPr>
        <p:txBody>
          <a:bodyPr wrap="square" rtlCol="0">
            <a:spAutoFit/>
          </a:bodyPr>
          <a:lstStyle/>
          <a:p>
            <a:r>
              <a:rPr lang="en-US" sz="1400" dirty="0" smtClean="0"/>
              <a:t>0/0.2</a:t>
            </a:r>
            <a:endParaRPr lang="en-US" sz="1400" dirty="0"/>
          </a:p>
        </p:txBody>
      </p:sp>
      <p:sp>
        <p:nvSpPr>
          <p:cNvPr id="91" name="文字方塊 90"/>
          <p:cNvSpPr txBox="1"/>
          <p:nvPr/>
        </p:nvSpPr>
        <p:spPr>
          <a:xfrm>
            <a:off x="5540836" y="3124195"/>
            <a:ext cx="502589" cy="369332"/>
          </a:xfrm>
          <a:prstGeom prst="rect">
            <a:avLst/>
          </a:prstGeom>
          <a:noFill/>
        </p:spPr>
        <p:txBody>
          <a:bodyPr wrap="square" rtlCol="0">
            <a:spAutoFit/>
          </a:bodyPr>
          <a:lstStyle/>
          <a:p>
            <a:r>
              <a:rPr lang="en-US" dirty="0" smtClean="0">
                <a:solidFill>
                  <a:srgbClr val="FF0000"/>
                </a:solidFill>
              </a:rPr>
              <a:t>0.5</a:t>
            </a:r>
            <a:endParaRPr lang="en-US" dirty="0">
              <a:solidFill>
                <a:srgbClr val="FF0000"/>
              </a:solidFill>
            </a:endParaRPr>
          </a:p>
        </p:txBody>
      </p:sp>
      <p:sp>
        <p:nvSpPr>
          <p:cNvPr id="92" name="文字方塊 91"/>
          <p:cNvSpPr txBox="1"/>
          <p:nvPr/>
        </p:nvSpPr>
        <p:spPr>
          <a:xfrm>
            <a:off x="6997184" y="4225980"/>
            <a:ext cx="632728" cy="369332"/>
          </a:xfrm>
          <a:prstGeom prst="rect">
            <a:avLst/>
          </a:prstGeom>
          <a:noFill/>
        </p:spPr>
        <p:txBody>
          <a:bodyPr wrap="square" rtlCol="0">
            <a:spAutoFit/>
          </a:bodyPr>
          <a:lstStyle/>
          <a:p>
            <a:r>
              <a:rPr lang="en-US" dirty="0" smtClean="0"/>
              <a:t>0.25</a:t>
            </a:r>
            <a:endParaRPr lang="en-US" dirty="0"/>
          </a:p>
        </p:txBody>
      </p:sp>
      <p:sp>
        <p:nvSpPr>
          <p:cNvPr id="99" name="文字方塊 98"/>
          <p:cNvSpPr txBox="1"/>
          <p:nvPr/>
        </p:nvSpPr>
        <p:spPr>
          <a:xfrm>
            <a:off x="7119153" y="4729272"/>
            <a:ext cx="576064" cy="307777"/>
          </a:xfrm>
          <a:prstGeom prst="rect">
            <a:avLst/>
          </a:prstGeom>
          <a:noFill/>
        </p:spPr>
        <p:txBody>
          <a:bodyPr wrap="square" rtlCol="0">
            <a:spAutoFit/>
          </a:bodyPr>
          <a:lstStyle/>
          <a:p>
            <a:r>
              <a:rPr lang="en-US" sz="1400" dirty="0" smtClean="0"/>
              <a:t>0/0.1</a:t>
            </a:r>
            <a:endParaRPr lang="en-US" sz="1400" dirty="0"/>
          </a:p>
        </p:txBody>
      </p:sp>
      <p:sp>
        <p:nvSpPr>
          <p:cNvPr id="100" name="文字方塊 99"/>
          <p:cNvSpPr txBox="1"/>
          <p:nvPr/>
        </p:nvSpPr>
        <p:spPr>
          <a:xfrm>
            <a:off x="7506217" y="2428380"/>
            <a:ext cx="672789" cy="307777"/>
          </a:xfrm>
          <a:prstGeom prst="rect">
            <a:avLst/>
          </a:prstGeom>
          <a:noFill/>
        </p:spPr>
        <p:txBody>
          <a:bodyPr wrap="square" rtlCol="0">
            <a:spAutoFit/>
          </a:bodyPr>
          <a:lstStyle/>
          <a:p>
            <a:r>
              <a:rPr lang="en-US" sz="1400" dirty="0" smtClean="0"/>
              <a:t>0.21/0</a:t>
            </a:r>
            <a:endParaRPr lang="en-US" sz="1400" dirty="0"/>
          </a:p>
        </p:txBody>
      </p:sp>
      <p:sp>
        <p:nvSpPr>
          <p:cNvPr id="101" name="文字方塊 100"/>
          <p:cNvSpPr txBox="1"/>
          <p:nvPr/>
        </p:nvSpPr>
        <p:spPr>
          <a:xfrm>
            <a:off x="6560594" y="2456601"/>
            <a:ext cx="661517" cy="307777"/>
          </a:xfrm>
          <a:prstGeom prst="rect">
            <a:avLst/>
          </a:prstGeom>
          <a:noFill/>
        </p:spPr>
        <p:txBody>
          <a:bodyPr wrap="square" rtlCol="0">
            <a:spAutoFit/>
          </a:bodyPr>
          <a:lstStyle/>
          <a:p>
            <a:r>
              <a:rPr lang="en-US" sz="1400" dirty="0" smtClean="0"/>
              <a:t>0.07/0</a:t>
            </a:r>
            <a:endParaRPr lang="en-US" sz="1400" dirty="0"/>
          </a:p>
        </p:txBody>
      </p:sp>
      <p:sp>
        <p:nvSpPr>
          <p:cNvPr id="102" name="文字方塊 101"/>
          <p:cNvSpPr txBox="1"/>
          <p:nvPr/>
        </p:nvSpPr>
        <p:spPr>
          <a:xfrm>
            <a:off x="6678595" y="2876969"/>
            <a:ext cx="502589" cy="369332"/>
          </a:xfrm>
          <a:prstGeom prst="rect">
            <a:avLst/>
          </a:prstGeom>
          <a:noFill/>
        </p:spPr>
        <p:txBody>
          <a:bodyPr wrap="square" rtlCol="0">
            <a:spAutoFit/>
          </a:bodyPr>
          <a:lstStyle/>
          <a:p>
            <a:r>
              <a:rPr lang="en-US" dirty="0" smtClean="0"/>
              <a:t>0.1</a:t>
            </a:r>
            <a:endParaRPr lang="en-US" dirty="0"/>
          </a:p>
        </p:txBody>
      </p:sp>
      <p:sp>
        <p:nvSpPr>
          <p:cNvPr id="103" name="文字方塊 102"/>
          <p:cNvSpPr txBox="1"/>
          <p:nvPr/>
        </p:nvSpPr>
        <p:spPr>
          <a:xfrm>
            <a:off x="7750312" y="3203510"/>
            <a:ext cx="502589" cy="369332"/>
          </a:xfrm>
          <a:prstGeom prst="rect">
            <a:avLst/>
          </a:prstGeom>
          <a:noFill/>
        </p:spPr>
        <p:txBody>
          <a:bodyPr wrap="square" rtlCol="0">
            <a:spAutoFit/>
          </a:bodyPr>
          <a:lstStyle/>
          <a:p>
            <a:r>
              <a:rPr lang="en-US" dirty="0" smtClean="0">
                <a:solidFill>
                  <a:srgbClr val="00B0F0"/>
                </a:solidFill>
              </a:rPr>
              <a:t>0.7</a:t>
            </a:r>
            <a:endParaRPr lang="en-US" dirty="0">
              <a:solidFill>
                <a:srgbClr val="00B0F0"/>
              </a:solidFill>
            </a:endParaRPr>
          </a:p>
        </p:txBody>
      </p:sp>
      <p:sp>
        <p:nvSpPr>
          <p:cNvPr id="104" name="文字方塊 103"/>
          <p:cNvSpPr txBox="1"/>
          <p:nvPr/>
        </p:nvSpPr>
        <p:spPr>
          <a:xfrm>
            <a:off x="6301993" y="3574347"/>
            <a:ext cx="632728" cy="369332"/>
          </a:xfrm>
          <a:prstGeom prst="rect">
            <a:avLst/>
          </a:prstGeom>
          <a:noFill/>
        </p:spPr>
        <p:txBody>
          <a:bodyPr wrap="square" rtlCol="0">
            <a:spAutoFit/>
          </a:bodyPr>
          <a:lstStyle/>
          <a:p>
            <a:r>
              <a:rPr lang="en-US" dirty="0" smtClean="0"/>
              <a:t>0.4</a:t>
            </a:r>
            <a:endParaRPr lang="en-US" dirty="0"/>
          </a:p>
        </p:txBody>
      </p:sp>
      <p:sp>
        <p:nvSpPr>
          <p:cNvPr id="105" name="文字方塊 104"/>
          <p:cNvSpPr txBox="1"/>
          <p:nvPr/>
        </p:nvSpPr>
        <p:spPr>
          <a:xfrm>
            <a:off x="7658663" y="2867345"/>
            <a:ext cx="502589" cy="369332"/>
          </a:xfrm>
          <a:prstGeom prst="rect">
            <a:avLst/>
          </a:prstGeom>
          <a:noFill/>
        </p:spPr>
        <p:txBody>
          <a:bodyPr wrap="square" rtlCol="0">
            <a:spAutoFit/>
          </a:bodyPr>
          <a:lstStyle/>
          <a:p>
            <a:r>
              <a:rPr lang="en-US" dirty="0" smtClean="0"/>
              <a:t>0.3</a:t>
            </a:r>
            <a:endParaRPr lang="en-US" dirty="0"/>
          </a:p>
        </p:txBody>
      </p:sp>
      <p:sp>
        <p:nvSpPr>
          <p:cNvPr id="106" name="文字方塊 105"/>
          <p:cNvSpPr txBox="1"/>
          <p:nvPr/>
        </p:nvSpPr>
        <p:spPr>
          <a:xfrm>
            <a:off x="7747751" y="1969543"/>
            <a:ext cx="502589" cy="369332"/>
          </a:xfrm>
          <a:prstGeom prst="rect">
            <a:avLst/>
          </a:prstGeom>
          <a:noFill/>
        </p:spPr>
        <p:txBody>
          <a:bodyPr wrap="square" rtlCol="0">
            <a:spAutoFit/>
          </a:bodyPr>
          <a:lstStyle/>
          <a:p>
            <a:r>
              <a:rPr lang="en-US" dirty="0" smtClean="0"/>
              <a:t>0.3</a:t>
            </a:r>
            <a:endParaRPr lang="en-US" dirty="0"/>
          </a:p>
        </p:txBody>
      </p:sp>
      <p:sp>
        <p:nvSpPr>
          <p:cNvPr id="107" name="文字方塊 106"/>
          <p:cNvSpPr txBox="1"/>
          <p:nvPr/>
        </p:nvSpPr>
        <p:spPr>
          <a:xfrm>
            <a:off x="7987670" y="1618588"/>
            <a:ext cx="672789" cy="307777"/>
          </a:xfrm>
          <a:prstGeom prst="rect">
            <a:avLst/>
          </a:prstGeom>
          <a:noFill/>
        </p:spPr>
        <p:txBody>
          <a:bodyPr wrap="square" rtlCol="0">
            <a:spAutoFit/>
          </a:bodyPr>
          <a:lstStyle/>
          <a:p>
            <a:r>
              <a:rPr lang="en-US" sz="1400" dirty="0" smtClean="0"/>
              <a:t>0.06/0</a:t>
            </a:r>
            <a:endParaRPr lang="en-US" sz="1400" dirty="0"/>
          </a:p>
        </p:txBody>
      </p:sp>
      <p:pic>
        <p:nvPicPr>
          <p:cNvPr id="1026" name="Picture 2" descr="Standard logistic sigmoid functio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07588" y="1169917"/>
            <a:ext cx="1317197" cy="878817"/>
          </a:xfrm>
          <a:prstGeom prst="rect">
            <a:avLst/>
          </a:prstGeom>
          <a:noFill/>
          <a:extLst>
            <a:ext uri="{909E8E84-426E-40DD-AFC4-6F175D3DCCD1}">
              <a14:hiddenFill xmlns:a14="http://schemas.microsoft.com/office/drawing/2010/main">
                <a:solidFill>
                  <a:srgbClr val="FFFFFF"/>
                </a:solidFill>
              </a14:hiddenFill>
            </a:ext>
          </a:extLst>
        </p:spPr>
      </p:pic>
      <p:sp>
        <p:nvSpPr>
          <p:cNvPr id="5" name="文字方塊 4"/>
          <p:cNvSpPr txBox="1"/>
          <p:nvPr/>
        </p:nvSpPr>
        <p:spPr>
          <a:xfrm>
            <a:off x="6719673" y="2046463"/>
            <a:ext cx="1187676" cy="261610"/>
          </a:xfrm>
          <a:prstGeom prst="rect">
            <a:avLst/>
          </a:prstGeom>
          <a:noFill/>
        </p:spPr>
        <p:txBody>
          <a:bodyPr wrap="square" rtlCol="0">
            <a:spAutoFit/>
          </a:bodyPr>
          <a:lstStyle/>
          <a:p>
            <a:r>
              <a:rPr lang="zh-TW" altLang="en-US" sz="1100" dirty="0" smtClean="0">
                <a:solidFill>
                  <a:srgbClr val="00B0F0"/>
                </a:solidFill>
              </a:rPr>
              <a:t>答對</a:t>
            </a:r>
            <a:r>
              <a:rPr lang="en-US" altLang="zh-TW" sz="1100" dirty="0" smtClean="0"/>
              <a:t>-</a:t>
            </a:r>
            <a:r>
              <a:rPr lang="zh-TW" altLang="en-US" sz="1100" dirty="0" smtClean="0">
                <a:solidFill>
                  <a:srgbClr val="FF0000"/>
                </a:solidFill>
              </a:rPr>
              <a:t>答錯</a:t>
            </a:r>
            <a:r>
              <a:rPr lang="zh-TW" altLang="en-US" sz="1100" dirty="0" smtClean="0"/>
              <a:t>題數</a:t>
            </a:r>
            <a:endParaRPr lang="en-US" sz="1100" dirty="0"/>
          </a:p>
        </p:txBody>
      </p:sp>
      <p:cxnSp>
        <p:nvCxnSpPr>
          <p:cNvPr id="7" name="直線單箭頭接點 6"/>
          <p:cNvCxnSpPr>
            <a:stCxn id="29" idx="0"/>
            <a:endCxn id="5" idx="2"/>
          </p:cNvCxnSpPr>
          <p:nvPr/>
        </p:nvCxnSpPr>
        <p:spPr>
          <a:xfrm flipH="1" flipV="1">
            <a:off x="7313511" y="2308073"/>
            <a:ext cx="50541" cy="794777"/>
          </a:xfrm>
          <a:prstGeom prst="straightConnector1">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5975736" y="1478520"/>
            <a:ext cx="748923" cy="261610"/>
          </a:xfrm>
          <a:prstGeom prst="rect">
            <a:avLst/>
          </a:prstGeom>
        </p:spPr>
        <p:txBody>
          <a:bodyPr wrap="none">
            <a:spAutoFit/>
          </a:bodyPr>
          <a:lstStyle/>
          <a:p>
            <a:r>
              <a:rPr lang="zh-TW" altLang="en-US" sz="1100" dirty="0">
                <a:solidFill>
                  <a:srgbClr val="00B0F0"/>
                </a:solidFill>
              </a:rPr>
              <a:t>答對</a:t>
            </a:r>
            <a:r>
              <a:rPr lang="zh-TW" altLang="en-US" sz="1100" dirty="0" smtClean="0">
                <a:solidFill>
                  <a:srgbClr val="00B0F0"/>
                </a:solidFill>
              </a:rPr>
              <a:t>機率</a:t>
            </a:r>
            <a:endParaRPr lang="en-US" altLang="zh-TW" sz="1100" baseline="-25000" dirty="0">
              <a:solidFill>
                <a:srgbClr val="00B0F0"/>
              </a:solidFill>
            </a:endParaRPr>
          </a:p>
        </p:txBody>
      </p:sp>
      <p:sp>
        <p:nvSpPr>
          <p:cNvPr id="47" name="文字方塊 46"/>
          <p:cNvSpPr txBox="1"/>
          <p:nvPr/>
        </p:nvSpPr>
        <p:spPr>
          <a:xfrm>
            <a:off x="7108834" y="3002743"/>
            <a:ext cx="343486" cy="369332"/>
          </a:xfrm>
          <a:prstGeom prst="rect">
            <a:avLst/>
          </a:prstGeom>
          <a:noFill/>
        </p:spPr>
        <p:txBody>
          <a:bodyPr wrap="square" rtlCol="0">
            <a:spAutoFit/>
          </a:bodyPr>
          <a:lstStyle/>
          <a:p>
            <a:r>
              <a:rPr lang="en-US" dirty="0" smtClean="0"/>
              <a:t>c</a:t>
            </a:r>
            <a:endParaRPr lang="en-US" dirty="0"/>
          </a:p>
        </p:txBody>
      </p:sp>
      <p:sp>
        <p:nvSpPr>
          <p:cNvPr id="48" name="文字方塊 47"/>
          <p:cNvSpPr txBox="1"/>
          <p:nvPr/>
        </p:nvSpPr>
        <p:spPr>
          <a:xfrm>
            <a:off x="7319363" y="3013023"/>
            <a:ext cx="343486" cy="369332"/>
          </a:xfrm>
          <a:prstGeom prst="rect">
            <a:avLst/>
          </a:prstGeom>
          <a:noFill/>
        </p:spPr>
        <p:txBody>
          <a:bodyPr wrap="square" rtlCol="0">
            <a:spAutoFit/>
          </a:bodyPr>
          <a:lstStyle/>
          <a:p>
            <a:r>
              <a:rPr lang="en-US" dirty="0" smtClean="0"/>
              <a:t>e</a:t>
            </a:r>
            <a:endParaRPr lang="en-US" dirty="0"/>
          </a:p>
        </p:txBody>
      </p:sp>
      <p:sp>
        <p:nvSpPr>
          <p:cNvPr id="49" name="文字方塊 48">
            <a:hlinkClick r:id="rId3" action="ppaction://hlinksldjump"/>
          </p:cNvPr>
          <p:cNvSpPr txBox="1"/>
          <p:nvPr/>
        </p:nvSpPr>
        <p:spPr>
          <a:xfrm>
            <a:off x="7824496" y="6367555"/>
            <a:ext cx="965614" cy="369332"/>
          </a:xfrm>
          <a:prstGeom prst="rect">
            <a:avLst/>
          </a:prstGeom>
          <a:noFill/>
        </p:spPr>
        <p:txBody>
          <a:bodyPr wrap="square" rtlCol="0">
            <a:spAutoFit/>
          </a:bodyPr>
          <a:lstStyle/>
          <a:p>
            <a:r>
              <a:rPr lang="en-US" dirty="0" smtClean="0"/>
              <a:t>Go back</a:t>
            </a:r>
            <a:endParaRPr lang="en-US" dirty="0"/>
          </a:p>
        </p:txBody>
      </p:sp>
    </p:spTree>
    <p:extLst>
      <p:ext uri="{BB962C8B-B14F-4D97-AF65-F5344CB8AC3E}">
        <p14:creationId xmlns:p14="http://schemas.microsoft.com/office/powerpoint/2010/main" val="183985138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挑選</a:t>
            </a:r>
            <a:r>
              <a:rPr lang="zh-TW" altLang="en-US" dirty="0"/>
              <a:t>問題</a:t>
            </a:r>
          </a:p>
        </p:txBody>
      </p:sp>
      <p:sp>
        <p:nvSpPr>
          <p:cNvPr id="4" name="投影片編號版面配置區 3"/>
          <p:cNvSpPr>
            <a:spLocks noGrp="1"/>
          </p:cNvSpPr>
          <p:nvPr>
            <p:ph type="sldNum" sz="quarter" idx="12"/>
          </p:nvPr>
        </p:nvSpPr>
        <p:spPr/>
        <p:txBody>
          <a:bodyPr/>
          <a:lstStyle/>
          <a:p>
            <a:fld id="{ED97C7B1-679B-41CD-964D-385158F54399}" type="slidenum">
              <a:rPr lang="zh-TW" altLang="en-US" smtClean="0"/>
              <a:t>74</a:t>
            </a:fld>
            <a:endParaRPr lang="zh-TW" altLang="en-US"/>
          </a:p>
        </p:txBody>
      </p:sp>
      <p:sp>
        <p:nvSpPr>
          <p:cNvPr id="3" name="內容版面配置區 2"/>
          <p:cNvSpPr>
            <a:spLocks noGrp="1"/>
          </p:cNvSpPr>
          <p:nvPr>
            <p:ph sz="quarter" idx="1"/>
          </p:nvPr>
        </p:nvSpPr>
        <p:spPr/>
        <p:txBody>
          <a:bodyPr>
            <a:normAutofit fontScale="92500" lnSpcReduction="10000"/>
          </a:bodyPr>
          <a:lstStyle/>
          <a:p>
            <a:r>
              <a:rPr lang="zh-TW" altLang="en-US" dirty="0" smtClean="0"/>
              <a:t>目標：每個測驗問題都獲得最大的資訊量</a:t>
            </a:r>
            <a:endParaRPr lang="en-US" altLang="zh-TW" dirty="0" smtClean="0"/>
          </a:p>
          <a:p>
            <a:r>
              <a:rPr lang="zh-TW" altLang="en-US" dirty="0" smtClean="0"/>
              <a:t>好的挑選問題方法性質</a:t>
            </a:r>
            <a:endParaRPr lang="en-US" altLang="zh-TW" dirty="0" smtClean="0"/>
          </a:p>
          <a:p>
            <a:pPr lvl="1"/>
            <a:r>
              <a:rPr lang="zh-TW" altLang="en-US" dirty="0"/>
              <a:t>可以有效預測最多其他問題的正確率</a:t>
            </a:r>
            <a:endParaRPr lang="en-US" altLang="zh-TW" dirty="0"/>
          </a:p>
          <a:p>
            <a:pPr lvl="2"/>
            <a:r>
              <a:rPr lang="zh-TW" altLang="en-US" dirty="0"/>
              <a:t>避免做到類似的問題</a:t>
            </a:r>
            <a:endParaRPr lang="en-US" altLang="zh-TW" dirty="0"/>
          </a:p>
          <a:p>
            <a:pPr lvl="3"/>
            <a:r>
              <a:rPr lang="zh-TW" altLang="en-US" dirty="0"/>
              <a:t>參考本身過去的做題紀錄</a:t>
            </a:r>
            <a:endParaRPr lang="en-US" altLang="zh-TW" dirty="0"/>
          </a:p>
          <a:p>
            <a:pPr lvl="2"/>
            <a:r>
              <a:rPr lang="zh-TW" altLang="en-US" dirty="0"/>
              <a:t>運用題目間順序性和</a:t>
            </a:r>
            <a:r>
              <a:rPr lang="zh-TW" altLang="en-US" dirty="0" smtClean="0"/>
              <a:t>相關性</a:t>
            </a:r>
            <a:endParaRPr lang="en-US" altLang="zh-TW" dirty="0" smtClean="0"/>
          </a:p>
          <a:p>
            <a:pPr lvl="1"/>
            <a:r>
              <a:rPr lang="zh-TW" altLang="en-US" dirty="0" smtClean="0"/>
              <a:t>依照</a:t>
            </a:r>
            <a:r>
              <a:rPr lang="zh-TW" altLang="en-US" dirty="0"/>
              <a:t>回答情形動態的調整題目的難度</a:t>
            </a:r>
            <a:endParaRPr lang="en-US" altLang="zh-TW" dirty="0"/>
          </a:p>
          <a:p>
            <a:pPr lvl="2"/>
            <a:r>
              <a:rPr lang="zh-TW" altLang="en-US" dirty="0"/>
              <a:t>運用題目間困難度</a:t>
            </a:r>
            <a:r>
              <a:rPr lang="zh-TW" altLang="en-US" dirty="0" smtClean="0"/>
              <a:t>關係</a:t>
            </a:r>
            <a:endParaRPr lang="en-US" altLang="zh-TW" dirty="0" smtClean="0"/>
          </a:p>
          <a:p>
            <a:pPr lvl="1"/>
            <a:r>
              <a:rPr lang="zh-TW" altLang="en-US" dirty="0" smtClean="0"/>
              <a:t>考量學生答對的可能性</a:t>
            </a:r>
            <a:endParaRPr lang="en-US" altLang="zh-TW" dirty="0" smtClean="0"/>
          </a:p>
          <a:p>
            <a:pPr lvl="2"/>
            <a:r>
              <a:rPr lang="zh-TW" altLang="en-US" dirty="0" smtClean="0"/>
              <a:t>參考全體的程度分布</a:t>
            </a:r>
            <a:r>
              <a:rPr lang="zh-TW" altLang="en-US" dirty="0"/>
              <a:t>情形</a:t>
            </a:r>
            <a:endParaRPr lang="en-US" altLang="zh-TW" dirty="0" smtClean="0"/>
          </a:p>
          <a:p>
            <a:pPr lvl="3"/>
            <a:r>
              <a:rPr lang="zh-TW" altLang="en-US" dirty="0" smtClean="0"/>
              <a:t>例如題目被多少使用者做過</a:t>
            </a:r>
            <a:endParaRPr lang="en-US" altLang="zh-TW" dirty="0" smtClean="0"/>
          </a:p>
          <a:p>
            <a:pPr lvl="1"/>
            <a:r>
              <a:rPr lang="zh-TW" altLang="en-US" dirty="0" smtClean="0"/>
              <a:t>考量學生做答的心理</a:t>
            </a:r>
            <a:endParaRPr lang="en-US" altLang="zh-TW" dirty="0" smtClean="0"/>
          </a:p>
          <a:p>
            <a:pPr lvl="2"/>
            <a:r>
              <a:rPr lang="zh-TW" altLang="en-US" dirty="0"/>
              <a:t>不能出學生</a:t>
            </a:r>
            <a:r>
              <a:rPr lang="zh-TW" altLang="en-US" dirty="0" smtClean="0"/>
              <a:t>都會或都不會的題目</a:t>
            </a:r>
            <a:endParaRPr lang="en-US" altLang="zh-TW" dirty="0" smtClean="0"/>
          </a:p>
          <a:p>
            <a:endParaRPr lang="en-US" altLang="zh-TW" dirty="0" smtClean="0"/>
          </a:p>
        </p:txBody>
      </p:sp>
      <p:pic>
        <p:nvPicPr>
          <p:cNvPr id="6" name="圖片 5"/>
          <p:cNvPicPr>
            <a:picLocks noChangeAspect="1"/>
          </p:cNvPicPr>
          <p:nvPr/>
        </p:nvPicPr>
        <p:blipFill rotWithShape="1">
          <a:blip r:embed="rId2"/>
          <a:srcRect r="45879"/>
          <a:stretch/>
        </p:blipFill>
        <p:spPr>
          <a:xfrm>
            <a:off x="5364088" y="4077072"/>
            <a:ext cx="3269393" cy="1568443"/>
          </a:xfrm>
          <a:prstGeom prst="rect">
            <a:avLst/>
          </a:prstGeom>
        </p:spPr>
      </p:pic>
      <p:pic>
        <p:nvPicPr>
          <p:cNvPr id="8" name="圖片 7"/>
          <p:cNvPicPr>
            <a:picLocks noChangeAspect="1"/>
          </p:cNvPicPr>
          <p:nvPr/>
        </p:nvPicPr>
        <p:blipFill>
          <a:blip r:embed="rId3"/>
          <a:stretch>
            <a:fillRect/>
          </a:stretch>
        </p:blipFill>
        <p:spPr>
          <a:xfrm>
            <a:off x="6228184" y="1988840"/>
            <a:ext cx="2015684" cy="1491471"/>
          </a:xfrm>
          <a:prstGeom prst="rect">
            <a:avLst/>
          </a:prstGeom>
        </p:spPr>
      </p:pic>
      <p:sp>
        <p:nvSpPr>
          <p:cNvPr id="7" name="文字方塊 6">
            <a:hlinkClick r:id="rId4" action="ppaction://hlinksldjump"/>
          </p:cNvPr>
          <p:cNvSpPr txBox="1"/>
          <p:nvPr/>
        </p:nvSpPr>
        <p:spPr>
          <a:xfrm>
            <a:off x="7824496" y="6367555"/>
            <a:ext cx="965614" cy="369332"/>
          </a:xfrm>
          <a:prstGeom prst="rect">
            <a:avLst/>
          </a:prstGeom>
          <a:noFill/>
        </p:spPr>
        <p:txBody>
          <a:bodyPr wrap="square" rtlCol="0">
            <a:spAutoFit/>
          </a:bodyPr>
          <a:lstStyle/>
          <a:p>
            <a:r>
              <a:rPr lang="en-US" dirty="0" smtClean="0"/>
              <a:t>Go back</a:t>
            </a:r>
            <a:endParaRPr lang="en-US" dirty="0"/>
          </a:p>
        </p:txBody>
      </p:sp>
    </p:spTree>
    <p:extLst>
      <p:ext uri="{BB962C8B-B14F-4D97-AF65-F5344CB8AC3E}">
        <p14:creationId xmlns:p14="http://schemas.microsoft.com/office/powerpoint/2010/main" val="281043159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未來方向與目前限制</a:t>
            </a:r>
            <a:r>
              <a:rPr lang="en-US" altLang="zh-TW" dirty="0" smtClean="0"/>
              <a:t>-1</a:t>
            </a:r>
            <a:endParaRPr 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75</a:t>
            </a:fld>
            <a:endParaRPr lang="zh-TW" altLang="en-US"/>
          </a:p>
        </p:txBody>
      </p:sp>
      <p:sp>
        <p:nvSpPr>
          <p:cNvPr id="4" name="內容版面配置區 3"/>
          <p:cNvSpPr>
            <a:spLocks noGrp="1"/>
          </p:cNvSpPr>
          <p:nvPr>
            <p:ph sz="quarter" idx="1"/>
          </p:nvPr>
        </p:nvSpPr>
        <p:spPr>
          <a:xfrm>
            <a:off x="914400" y="1447800"/>
            <a:ext cx="7772400" cy="4789512"/>
          </a:xfrm>
        </p:spPr>
        <p:txBody>
          <a:bodyPr>
            <a:normAutofit/>
          </a:bodyPr>
          <a:lstStyle/>
          <a:p>
            <a:r>
              <a:rPr lang="zh-TW" altLang="en-US" dirty="0" smtClean="0"/>
              <a:t>整合和區分練習</a:t>
            </a:r>
            <a:r>
              <a:rPr lang="zh-TW" altLang="en-US" dirty="0"/>
              <a:t>和測驗的統計</a:t>
            </a:r>
            <a:r>
              <a:rPr lang="zh-TW" altLang="en-US" dirty="0" smtClean="0"/>
              <a:t>意義與推薦系統</a:t>
            </a:r>
            <a:endParaRPr lang="en-US" altLang="zh-TW" dirty="0"/>
          </a:p>
          <a:p>
            <a:pPr lvl="1"/>
            <a:r>
              <a:rPr lang="zh-TW" altLang="en-US" dirty="0"/>
              <a:t>我們目前沒有考慮</a:t>
            </a:r>
            <a:endParaRPr lang="en-US" altLang="zh-TW" dirty="0"/>
          </a:p>
          <a:p>
            <a:pPr lvl="2"/>
            <a:r>
              <a:rPr lang="zh-TW" altLang="en-US" dirty="0"/>
              <a:t>練習時的推薦系統可能需要考慮使用者做題的時間與複習</a:t>
            </a:r>
            <a:r>
              <a:rPr lang="zh-TW" altLang="en-US" dirty="0" smtClean="0"/>
              <a:t>時間。</a:t>
            </a:r>
            <a:endParaRPr lang="en-US" altLang="zh-TW" dirty="0"/>
          </a:p>
          <a:p>
            <a:pPr lvl="2"/>
            <a:r>
              <a:rPr lang="zh-TW" altLang="en-US" dirty="0"/>
              <a:t>測驗與練習系統的精熟度要如何</a:t>
            </a:r>
            <a:r>
              <a:rPr lang="zh-TW" altLang="en-US" dirty="0" smtClean="0"/>
              <a:t>整合。</a:t>
            </a:r>
            <a:endParaRPr lang="en-US" altLang="zh-TW" dirty="0" smtClean="0"/>
          </a:p>
          <a:p>
            <a:pPr lvl="3"/>
            <a:r>
              <a:rPr lang="zh-TW" altLang="en-US" dirty="0"/>
              <a:t>測驗幫助精熟</a:t>
            </a:r>
            <a:r>
              <a:rPr lang="zh-TW" altLang="en-US" dirty="0" smtClean="0"/>
              <a:t>度：測驗出來的結果直接套用進原本的精熟度會有誤差。</a:t>
            </a:r>
            <a:endParaRPr lang="en-US" altLang="zh-TW" dirty="0" smtClean="0"/>
          </a:p>
          <a:p>
            <a:pPr lvl="3"/>
            <a:r>
              <a:rPr lang="zh-TW" altLang="en-US" dirty="0"/>
              <a:t>精熟</a:t>
            </a:r>
            <a:r>
              <a:rPr lang="zh-TW" altLang="en-US" dirty="0" smtClean="0"/>
              <a:t>度</a:t>
            </a:r>
            <a:r>
              <a:rPr lang="zh-TW" altLang="en-US" dirty="0"/>
              <a:t>幫助</a:t>
            </a:r>
            <a:r>
              <a:rPr lang="zh-TW" altLang="en-US" dirty="0" smtClean="0"/>
              <a:t>測驗：未來</a:t>
            </a:r>
            <a:r>
              <a:rPr lang="zh-TW" altLang="en-US" dirty="0"/>
              <a:t>可以套用均一估計知識點精熟度的方法在估計練習題目的未來做對的機率</a:t>
            </a:r>
            <a:r>
              <a:rPr lang="zh-TW" altLang="en-US" dirty="0" smtClean="0"/>
              <a:t>。</a:t>
            </a:r>
            <a:endParaRPr lang="en-US" altLang="zh-TW" dirty="0" smtClean="0"/>
          </a:p>
          <a:p>
            <a:pPr lvl="1"/>
            <a:r>
              <a:rPr lang="zh-TW" altLang="en-US" dirty="0" smtClean="0"/>
              <a:t>我們</a:t>
            </a:r>
            <a:r>
              <a:rPr lang="zh-TW" altLang="en-US" dirty="0"/>
              <a:t>目前將練習和測驗時答題的</a:t>
            </a:r>
            <a:r>
              <a:rPr lang="zh-TW" altLang="en-US" dirty="0" smtClean="0"/>
              <a:t>訊息</a:t>
            </a:r>
            <a:r>
              <a:rPr lang="zh-TW" altLang="en-US" dirty="0"/>
              <a:t>視</a:t>
            </a:r>
            <a:r>
              <a:rPr lang="zh-TW" altLang="en-US" dirty="0" smtClean="0"/>
              <a:t>為</a:t>
            </a:r>
            <a:r>
              <a:rPr lang="zh-TW" altLang="en-US" dirty="0"/>
              <a:t>相同</a:t>
            </a:r>
            <a:endParaRPr lang="en-US" altLang="zh-TW" dirty="0"/>
          </a:p>
          <a:p>
            <a:pPr lvl="2"/>
            <a:r>
              <a:rPr lang="zh-TW" altLang="en-US" dirty="0" smtClean="0"/>
              <a:t>沒有做過的題目，目前練習和測驗都視為</a:t>
            </a:r>
            <a:r>
              <a:rPr lang="en-US" altLang="zh-TW" dirty="0"/>
              <a:t>”</a:t>
            </a:r>
            <a:r>
              <a:rPr lang="zh-TW" altLang="en-US" dirty="0"/>
              <a:t>還沒做</a:t>
            </a:r>
            <a:r>
              <a:rPr lang="en-US" altLang="zh-TW" dirty="0"/>
              <a:t>”</a:t>
            </a:r>
            <a:r>
              <a:rPr lang="zh-TW" altLang="en-US" dirty="0"/>
              <a:t>，但是</a:t>
            </a:r>
            <a:r>
              <a:rPr lang="zh-TW" altLang="en-US" dirty="0" smtClean="0"/>
              <a:t>實際上練習中應該</a:t>
            </a:r>
            <a:r>
              <a:rPr lang="zh-TW" altLang="en-US" dirty="0"/>
              <a:t>以</a:t>
            </a:r>
            <a:r>
              <a:rPr lang="en-US" altLang="zh-TW" dirty="0"/>
              <a:t>”</a:t>
            </a:r>
            <a:r>
              <a:rPr lang="zh-TW" altLang="en-US" dirty="0"/>
              <a:t>不會做</a:t>
            </a:r>
            <a:r>
              <a:rPr lang="en-US" altLang="zh-TW" dirty="0"/>
              <a:t>”</a:t>
            </a:r>
            <a:r>
              <a:rPr lang="zh-TW" altLang="en-US" dirty="0" smtClean="0"/>
              <a:t>居多。</a:t>
            </a:r>
            <a:endParaRPr lang="en-US" altLang="zh-TW" dirty="0" smtClean="0"/>
          </a:p>
        </p:txBody>
      </p:sp>
    </p:spTree>
    <p:extLst>
      <p:ext uri="{BB962C8B-B14F-4D97-AF65-F5344CB8AC3E}">
        <p14:creationId xmlns:p14="http://schemas.microsoft.com/office/powerpoint/2010/main" val="179928268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未來方向與目前限制</a:t>
            </a:r>
            <a:r>
              <a:rPr lang="en-US" altLang="zh-TW" dirty="0" smtClean="0"/>
              <a:t>-2</a:t>
            </a:r>
            <a:endParaRPr lang="zh-TW" alt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76</a:t>
            </a:fld>
            <a:endParaRPr lang="zh-TW" altLang="en-US"/>
          </a:p>
        </p:txBody>
      </p:sp>
      <p:sp>
        <p:nvSpPr>
          <p:cNvPr id="4" name="內容版面配置區 3"/>
          <p:cNvSpPr>
            <a:spLocks noGrp="1"/>
          </p:cNvSpPr>
          <p:nvPr>
            <p:ph sz="quarter" idx="1"/>
          </p:nvPr>
        </p:nvSpPr>
        <p:spPr/>
        <p:txBody>
          <a:bodyPr>
            <a:normAutofit fontScale="92500"/>
          </a:bodyPr>
          <a:lstStyle/>
          <a:p>
            <a:r>
              <a:rPr lang="zh-TW" altLang="en-US" dirty="0"/>
              <a:t>設計如何評量適性測驗的好壞</a:t>
            </a:r>
            <a:endParaRPr lang="en-US" altLang="zh-TW" dirty="0"/>
          </a:p>
          <a:p>
            <a:pPr lvl="1"/>
            <a:r>
              <a:rPr lang="zh-TW" altLang="en-US" dirty="0"/>
              <a:t>目前適性測驗是初步的版本，應該還有一些改善空間。但是在改善之前我們需要先設計評量標準，還有與均一平台討論對於適性測驗的構想和實做的流程。</a:t>
            </a:r>
            <a:endParaRPr lang="en-US" altLang="zh-TW" dirty="0"/>
          </a:p>
          <a:p>
            <a:pPr lvl="1"/>
            <a:r>
              <a:rPr lang="zh-TW" altLang="en-US" dirty="0"/>
              <a:t>較簡單的做法是先模擬產生一個使用者的真正程度，然後再去測試看看是否準確，或是效率如何。</a:t>
            </a:r>
            <a:endParaRPr lang="en-US" altLang="zh-TW" dirty="0"/>
          </a:p>
          <a:p>
            <a:pPr lvl="1"/>
            <a:r>
              <a:rPr lang="zh-TW" altLang="en-US" dirty="0"/>
              <a:t>比較準確的方法是讓學生在線上，或是真的找學生來測試</a:t>
            </a:r>
            <a:r>
              <a:rPr lang="zh-TW" altLang="en-US" dirty="0" smtClean="0"/>
              <a:t>。</a:t>
            </a:r>
            <a:endParaRPr lang="en-US" altLang="zh-TW" dirty="0" smtClean="0"/>
          </a:p>
          <a:p>
            <a:pPr lvl="1"/>
            <a:endParaRPr lang="en-US" altLang="zh-TW" dirty="0"/>
          </a:p>
          <a:p>
            <a:r>
              <a:rPr lang="zh-TW" altLang="en-US" dirty="0"/>
              <a:t>使用學生的屬性資訊</a:t>
            </a:r>
            <a:endParaRPr lang="en-US" altLang="zh-TW" dirty="0"/>
          </a:p>
          <a:p>
            <a:pPr lvl="1"/>
            <a:r>
              <a:rPr lang="zh-TW" altLang="en-US" dirty="0"/>
              <a:t>目前學生的程度分布還有做答的正確率是看全體的使用者，如果未來使用者的年級或地區可以得知，而且搜集夠多資料的話，適性測驗可以做得更準。</a:t>
            </a:r>
            <a:endParaRPr lang="en-US" altLang="zh-TW" dirty="0"/>
          </a:p>
          <a:p>
            <a:endParaRPr lang="zh-TW" altLang="en-US" dirty="0"/>
          </a:p>
        </p:txBody>
      </p:sp>
    </p:spTree>
    <p:extLst>
      <p:ext uri="{BB962C8B-B14F-4D97-AF65-F5344CB8AC3E}">
        <p14:creationId xmlns:p14="http://schemas.microsoft.com/office/powerpoint/2010/main" val="91831259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未來</a:t>
            </a:r>
            <a:r>
              <a:rPr lang="zh-TW" altLang="en-US" dirty="0" smtClean="0"/>
              <a:t>方向與目前限制</a:t>
            </a:r>
            <a:r>
              <a:rPr lang="en-US" altLang="zh-TW" dirty="0" smtClean="0"/>
              <a:t>-3</a:t>
            </a:r>
            <a:endParaRPr lang="zh-TW" altLang="en-US" dirty="0"/>
          </a:p>
        </p:txBody>
      </p:sp>
      <p:sp>
        <p:nvSpPr>
          <p:cNvPr id="4" name="投影片編號版面配置區 3"/>
          <p:cNvSpPr>
            <a:spLocks noGrp="1"/>
          </p:cNvSpPr>
          <p:nvPr>
            <p:ph type="sldNum" sz="quarter" idx="12"/>
          </p:nvPr>
        </p:nvSpPr>
        <p:spPr/>
        <p:txBody>
          <a:bodyPr/>
          <a:lstStyle/>
          <a:p>
            <a:fld id="{ED97C7B1-679B-41CD-964D-385158F54399}" type="slidenum">
              <a:rPr lang="zh-TW" altLang="en-US" smtClean="0"/>
              <a:t>77</a:t>
            </a:fld>
            <a:endParaRPr lang="zh-TW" altLang="en-US"/>
          </a:p>
        </p:txBody>
      </p:sp>
      <p:sp>
        <p:nvSpPr>
          <p:cNvPr id="3" name="內容版面配置區 2"/>
          <p:cNvSpPr>
            <a:spLocks noGrp="1"/>
          </p:cNvSpPr>
          <p:nvPr>
            <p:ph sz="quarter" idx="1"/>
          </p:nvPr>
        </p:nvSpPr>
        <p:spPr/>
        <p:txBody>
          <a:bodyPr>
            <a:normAutofit fontScale="92500" lnSpcReduction="20000"/>
          </a:bodyPr>
          <a:lstStyle/>
          <a:p>
            <a:r>
              <a:rPr lang="zh-TW" altLang="en-US" dirty="0" smtClean="0"/>
              <a:t>使用適性測驗的資料來改善測驗的設計</a:t>
            </a:r>
            <a:endParaRPr lang="en-US" altLang="zh-TW" dirty="0" smtClean="0"/>
          </a:p>
          <a:p>
            <a:pPr lvl="1"/>
            <a:r>
              <a:rPr lang="zh-TW" altLang="en-US" dirty="0"/>
              <a:t>目前還沒有</a:t>
            </a:r>
            <a:r>
              <a:rPr lang="zh-TW" altLang="en-US" dirty="0" smtClean="0"/>
              <a:t>累積資料</a:t>
            </a:r>
            <a:r>
              <a:rPr lang="zh-TW" altLang="en-US" dirty="0"/>
              <a:t>來從問題之間的關係預測答題正確</a:t>
            </a:r>
            <a:r>
              <a:rPr lang="zh-TW" altLang="en-US" dirty="0" smtClean="0"/>
              <a:t>率</a:t>
            </a:r>
            <a:endParaRPr lang="en-US" altLang="zh-TW" dirty="0" smtClean="0"/>
          </a:p>
          <a:p>
            <a:pPr lvl="2"/>
            <a:r>
              <a:rPr lang="zh-TW" altLang="en-US" dirty="0" smtClean="0"/>
              <a:t>我們目前沒有考慮多個題目做答後的交互關係</a:t>
            </a:r>
            <a:endParaRPr lang="en-US" altLang="zh-TW" dirty="0" smtClean="0"/>
          </a:p>
          <a:p>
            <a:pPr lvl="2"/>
            <a:r>
              <a:rPr lang="zh-TW" altLang="en-US" dirty="0" smtClean="0"/>
              <a:t>目前的答對機率是</a:t>
            </a:r>
            <a:r>
              <a:rPr lang="en-US" altLang="zh-TW" dirty="0" smtClean="0"/>
              <a:t>model</a:t>
            </a:r>
            <a:r>
              <a:rPr lang="zh-TW" altLang="en-US" dirty="0" smtClean="0"/>
              <a:t>是猜測出來的</a:t>
            </a:r>
            <a:endParaRPr lang="en-US" altLang="zh-TW" dirty="0" smtClean="0"/>
          </a:p>
          <a:p>
            <a:pPr lvl="1"/>
            <a:r>
              <a:rPr lang="zh-TW" altLang="en-US" dirty="0" smtClean="0"/>
              <a:t>隨著適性測驗系統的建立，我們將能夠取得資料來使</a:t>
            </a:r>
            <a:r>
              <a:rPr lang="zh-TW" altLang="en-US" dirty="0"/>
              <a:t>正確</a:t>
            </a:r>
            <a:r>
              <a:rPr lang="zh-TW" altLang="en-US" dirty="0" smtClean="0"/>
              <a:t>率預測的更準確。</a:t>
            </a:r>
            <a:endParaRPr lang="en-US" altLang="zh-TW" dirty="0" smtClean="0"/>
          </a:p>
          <a:p>
            <a:pPr lvl="2"/>
            <a:r>
              <a:rPr lang="zh-TW" altLang="en-US" dirty="0" smtClean="0"/>
              <a:t>同時考慮資料收集的部分來改變適性測驗中的題目挑選，進而加強資料蒐集的效率。</a:t>
            </a:r>
            <a:endParaRPr lang="en-US" altLang="zh-TW" dirty="0"/>
          </a:p>
          <a:p>
            <a:pPr lvl="1"/>
            <a:r>
              <a:rPr lang="zh-TW" altLang="en-US" dirty="0"/>
              <a:t>我相信可汗學院</a:t>
            </a:r>
            <a:r>
              <a:rPr lang="zh-TW" altLang="en-US" dirty="0" smtClean="0"/>
              <a:t>也面臨了練習和測驗統計意義不同的</a:t>
            </a:r>
            <a:r>
              <a:rPr lang="zh-TW" altLang="en-US" dirty="0"/>
              <a:t>挑戰，他們選擇先讓測驗上線，再慢慢修正的方式</a:t>
            </a:r>
            <a:endParaRPr lang="en-US" altLang="zh-TW" dirty="0"/>
          </a:p>
          <a:p>
            <a:pPr lvl="2"/>
            <a:r>
              <a:rPr lang="zh-TW" altLang="en-US" dirty="0"/>
              <a:t>我去做他們適性測驗</a:t>
            </a:r>
            <a:r>
              <a:rPr lang="en-US" altLang="zh-TW" dirty="0"/>
              <a:t>(pre-test)</a:t>
            </a:r>
            <a:r>
              <a:rPr lang="zh-TW" altLang="en-US" dirty="0"/>
              <a:t>的經驗，發現他們的測驗其實會出一些相似的題目</a:t>
            </a:r>
            <a:endParaRPr lang="en-US" altLang="zh-TW" dirty="0"/>
          </a:p>
          <a:p>
            <a:pPr lvl="3"/>
            <a:r>
              <a:rPr lang="zh-TW" altLang="en-US" dirty="0"/>
              <a:t>可能是系統本身對學生預測不</a:t>
            </a:r>
            <a:r>
              <a:rPr lang="zh-TW" altLang="en-US" dirty="0" smtClean="0"/>
              <a:t>準</a:t>
            </a:r>
            <a:endParaRPr lang="en-US" altLang="zh-TW" dirty="0" smtClean="0"/>
          </a:p>
          <a:p>
            <a:pPr lvl="3"/>
            <a:r>
              <a:rPr lang="zh-TW" altLang="en-US" dirty="0" smtClean="0"/>
              <a:t>可能是像我們一樣一些</a:t>
            </a:r>
            <a:r>
              <a:rPr lang="en-US" altLang="zh-TW" dirty="0" smtClean="0"/>
              <a:t>rule</a:t>
            </a:r>
            <a:r>
              <a:rPr lang="zh-TW" altLang="en-US" dirty="0" smtClean="0"/>
              <a:t>有衝突</a:t>
            </a:r>
            <a:endParaRPr lang="en-US" altLang="zh-TW" dirty="0"/>
          </a:p>
          <a:p>
            <a:pPr lvl="3"/>
            <a:r>
              <a:rPr lang="zh-TW" altLang="en-US" dirty="0"/>
              <a:t>也可能是他們要刻意蒐集資料</a:t>
            </a:r>
            <a:endParaRPr lang="en-US" altLang="zh-TW" dirty="0"/>
          </a:p>
          <a:p>
            <a:pPr lvl="1"/>
            <a:endParaRPr lang="en-US" altLang="zh-TW" dirty="0" smtClean="0"/>
          </a:p>
          <a:p>
            <a:pPr lvl="1"/>
            <a:endParaRPr lang="en-US" altLang="zh-TW" dirty="0" smtClean="0"/>
          </a:p>
        </p:txBody>
      </p:sp>
      <p:sp>
        <p:nvSpPr>
          <p:cNvPr id="5" name="文字方塊 4">
            <a:hlinkClick r:id="rId2" action="ppaction://hlinksldjump"/>
          </p:cNvPr>
          <p:cNvSpPr txBox="1"/>
          <p:nvPr/>
        </p:nvSpPr>
        <p:spPr>
          <a:xfrm>
            <a:off x="7824496" y="6367555"/>
            <a:ext cx="965614" cy="369332"/>
          </a:xfrm>
          <a:prstGeom prst="rect">
            <a:avLst/>
          </a:prstGeom>
          <a:noFill/>
        </p:spPr>
        <p:txBody>
          <a:bodyPr wrap="square" rtlCol="0">
            <a:spAutoFit/>
          </a:bodyPr>
          <a:lstStyle/>
          <a:p>
            <a:r>
              <a:rPr lang="en-US" dirty="0" smtClean="0"/>
              <a:t>Go back</a:t>
            </a:r>
            <a:endParaRPr lang="en-US" dirty="0"/>
          </a:p>
        </p:txBody>
      </p:sp>
    </p:spTree>
    <p:extLst>
      <p:ext uri="{BB962C8B-B14F-4D97-AF65-F5344CB8AC3E}">
        <p14:creationId xmlns:p14="http://schemas.microsoft.com/office/powerpoint/2010/main" val="36574920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研究方法報告大綱</a:t>
            </a:r>
            <a:endParaRPr 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8</a:t>
            </a:fld>
            <a:endParaRPr lang="zh-TW" altLang="en-US"/>
          </a:p>
        </p:txBody>
      </p:sp>
      <p:sp>
        <p:nvSpPr>
          <p:cNvPr id="4" name="矩形 3"/>
          <p:cNvSpPr/>
          <p:nvPr/>
        </p:nvSpPr>
        <p:spPr>
          <a:xfrm>
            <a:off x="4831094" y="2207885"/>
            <a:ext cx="1665602" cy="1665601"/>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標楷體" panose="03000509000000000000" pitchFamily="65" charset="-120"/>
                <a:ea typeface="標楷體" panose="03000509000000000000" pitchFamily="65" charset="-120"/>
              </a:rPr>
              <a:t>練習題推薦</a:t>
            </a:r>
            <a:endParaRPr lang="zh-TW" altLang="en-US" dirty="0">
              <a:latin typeface="標楷體" panose="03000509000000000000" pitchFamily="65" charset="-120"/>
              <a:ea typeface="標楷體" panose="03000509000000000000" pitchFamily="65" charset="-120"/>
            </a:endParaRPr>
          </a:p>
        </p:txBody>
      </p:sp>
      <p:sp>
        <p:nvSpPr>
          <p:cNvPr id="5" name="矩形 4"/>
          <p:cNvSpPr/>
          <p:nvPr/>
        </p:nvSpPr>
        <p:spPr>
          <a:xfrm>
            <a:off x="2490824" y="2207885"/>
            <a:ext cx="1665602" cy="1665601"/>
          </a:xfrm>
          <a:prstGeom prst="rect">
            <a:avLst/>
          </a:prstGeom>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標楷體" panose="03000509000000000000" pitchFamily="65" charset="-120"/>
                <a:ea typeface="標楷體" panose="03000509000000000000" pitchFamily="65" charset="-120"/>
              </a:rPr>
              <a:t>使用者建模</a:t>
            </a:r>
            <a:endParaRPr lang="zh-TW" altLang="en-US" dirty="0">
              <a:latin typeface="標楷體" panose="03000509000000000000" pitchFamily="65" charset="-120"/>
              <a:ea typeface="標楷體" panose="03000509000000000000" pitchFamily="65" charset="-120"/>
            </a:endParaRPr>
          </a:p>
        </p:txBody>
      </p:sp>
      <p:sp>
        <p:nvSpPr>
          <p:cNvPr id="6" name="矩形 5"/>
          <p:cNvSpPr/>
          <p:nvPr/>
        </p:nvSpPr>
        <p:spPr>
          <a:xfrm>
            <a:off x="459077" y="3441926"/>
            <a:ext cx="1358848" cy="1358847"/>
          </a:xfrm>
          <a:prstGeom prst="rect">
            <a:avLst/>
          </a:prstGeom>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標楷體" panose="03000509000000000000" pitchFamily="65" charset="-120"/>
                <a:ea typeface="標楷體" panose="03000509000000000000" pitchFamily="65" charset="-120"/>
              </a:rPr>
              <a:t>資料視覺化</a:t>
            </a:r>
            <a:r>
              <a:rPr lang="en-US" altLang="zh-TW" dirty="0" smtClean="0">
                <a:latin typeface="標楷體" panose="03000509000000000000" pitchFamily="65" charset="-120"/>
                <a:ea typeface="標楷體" panose="03000509000000000000" pitchFamily="65" charset="-120"/>
              </a:rPr>
              <a:t/>
            </a:r>
            <a:br>
              <a:rPr lang="en-US" altLang="zh-TW" dirty="0" smtClean="0">
                <a:latin typeface="標楷體" panose="03000509000000000000" pitchFamily="65" charset="-120"/>
                <a:ea typeface="標楷體" panose="03000509000000000000" pitchFamily="65" charset="-120"/>
              </a:rPr>
            </a:br>
            <a:r>
              <a:rPr lang="zh-TW" altLang="en-US" dirty="0" smtClean="0">
                <a:latin typeface="標楷體" panose="03000509000000000000" pitchFamily="65" charset="-120"/>
                <a:ea typeface="標楷體" panose="03000509000000000000" pitchFamily="65" charset="-120"/>
              </a:rPr>
              <a:t>分析</a:t>
            </a:r>
            <a:endParaRPr lang="zh-TW" altLang="en-US" dirty="0">
              <a:latin typeface="標楷體" panose="03000509000000000000" pitchFamily="65" charset="-120"/>
              <a:ea typeface="標楷體" panose="03000509000000000000" pitchFamily="65" charset="-120"/>
            </a:endParaRPr>
          </a:p>
        </p:txBody>
      </p:sp>
      <p:sp>
        <p:nvSpPr>
          <p:cNvPr id="7" name="矩形 6"/>
          <p:cNvSpPr/>
          <p:nvPr/>
        </p:nvSpPr>
        <p:spPr>
          <a:xfrm>
            <a:off x="7167826" y="2207885"/>
            <a:ext cx="1665602" cy="1665601"/>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標楷體" panose="03000509000000000000" pitchFamily="65" charset="-120"/>
                <a:ea typeface="標楷體" panose="03000509000000000000" pitchFamily="65" charset="-120"/>
              </a:rPr>
              <a:t>適性測驗</a:t>
            </a:r>
            <a:endParaRPr lang="zh-TW" altLang="en-US" dirty="0">
              <a:latin typeface="標楷體" panose="03000509000000000000" pitchFamily="65" charset="-120"/>
              <a:ea typeface="標楷體" panose="03000509000000000000" pitchFamily="65" charset="-120"/>
            </a:endParaRPr>
          </a:p>
        </p:txBody>
      </p:sp>
      <p:cxnSp>
        <p:nvCxnSpPr>
          <p:cNvPr id="9" name="直線單箭頭接點 8"/>
          <p:cNvCxnSpPr>
            <a:stCxn id="6" idx="3"/>
            <a:endCxn id="5" idx="1"/>
          </p:cNvCxnSpPr>
          <p:nvPr/>
        </p:nvCxnSpPr>
        <p:spPr>
          <a:xfrm flipV="1">
            <a:off x="1817925" y="3040686"/>
            <a:ext cx="672899" cy="1080664"/>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直線單箭頭接點 10"/>
          <p:cNvCxnSpPr>
            <a:stCxn id="4" idx="3"/>
            <a:endCxn id="7" idx="1"/>
          </p:cNvCxnSpPr>
          <p:nvPr/>
        </p:nvCxnSpPr>
        <p:spPr>
          <a:xfrm>
            <a:off x="6496696" y="3040686"/>
            <a:ext cx="671130" cy="0"/>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2490824" y="4369214"/>
            <a:ext cx="1665602" cy="1665601"/>
          </a:xfrm>
          <a:prstGeom prst="rect">
            <a:avLst/>
          </a:prstGeom>
          <a:ln w="38100">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smtClean="0">
                <a:latin typeface="標楷體" panose="03000509000000000000" pitchFamily="65" charset="-120"/>
                <a:ea typeface="標楷體" panose="03000509000000000000" pitchFamily="65" charset="-120"/>
              </a:rPr>
              <a:t>練習題</a:t>
            </a:r>
            <a:r>
              <a:rPr lang="en-US" altLang="zh-TW" dirty="0" smtClean="0">
                <a:latin typeface="標楷體" panose="03000509000000000000" pitchFamily="65" charset="-120"/>
                <a:ea typeface="標楷體" panose="03000509000000000000" pitchFamily="65" charset="-120"/>
              </a:rPr>
              <a:t/>
            </a:r>
            <a:br>
              <a:rPr lang="en-US" altLang="zh-TW" dirty="0" smtClean="0">
                <a:latin typeface="標楷體" panose="03000509000000000000" pitchFamily="65" charset="-120"/>
                <a:ea typeface="標楷體" panose="03000509000000000000" pitchFamily="65" charset="-120"/>
              </a:rPr>
            </a:br>
            <a:r>
              <a:rPr lang="zh-TW" altLang="en-US" dirty="0" smtClean="0">
                <a:latin typeface="標楷體" panose="03000509000000000000" pitchFamily="65" charset="-120"/>
                <a:ea typeface="標楷體" panose="03000509000000000000" pitchFamily="65" charset="-120"/>
              </a:rPr>
              <a:t>關係估計</a:t>
            </a:r>
            <a:endParaRPr lang="zh-TW" altLang="en-US" dirty="0">
              <a:latin typeface="標楷體" panose="03000509000000000000" pitchFamily="65" charset="-120"/>
              <a:ea typeface="標楷體" panose="03000509000000000000" pitchFamily="65" charset="-120"/>
            </a:endParaRPr>
          </a:p>
        </p:txBody>
      </p:sp>
      <p:cxnSp>
        <p:nvCxnSpPr>
          <p:cNvPr id="14" name="直線單箭頭接點 13"/>
          <p:cNvCxnSpPr>
            <a:stCxn id="5" idx="2"/>
            <a:endCxn id="13" idx="0"/>
          </p:cNvCxnSpPr>
          <p:nvPr/>
        </p:nvCxnSpPr>
        <p:spPr>
          <a:xfrm>
            <a:off x="3323625" y="3873486"/>
            <a:ext cx="0" cy="495728"/>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 name="直線單箭頭接點 17"/>
          <p:cNvCxnSpPr>
            <a:stCxn id="13" idx="3"/>
            <a:endCxn id="4" idx="2"/>
          </p:cNvCxnSpPr>
          <p:nvPr/>
        </p:nvCxnSpPr>
        <p:spPr>
          <a:xfrm flipV="1">
            <a:off x="4156426" y="3873486"/>
            <a:ext cx="1507469" cy="1328529"/>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0" name="直線單箭頭接點 39"/>
          <p:cNvCxnSpPr>
            <a:stCxn id="6" idx="3"/>
            <a:endCxn id="13" idx="1"/>
          </p:cNvCxnSpPr>
          <p:nvPr/>
        </p:nvCxnSpPr>
        <p:spPr>
          <a:xfrm>
            <a:off x="1817925" y="4121350"/>
            <a:ext cx="672899" cy="1080665"/>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4" name="文字方塊 43"/>
          <p:cNvSpPr txBox="1"/>
          <p:nvPr/>
        </p:nvSpPr>
        <p:spPr>
          <a:xfrm>
            <a:off x="4412780" y="4184548"/>
            <a:ext cx="671130" cy="369332"/>
          </a:xfrm>
          <a:prstGeom prst="rect">
            <a:avLst/>
          </a:prstGeom>
          <a:noFill/>
        </p:spPr>
        <p:txBody>
          <a:bodyPr wrap="square" rtlCol="0">
            <a:spAutoFit/>
          </a:bodyPr>
          <a:lstStyle/>
          <a:p>
            <a:r>
              <a:rPr lang="zh-TW" altLang="en-US" dirty="0" smtClean="0">
                <a:latin typeface="標楷體" panose="03000509000000000000" pitchFamily="65" charset="-120"/>
                <a:ea typeface="標楷體" panose="03000509000000000000" pitchFamily="65" charset="-120"/>
              </a:rPr>
              <a:t>較準</a:t>
            </a:r>
            <a:endParaRPr lang="en-US" dirty="0">
              <a:latin typeface="標楷體" panose="03000509000000000000" pitchFamily="65" charset="-120"/>
              <a:ea typeface="標楷體" panose="03000509000000000000" pitchFamily="65" charset="-120"/>
            </a:endParaRPr>
          </a:p>
        </p:txBody>
      </p:sp>
      <p:sp>
        <p:nvSpPr>
          <p:cNvPr id="48" name="矩形 47"/>
          <p:cNvSpPr/>
          <p:nvPr/>
        </p:nvSpPr>
        <p:spPr>
          <a:xfrm>
            <a:off x="7167826" y="4369213"/>
            <a:ext cx="1665602" cy="1665601"/>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dirty="0">
                <a:latin typeface="標楷體" panose="03000509000000000000" pitchFamily="65" charset="-120"/>
                <a:ea typeface="標楷體" panose="03000509000000000000" pitchFamily="65" charset="-120"/>
              </a:rPr>
              <a:t>練習題排程</a:t>
            </a:r>
          </a:p>
        </p:txBody>
      </p:sp>
      <p:cxnSp>
        <p:nvCxnSpPr>
          <p:cNvPr id="50" name="直線單箭頭接點 49"/>
          <p:cNvCxnSpPr>
            <a:stCxn id="13" idx="3"/>
            <a:endCxn id="48" idx="1"/>
          </p:cNvCxnSpPr>
          <p:nvPr/>
        </p:nvCxnSpPr>
        <p:spPr>
          <a:xfrm flipV="1">
            <a:off x="4156426" y="5202014"/>
            <a:ext cx="3011400" cy="1"/>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5" name="文字方塊 54"/>
          <p:cNvSpPr txBox="1"/>
          <p:nvPr/>
        </p:nvSpPr>
        <p:spPr>
          <a:xfrm>
            <a:off x="540057" y="5096301"/>
            <a:ext cx="1359353" cy="369332"/>
          </a:xfrm>
          <a:prstGeom prst="rect">
            <a:avLst/>
          </a:prstGeom>
          <a:noFill/>
        </p:spPr>
        <p:txBody>
          <a:bodyPr wrap="square" rtlCol="0">
            <a:spAutoFit/>
          </a:bodyPr>
          <a:lstStyle/>
          <a:p>
            <a:r>
              <a:rPr lang="en-US" altLang="zh-TW" dirty="0" smtClean="0">
                <a:latin typeface="+mj-lt"/>
                <a:ea typeface="標楷體" panose="03000509000000000000" pitchFamily="65" charset="-120"/>
              </a:rPr>
              <a:t>Our path:</a:t>
            </a:r>
            <a:endParaRPr lang="en-US" dirty="0">
              <a:latin typeface="+mj-lt"/>
              <a:ea typeface="標楷體" panose="03000509000000000000" pitchFamily="65" charset="-120"/>
            </a:endParaRPr>
          </a:p>
        </p:txBody>
      </p:sp>
    </p:spTree>
    <p:extLst>
      <p:ext uri="{BB962C8B-B14F-4D97-AF65-F5344CB8AC3E}">
        <p14:creationId xmlns:p14="http://schemas.microsoft.com/office/powerpoint/2010/main" val="3062788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grpId="0" nodeType="clickEffect">
                                  <p:stCondLst>
                                    <p:cond delay="0"/>
                                  </p:stCondLst>
                                  <p:childTnLst>
                                    <p:animClr clrSpc="hsl" dir="cw">
                                      <p:cBhvr override="childStyle">
                                        <p:cTn id="6" dur="500" fill="hold"/>
                                        <p:tgtEl>
                                          <p:spTgt spid="5"/>
                                        </p:tgtEl>
                                        <p:attrNameLst>
                                          <p:attrName>style.color</p:attrName>
                                        </p:attrNameLst>
                                      </p:cBhvr>
                                      <p:by>
                                        <p:hsl h="7200000" s="0" l="0"/>
                                      </p:by>
                                    </p:animClr>
                                    <p:animClr clrSpc="hsl" dir="cw">
                                      <p:cBhvr>
                                        <p:cTn id="7" dur="500" fill="hold"/>
                                        <p:tgtEl>
                                          <p:spTgt spid="5"/>
                                        </p:tgtEl>
                                        <p:attrNameLst>
                                          <p:attrName>fillcolor</p:attrName>
                                        </p:attrNameLst>
                                      </p:cBhvr>
                                      <p:by>
                                        <p:hsl h="7200000" s="0" l="0"/>
                                      </p:by>
                                    </p:animClr>
                                    <p:animClr clrSpc="hsl" dir="cw">
                                      <p:cBhvr>
                                        <p:cTn id="8" dur="500" fill="hold"/>
                                        <p:tgtEl>
                                          <p:spTgt spid="5"/>
                                        </p:tgtEl>
                                        <p:attrNameLst>
                                          <p:attrName>stroke.color</p:attrName>
                                        </p:attrNameLst>
                                      </p:cBhvr>
                                      <p:by>
                                        <p:hsl h="7200000" s="0" l="0"/>
                                      </p:by>
                                    </p:animClr>
                                    <p:set>
                                      <p:cBhvr>
                                        <p:cTn id="9" dur="500" fill="hold"/>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資料</a:t>
            </a:r>
            <a:r>
              <a:rPr lang="zh-TW" altLang="en-US" smtClean="0"/>
              <a:t>導向</a:t>
            </a:r>
            <a:r>
              <a:rPr lang="zh-TW" altLang="en-US"/>
              <a:t>方法</a:t>
            </a:r>
            <a:endParaRPr lang="zh-TW" altLang="en-US" dirty="0"/>
          </a:p>
        </p:txBody>
      </p:sp>
      <p:sp>
        <p:nvSpPr>
          <p:cNvPr id="3" name="投影片編號版面配置區 2"/>
          <p:cNvSpPr>
            <a:spLocks noGrp="1"/>
          </p:cNvSpPr>
          <p:nvPr>
            <p:ph type="sldNum" sz="quarter" idx="12"/>
          </p:nvPr>
        </p:nvSpPr>
        <p:spPr/>
        <p:txBody>
          <a:bodyPr/>
          <a:lstStyle/>
          <a:p>
            <a:fld id="{ED97C7B1-679B-41CD-964D-385158F54399}" type="slidenum">
              <a:rPr lang="zh-TW" altLang="en-US" smtClean="0"/>
              <a:t>9</a:t>
            </a:fld>
            <a:endParaRPr lang="zh-TW" altLang="en-US"/>
          </a:p>
        </p:txBody>
      </p:sp>
      <p:sp>
        <p:nvSpPr>
          <p:cNvPr id="4" name="內容版面配置區 3"/>
          <p:cNvSpPr>
            <a:spLocks noGrp="1"/>
          </p:cNvSpPr>
          <p:nvPr>
            <p:ph sz="quarter" idx="1"/>
          </p:nvPr>
        </p:nvSpPr>
        <p:spPr>
          <a:xfrm>
            <a:off x="914400" y="1447800"/>
            <a:ext cx="7772400" cy="1024382"/>
          </a:xfrm>
        </p:spPr>
        <p:txBody>
          <a:bodyPr>
            <a:normAutofit/>
          </a:bodyPr>
          <a:lstStyle/>
          <a:p>
            <a:r>
              <a:rPr lang="zh-TW" altLang="en-US" dirty="0" smtClean="0"/>
              <a:t>在這次報</a:t>
            </a:r>
            <a:r>
              <a:rPr lang="zh-TW" altLang="en-US" dirty="0"/>
              <a:t>告</a:t>
            </a:r>
            <a:r>
              <a:rPr lang="zh-TW" altLang="en-US" dirty="0" smtClean="0"/>
              <a:t>中所用到主要技術</a:t>
            </a:r>
            <a:r>
              <a:rPr lang="zh-TW" altLang="en-US" dirty="0"/>
              <a:t>的</a:t>
            </a:r>
            <a:r>
              <a:rPr lang="zh-TW" altLang="en-US" dirty="0" smtClean="0"/>
              <a:t>概念都是一樣的。</a:t>
            </a:r>
            <a:endParaRPr lang="en-US" altLang="zh-TW" dirty="0" smtClean="0"/>
          </a:p>
          <a:p>
            <a:pPr lvl="1"/>
            <a:r>
              <a:rPr lang="zh-TW" altLang="en-US" dirty="0" smtClean="0"/>
              <a:t>所以我在第一次使用前先用簡單例子簡介。</a:t>
            </a:r>
            <a:endParaRPr lang="en-US" altLang="zh-TW" dirty="0" smtClean="0"/>
          </a:p>
        </p:txBody>
      </p:sp>
      <p:pic>
        <p:nvPicPr>
          <p:cNvPr id="5" name="Picture 8" descr="http://www.onelement.com/wp-content/uploads/2012/12/Technology-Together-With-Your-Compute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55976" y="3507910"/>
            <a:ext cx="1565262" cy="104350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images.iop.org/objects/phw/news/16/2/31/rai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67510" y="404664"/>
            <a:ext cx="1418428" cy="969880"/>
          </a:xfrm>
          <a:prstGeom prst="rect">
            <a:avLst/>
          </a:prstGeom>
          <a:noFill/>
          <a:extLst>
            <a:ext uri="{909E8E84-426E-40DD-AFC4-6F175D3DCCD1}">
              <a14:hiddenFill xmlns:a14="http://schemas.microsoft.com/office/drawing/2010/main">
                <a:solidFill>
                  <a:srgbClr val="FFFFFF"/>
                </a:solidFill>
              </a14:hiddenFill>
            </a:ext>
          </a:extLst>
        </p:spPr>
      </p:pic>
      <p:sp>
        <p:nvSpPr>
          <p:cNvPr id="7" name="文字方塊 6"/>
          <p:cNvSpPr txBox="1"/>
          <p:nvPr/>
        </p:nvSpPr>
        <p:spPr>
          <a:xfrm>
            <a:off x="323528" y="2926684"/>
            <a:ext cx="3600400" cy="369332"/>
          </a:xfrm>
          <a:prstGeom prst="rect">
            <a:avLst/>
          </a:prstGeom>
          <a:solidFill>
            <a:srgbClr val="92D050"/>
          </a:solidFill>
        </p:spPr>
        <p:txBody>
          <a:bodyPr wrap="square" rtlCol="0">
            <a:spAutoFit/>
          </a:bodyPr>
          <a:lstStyle/>
          <a:p>
            <a:r>
              <a:rPr lang="zh-TW" altLang="en-US" dirty="0" smtClean="0"/>
              <a:t>第</a:t>
            </a:r>
            <a:r>
              <a:rPr lang="en-US" altLang="zh-TW" dirty="0" smtClean="0"/>
              <a:t>1</a:t>
            </a:r>
            <a:r>
              <a:rPr lang="zh-TW" altLang="en-US" dirty="0" smtClean="0"/>
              <a:t>天</a:t>
            </a:r>
            <a:r>
              <a:rPr lang="en-US" altLang="zh-TW" dirty="0" smtClean="0"/>
              <a:t>: </a:t>
            </a:r>
            <a:r>
              <a:rPr lang="zh-TW" altLang="en-US" dirty="0" smtClean="0"/>
              <a:t>溫度</a:t>
            </a:r>
            <a:r>
              <a:rPr lang="en-US" altLang="zh-TW" dirty="0" smtClean="0"/>
              <a:t>, </a:t>
            </a:r>
            <a:r>
              <a:rPr lang="zh-TW" altLang="en-US" dirty="0" smtClean="0"/>
              <a:t>濕度</a:t>
            </a:r>
            <a:r>
              <a:rPr lang="en-US" altLang="zh-TW" dirty="0" smtClean="0"/>
              <a:t>, </a:t>
            </a:r>
            <a:r>
              <a:rPr lang="zh-TW" altLang="en-US" dirty="0" smtClean="0"/>
              <a:t>氣壓</a:t>
            </a:r>
            <a:r>
              <a:rPr lang="en-US" altLang="zh-TW" dirty="0" smtClean="0"/>
              <a:t>, </a:t>
            </a:r>
            <a:r>
              <a:rPr lang="zh-TW" altLang="en-US" dirty="0" smtClean="0"/>
              <a:t>風速</a:t>
            </a:r>
            <a:r>
              <a:rPr lang="en-US" altLang="zh-TW" dirty="0" smtClean="0"/>
              <a:t>, </a:t>
            </a:r>
            <a:r>
              <a:rPr lang="zh-TW" altLang="en-US" dirty="0" smtClean="0"/>
              <a:t>日期</a:t>
            </a:r>
            <a:endParaRPr lang="zh-TW" altLang="en-US" dirty="0"/>
          </a:p>
        </p:txBody>
      </p:sp>
      <p:sp>
        <p:nvSpPr>
          <p:cNvPr id="13" name="文字方塊 12"/>
          <p:cNvSpPr txBox="1"/>
          <p:nvPr/>
        </p:nvSpPr>
        <p:spPr>
          <a:xfrm>
            <a:off x="323528" y="3349440"/>
            <a:ext cx="3600400" cy="369332"/>
          </a:xfrm>
          <a:prstGeom prst="rect">
            <a:avLst/>
          </a:prstGeom>
          <a:solidFill>
            <a:srgbClr val="92D050"/>
          </a:solidFill>
        </p:spPr>
        <p:txBody>
          <a:bodyPr wrap="square" rtlCol="0">
            <a:spAutoFit/>
          </a:bodyPr>
          <a:lstStyle/>
          <a:p>
            <a:r>
              <a:rPr lang="zh-TW" altLang="en-US" dirty="0" smtClean="0"/>
              <a:t>第</a:t>
            </a:r>
            <a:r>
              <a:rPr lang="en-US" altLang="zh-TW" dirty="0"/>
              <a:t>2</a:t>
            </a:r>
            <a:r>
              <a:rPr lang="zh-TW" altLang="en-US" dirty="0" smtClean="0"/>
              <a:t>天</a:t>
            </a:r>
            <a:r>
              <a:rPr lang="en-US" altLang="zh-TW" dirty="0" smtClean="0"/>
              <a:t>: </a:t>
            </a:r>
            <a:r>
              <a:rPr lang="zh-TW" altLang="en-US" dirty="0" smtClean="0"/>
              <a:t>溫度</a:t>
            </a:r>
            <a:r>
              <a:rPr lang="en-US" altLang="zh-TW" dirty="0" smtClean="0"/>
              <a:t>, </a:t>
            </a:r>
            <a:r>
              <a:rPr lang="zh-TW" altLang="en-US" dirty="0" smtClean="0"/>
              <a:t>濕度</a:t>
            </a:r>
            <a:r>
              <a:rPr lang="en-US" altLang="zh-TW" dirty="0" smtClean="0"/>
              <a:t>, </a:t>
            </a:r>
            <a:r>
              <a:rPr lang="zh-TW" altLang="en-US" dirty="0" smtClean="0"/>
              <a:t>氣壓</a:t>
            </a:r>
            <a:r>
              <a:rPr lang="en-US" altLang="zh-TW" dirty="0" smtClean="0"/>
              <a:t>, </a:t>
            </a:r>
            <a:r>
              <a:rPr lang="zh-TW" altLang="en-US" dirty="0" smtClean="0"/>
              <a:t>風速</a:t>
            </a:r>
            <a:r>
              <a:rPr lang="en-US" altLang="zh-TW" dirty="0" smtClean="0"/>
              <a:t>, </a:t>
            </a:r>
            <a:r>
              <a:rPr lang="zh-TW" altLang="en-US" dirty="0" smtClean="0"/>
              <a:t>日期</a:t>
            </a:r>
            <a:endParaRPr lang="zh-TW" altLang="en-US" dirty="0"/>
          </a:p>
        </p:txBody>
      </p:sp>
      <p:sp>
        <p:nvSpPr>
          <p:cNvPr id="16" name="文字方塊 15"/>
          <p:cNvSpPr txBox="1"/>
          <p:nvPr/>
        </p:nvSpPr>
        <p:spPr>
          <a:xfrm>
            <a:off x="323528" y="3781488"/>
            <a:ext cx="3600400" cy="369332"/>
          </a:xfrm>
          <a:prstGeom prst="rect">
            <a:avLst/>
          </a:prstGeom>
          <a:solidFill>
            <a:srgbClr val="92D050"/>
          </a:solidFill>
        </p:spPr>
        <p:txBody>
          <a:bodyPr wrap="square" rtlCol="0">
            <a:spAutoFit/>
          </a:bodyPr>
          <a:lstStyle/>
          <a:p>
            <a:r>
              <a:rPr lang="zh-TW" altLang="en-US" dirty="0" smtClean="0"/>
              <a:t>第</a:t>
            </a:r>
            <a:r>
              <a:rPr lang="en-US" altLang="zh-TW" dirty="0"/>
              <a:t>3</a:t>
            </a:r>
            <a:r>
              <a:rPr lang="zh-TW" altLang="en-US" dirty="0" smtClean="0"/>
              <a:t>天</a:t>
            </a:r>
            <a:r>
              <a:rPr lang="en-US" altLang="zh-TW" dirty="0" smtClean="0"/>
              <a:t>: </a:t>
            </a:r>
            <a:r>
              <a:rPr lang="zh-TW" altLang="en-US" dirty="0" smtClean="0"/>
              <a:t>溫度</a:t>
            </a:r>
            <a:r>
              <a:rPr lang="en-US" altLang="zh-TW" dirty="0" smtClean="0"/>
              <a:t>, </a:t>
            </a:r>
            <a:r>
              <a:rPr lang="zh-TW" altLang="en-US" dirty="0" smtClean="0"/>
              <a:t>濕度</a:t>
            </a:r>
            <a:r>
              <a:rPr lang="en-US" altLang="zh-TW" dirty="0" smtClean="0"/>
              <a:t>, </a:t>
            </a:r>
            <a:r>
              <a:rPr lang="zh-TW" altLang="en-US" dirty="0" smtClean="0"/>
              <a:t>氣壓</a:t>
            </a:r>
            <a:r>
              <a:rPr lang="en-US" altLang="zh-TW" dirty="0" smtClean="0"/>
              <a:t>, </a:t>
            </a:r>
            <a:r>
              <a:rPr lang="zh-TW" altLang="en-US" dirty="0" smtClean="0"/>
              <a:t>風速</a:t>
            </a:r>
            <a:r>
              <a:rPr lang="en-US" altLang="zh-TW" dirty="0" smtClean="0"/>
              <a:t>, </a:t>
            </a:r>
            <a:r>
              <a:rPr lang="zh-TW" altLang="en-US" dirty="0" smtClean="0"/>
              <a:t>日期</a:t>
            </a:r>
            <a:endParaRPr lang="zh-TW" altLang="en-US" dirty="0"/>
          </a:p>
        </p:txBody>
      </p:sp>
      <p:sp>
        <p:nvSpPr>
          <p:cNvPr id="8" name="文字方塊 7"/>
          <p:cNvSpPr txBox="1"/>
          <p:nvPr/>
        </p:nvSpPr>
        <p:spPr>
          <a:xfrm>
            <a:off x="2051720" y="4182086"/>
            <a:ext cx="432048" cy="369332"/>
          </a:xfrm>
          <a:prstGeom prst="rect">
            <a:avLst/>
          </a:prstGeom>
          <a:noFill/>
        </p:spPr>
        <p:txBody>
          <a:bodyPr wrap="square" rtlCol="0">
            <a:spAutoFit/>
          </a:bodyPr>
          <a:lstStyle/>
          <a:p>
            <a:r>
              <a:rPr lang="en-US" altLang="zh-TW" dirty="0" smtClean="0"/>
              <a:t>…</a:t>
            </a:r>
            <a:endParaRPr lang="zh-TW" altLang="en-US" dirty="0"/>
          </a:p>
        </p:txBody>
      </p:sp>
      <p:sp>
        <p:nvSpPr>
          <p:cNvPr id="18" name="文字方塊 17"/>
          <p:cNvSpPr txBox="1"/>
          <p:nvPr/>
        </p:nvSpPr>
        <p:spPr>
          <a:xfrm>
            <a:off x="323528" y="4510860"/>
            <a:ext cx="3600400" cy="369332"/>
          </a:xfrm>
          <a:prstGeom prst="rect">
            <a:avLst/>
          </a:prstGeom>
          <a:solidFill>
            <a:srgbClr val="92D050"/>
          </a:solidFill>
        </p:spPr>
        <p:txBody>
          <a:bodyPr wrap="square" rtlCol="0">
            <a:spAutoFit/>
          </a:bodyPr>
          <a:lstStyle/>
          <a:p>
            <a:r>
              <a:rPr lang="zh-TW" altLang="en-US" dirty="0" smtClean="0"/>
              <a:t>第</a:t>
            </a:r>
            <a:r>
              <a:rPr lang="en-US" altLang="zh-TW" dirty="0" smtClean="0"/>
              <a:t>n</a:t>
            </a:r>
            <a:r>
              <a:rPr lang="zh-TW" altLang="en-US" dirty="0" smtClean="0"/>
              <a:t>天</a:t>
            </a:r>
            <a:r>
              <a:rPr lang="en-US" altLang="zh-TW" dirty="0" smtClean="0"/>
              <a:t>: </a:t>
            </a:r>
            <a:r>
              <a:rPr lang="zh-TW" altLang="en-US" dirty="0" smtClean="0"/>
              <a:t>溫度</a:t>
            </a:r>
            <a:r>
              <a:rPr lang="en-US" altLang="zh-TW" dirty="0" smtClean="0"/>
              <a:t>, </a:t>
            </a:r>
            <a:r>
              <a:rPr lang="zh-TW" altLang="en-US" dirty="0" smtClean="0"/>
              <a:t>濕度</a:t>
            </a:r>
            <a:r>
              <a:rPr lang="en-US" altLang="zh-TW" dirty="0" smtClean="0"/>
              <a:t>, </a:t>
            </a:r>
            <a:r>
              <a:rPr lang="zh-TW" altLang="en-US" dirty="0" smtClean="0"/>
              <a:t>氣壓</a:t>
            </a:r>
            <a:r>
              <a:rPr lang="en-US" altLang="zh-TW" dirty="0" smtClean="0"/>
              <a:t>, </a:t>
            </a:r>
            <a:r>
              <a:rPr lang="zh-TW" altLang="en-US" dirty="0" smtClean="0"/>
              <a:t>風速</a:t>
            </a:r>
            <a:r>
              <a:rPr lang="en-US" altLang="zh-TW" dirty="0" smtClean="0"/>
              <a:t>, </a:t>
            </a:r>
            <a:r>
              <a:rPr lang="zh-TW" altLang="en-US" dirty="0" smtClean="0"/>
              <a:t>日期</a:t>
            </a:r>
            <a:endParaRPr lang="zh-TW" altLang="en-US" dirty="0"/>
          </a:p>
        </p:txBody>
      </p:sp>
      <p:sp>
        <p:nvSpPr>
          <p:cNvPr id="19" name="文字方塊 18"/>
          <p:cNvSpPr txBox="1"/>
          <p:nvPr/>
        </p:nvSpPr>
        <p:spPr>
          <a:xfrm>
            <a:off x="6388960" y="2917392"/>
            <a:ext cx="2448272" cy="369332"/>
          </a:xfrm>
          <a:prstGeom prst="rect">
            <a:avLst/>
          </a:prstGeom>
          <a:solidFill>
            <a:srgbClr val="FFCC66"/>
          </a:solidFill>
        </p:spPr>
        <p:txBody>
          <a:bodyPr wrap="square" rtlCol="0">
            <a:spAutoFit/>
          </a:bodyPr>
          <a:lstStyle/>
          <a:p>
            <a:r>
              <a:rPr lang="zh-TW" altLang="en-US" dirty="0" smtClean="0"/>
              <a:t>第</a:t>
            </a:r>
            <a:r>
              <a:rPr lang="en-US" altLang="zh-TW" dirty="0" smtClean="0"/>
              <a:t>1</a:t>
            </a:r>
            <a:r>
              <a:rPr lang="zh-TW" altLang="en-US" dirty="0" smtClean="0"/>
              <a:t>天</a:t>
            </a:r>
            <a:r>
              <a:rPr lang="en-US" altLang="zh-TW" dirty="0" smtClean="0"/>
              <a:t>: </a:t>
            </a:r>
            <a:r>
              <a:rPr lang="zh-TW" altLang="en-US" dirty="0" smtClean="0"/>
              <a:t>下雨</a:t>
            </a:r>
            <a:r>
              <a:rPr lang="en-US" altLang="zh-TW" dirty="0" smtClean="0"/>
              <a:t>, </a:t>
            </a:r>
            <a:r>
              <a:rPr lang="zh-TW" altLang="en-US" dirty="0"/>
              <a:t>冷</a:t>
            </a:r>
            <a:r>
              <a:rPr lang="zh-TW" altLang="en-US" dirty="0" smtClean="0"/>
              <a:t>評分 </a:t>
            </a:r>
            <a:r>
              <a:rPr lang="en-US" altLang="zh-TW" dirty="0" smtClean="0"/>
              <a:t>6</a:t>
            </a:r>
            <a:endParaRPr lang="zh-TW" altLang="en-US" dirty="0"/>
          </a:p>
        </p:txBody>
      </p:sp>
      <p:sp>
        <p:nvSpPr>
          <p:cNvPr id="20" name="文字方塊 19"/>
          <p:cNvSpPr txBox="1"/>
          <p:nvPr/>
        </p:nvSpPr>
        <p:spPr>
          <a:xfrm>
            <a:off x="6388960" y="3349440"/>
            <a:ext cx="2448272" cy="369332"/>
          </a:xfrm>
          <a:prstGeom prst="rect">
            <a:avLst/>
          </a:prstGeom>
          <a:solidFill>
            <a:srgbClr val="FFCC66"/>
          </a:solidFill>
        </p:spPr>
        <p:txBody>
          <a:bodyPr wrap="square" rtlCol="0">
            <a:spAutoFit/>
          </a:bodyPr>
          <a:lstStyle/>
          <a:p>
            <a:r>
              <a:rPr lang="zh-TW" altLang="en-US" dirty="0" smtClean="0"/>
              <a:t>第</a:t>
            </a:r>
            <a:r>
              <a:rPr lang="en-US" altLang="zh-TW" dirty="0"/>
              <a:t>2</a:t>
            </a:r>
            <a:r>
              <a:rPr lang="zh-TW" altLang="en-US" dirty="0" smtClean="0"/>
              <a:t>天</a:t>
            </a:r>
            <a:r>
              <a:rPr lang="en-US" altLang="zh-TW" dirty="0" smtClean="0"/>
              <a:t>: </a:t>
            </a:r>
            <a:r>
              <a:rPr lang="zh-TW" altLang="en-US" dirty="0"/>
              <a:t>晴天</a:t>
            </a:r>
            <a:r>
              <a:rPr lang="en-US" altLang="zh-TW" dirty="0" smtClean="0"/>
              <a:t>, </a:t>
            </a:r>
            <a:r>
              <a:rPr lang="zh-TW" altLang="en-US" dirty="0"/>
              <a:t>冷</a:t>
            </a:r>
            <a:r>
              <a:rPr lang="zh-TW" altLang="en-US" dirty="0" smtClean="0"/>
              <a:t>評分 </a:t>
            </a:r>
            <a:r>
              <a:rPr lang="en-US" altLang="zh-TW" dirty="0"/>
              <a:t>3</a:t>
            </a:r>
            <a:endParaRPr lang="zh-TW" altLang="en-US" dirty="0"/>
          </a:p>
        </p:txBody>
      </p:sp>
      <p:sp>
        <p:nvSpPr>
          <p:cNvPr id="21" name="文字方塊 20"/>
          <p:cNvSpPr txBox="1"/>
          <p:nvPr/>
        </p:nvSpPr>
        <p:spPr>
          <a:xfrm>
            <a:off x="6388960" y="3781488"/>
            <a:ext cx="2448272" cy="369332"/>
          </a:xfrm>
          <a:prstGeom prst="rect">
            <a:avLst/>
          </a:prstGeom>
          <a:solidFill>
            <a:srgbClr val="FFCC66"/>
          </a:solidFill>
        </p:spPr>
        <p:txBody>
          <a:bodyPr wrap="square" rtlCol="0">
            <a:spAutoFit/>
          </a:bodyPr>
          <a:lstStyle/>
          <a:p>
            <a:r>
              <a:rPr lang="zh-TW" altLang="en-US" dirty="0" smtClean="0"/>
              <a:t>第</a:t>
            </a:r>
            <a:r>
              <a:rPr lang="en-US" altLang="zh-TW" dirty="0" smtClean="0"/>
              <a:t>3</a:t>
            </a:r>
            <a:r>
              <a:rPr lang="zh-TW" altLang="en-US" dirty="0" smtClean="0"/>
              <a:t>天</a:t>
            </a:r>
            <a:r>
              <a:rPr lang="en-US" altLang="zh-TW" dirty="0" smtClean="0"/>
              <a:t>: </a:t>
            </a:r>
            <a:r>
              <a:rPr lang="zh-TW" altLang="en-US" dirty="0"/>
              <a:t>晴天</a:t>
            </a:r>
            <a:r>
              <a:rPr lang="en-US" altLang="zh-TW" dirty="0" smtClean="0"/>
              <a:t>, </a:t>
            </a:r>
            <a:r>
              <a:rPr lang="zh-TW" altLang="en-US" dirty="0"/>
              <a:t>冷</a:t>
            </a:r>
            <a:r>
              <a:rPr lang="zh-TW" altLang="en-US" dirty="0" smtClean="0"/>
              <a:t>評分 </a:t>
            </a:r>
            <a:r>
              <a:rPr lang="en-US" altLang="zh-TW" dirty="0" smtClean="0"/>
              <a:t>8</a:t>
            </a:r>
            <a:endParaRPr lang="zh-TW" altLang="en-US" dirty="0"/>
          </a:p>
        </p:txBody>
      </p:sp>
      <p:sp>
        <p:nvSpPr>
          <p:cNvPr id="22" name="文字方塊 21"/>
          <p:cNvSpPr txBox="1"/>
          <p:nvPr/>
        </p:nvSpPr>
        <p:spPr>
          <a:xfrm>
            <a:off x="7397072" y="4078812"/>
            <a:ext cx="432048" cy="369332"/>
          </a:xfrm>
          <a:prstGeom prst="rect">
            <a:avLst/>
          </a:prstGeom>
          <a:noFill/>
        </p:spPr>
        <p:txBody>
          <a:bodyPr wrap="square" rtlCol="0">
            <a:spAutoFit/>
          </a:bodyPr>
          <a:lstStyle/>
          <a:p>
            <a:r>
              <a:rPr lang="en-US" altLang="zh-TW" dirty="0" smtClean="0"/>
              <a:t>…</a:t>
            </a:r>
            <a:endParaRPr lang="zh-TW" altLang="en-US" dirty="0"/>
          </a:p>
        </p:txBody>
      </p:sp>
      <p:sp>
        <p:nvSpPr>
          <p:cNvPr id="23" name="文字方塊 22"/>
          <p:cNvSpPr txBox="1"/>
          <p:nvPr/>
        </p:nvSpPr>
        <p:spPr>
          <a:xfrm>
            <a:off x="6444208" y="4510860"/>
            <a:ext cx="2520280" cy="923330"/>
          </a:xfrm>
          <a:prstGeom prst="rect">
            <a:avLst/>
          </a:prstGeom>
          <a:solidFill>
            <a:srgbClr val="FFCC66"/>
          </a:solidFill>
        </p:spPr>
        <p:txBody>
          <a:bodyPr wrap="square" rtlCol="0">
            <a:spAutoFit/>
          </a:bodyPr>
          <a:lstStyle/>
          <a:p>
            <a:pPr algn="ctr"/>
            <a:r>
              <a:rPr lang="zh-TW" altLang="en-US" dirty="0" smtClean="0"/>
              <a:t>第</a:t>
            </a:r>
            <a:r>
              <a:rPr lang="en-US" altLang="zh-TW" dirty="0" smtClean="0"/>
              <a:t>n</a:t>
            </a:r>
            <a:r>
              <a:rPr lang="zh-TW" altLang="en-US" dirty="0" smtClean="0"/>
              <a:t>天</a:t>
            </a:r>
            <a:r>
              <a:rPr lang="en-US" altLang="zh-TW" dirty="0" smtClean="0"/>
              <a:t>: </a:t>
            </a:r>
          </a:p>
          <a:p>
            <a:r>
              <a:rPr lang="zh-TW" altLang="en-US" dirty="0" smtClean="0"/>
              <a:t>預測</a:t>
            </a:r>
            <a:r>
              <a:rPr lang="en-US" altLang="zh-TW" dirty="0" smtClean="0"/>
              <a:t>:</a:t>
            </a:r>
            <a:r>
              <a:rPr lang="zh-TW" altLang="en-US" dirty="0" smtClean="0"/>
              <a:t> 下雨</a:t>
            </a:r>
            <a:r>
              <a:rPr lang="en-US" altLang="zh-TW" dirty="0" smtClean="0"/>
              <a:t>, </a:t>
            </a:r>
            <a:r>
              <a:rPr lang="zh-TW" altLang="en-US" dirty="0" smtClean="0"/>
              <a:t>冷評分</a:t>
            </a:r>
            <a:r>
              <a:rPr lang="en-US" altLang="zh-TW" dirty="0" smtClean="0"/>
              <a:t>5</a:t>
            </a:r>
          </a:p>
          <a:p>
            <a:r>
              <a:rPr lang="zh-TW" altLang="en-US" dirty="0"/>
              <a:t>實際</a:t>
            </a:r>
            <a:r>
              <a:rPr lang="en-US" altLang="zh-TW" dirty="0" smtClean="0"/>
              <a:t>:</a:t>
            </a:r>
            <a:r>
              <a:rPr lang="zh-TW" altLang="en-US" dirty="0" smtClean="0"/>
              <a:t> 晴天</a:t>
            </a:r>
            <a:r>
              <a:rPr lang="en-US" altLang="zh-TW" dirty="0" smtClean="0"/>
              <a:t>, </a:t>
            </a:r>
            <a:r>
              <a:rPr lang="zh-TW" altLang="en-US" dirty="0" smtClean="0"/>
              <a:t>冷評分</a:t>
            </a:r>
            <a:r>
              <a:rPr lang="en-US" altLang="zh-TW" dirty="0"/>
              <a:t>2</a:t>
            </a:r>
            <a:endParaRPr lang="zh-TW" altLang="en-US" dirty="0"/>
          </a:p>
        </p:txBody>
      </p:sp>
      <p:sp>
        <p:nvSpPr>
          <p:cNvPr id="17" name="文字方塊 16"/>
          <p:cNvSpPr txBox="1"/>
          <p:nvPr/>
        </p:nvSpPr>
        <p:spPr>
          <a:xfrm>
            <a:off x="5282623" y="5590980"/>
            <a:ext cx="2025681" cy="646331"/>
          </a:xfrm>
          <a:prstGeom prst="rect">
            <a:avLst/>
          </a:prstGeom>
          <a:noFill/>
        </p:spPr>
        <p:txBody>
          <a:bodyPr wrap="square" rtlCol="0">
            <a:spAutoFit/>
          </a:bodyPr>
          <a:lstStyle/>
          <a:p>
            <a:r>
              <a:rPr lang="zh-TW" altLang="en-US" dirty="0" smtClean="0"/>
              <a:t>分類</a:t>
            </a:r>
            <a:r>
              <a:rPr lang="en-US" altLang="zh-TW" dirty="0" smtClean="0"/>
              <a:t>(Classification)</a:t>
            </a:r>
          </a:p>
          <a:p>
            <a:r>
              <a:rPr lang="zh-TW" altLang="en-US" dirty="0"/>
              <a:t>分類器</a:t>
            </a:r>
            <a:r>
              <a:rPr lang="en-US" altLang="zh-TW" dirty="0" smtClean="0"/>
              <a:t>(Classifier)</a:t>
            </a:r>
            <a:endParaRPr lang="zh-TW" altLang="en-US" dirty="0"/>
          </a:p>
        </p:txBody>
      </p:sp>
      <p:sp>
        <p:nvSpPr>
          <p:cNvPr id="25" name="文字方塊 24"/>
          <p:cNvSpPr txBox="1"/>
          <p:nvPr/>
        </p:nvSpPr>
        <p:spPr>
          <a:xfrm>
            <a:off x="7120299" y="5590980"/>
            <a:ext cx="2025681" cy="646331"/>
          </a:xfrm>
          <a:prstGeom prst="rect">
            <a:avLst/>
          </a:prstGeom>
          <a:noFill/>
        </p:spPr>
        <p:txBody>
          <a:bodyPr wrap="square" rtlCol="0">
            <a:spAutoFit/>
          </a:bodyPr>
          <a:lstStyle/>
          <a:p>
            <a:r>
              <a:rPr lang="zh-TW" altLang="en-US" dirty="0"/>
              <a:t>迴歸</a:t>
            </a:r>
            <a:r>
              <a:rPr lang="en-US" altLang="zh-TW" dirty="0" smtClean="0"/>
              <a:t>(regression)</a:t>
            </a:r>
          </a:p>
          <a:p>
            <a:r>
              <a:rPr lang="zh-TW" altLang="en-US" dirty="0"/>
              <a:t>迴</a:t>
            </a:r>
            <a:r>
              <a:rPr lang="zh-TW" altLang="en-US" dirty="0" smtClean="0"/>
              <a:t>歸</a:t>
            </a:r>
            <a:r>
              <a:rPr lang="zh-TW" altLang="en-US" dirty="0"/>
              <a:t>器</a:t>
            </a:r>
            <a:r>
              <a:rPr lang="en-US" altLang="zh-TW" dirty="0" smtClean="0"/>
              <a:t>(</a:t>
            </a:r>
            <a:r>
              <a:rPr lang="en-US" altLang="zh-TW" dirty="0" err="1" smtClean="0"/>
              <a:t>regressor</a:t>
            </a:r>
            <a:r>
              <a:rPr lang="en-US" altLang="zh-TW" dirty="0" smtClean="0"/>
              <a:t>)</a:t>
            </a:r>
            <a:endParaRPr lang="en-US" altLang="zh-TW" dirty="0"/>
          </a:p>
        </p:txBody>
      </p:sp>
      <p:cxnSp>
        <p:nvCxnSpPr>
          <p:cNvPr id="26" name="直線單箭頭接點 25"/>
          <p:cNvCxnSpPr>
            <a:stCxn id="17" idx="0"/>
          </p:cNvCxnSpPr>
          <p:nvPr/>
        </p:nvCxnSpPr>
        <p:spPr>
          <a:xfrm flipV="1">
            <a:off x="6295464" y="5373216"/>
            <a:ext cx="1101608" cy="21776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直線單箭頭接點 27"/>
          <p:cNvCxnSpPr>
            <a:stCxn id="25" idx="0"/>
          </p:cNvCxnSpPr>
          <p:nvPr/>
        </p:nvCxnSpPr>
        <p:spPr>
          <a:xfrm flipV="1">
            <a:off x="8133140" y="5394365"/>
            <a:ext cx="183276" cy="19661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肘形接點 30"/>
          <p:cNvCxnSpPr>
            <a:stCxn id="17" idx="2"/>
            <a:endCxn id="5" idx="2"/>
          </p:cNvCxnSpPr>
          <p:nvPr/>
        </p:nvCxnSpPr>
        <p:spPr>
          <a:xfrm rot="5400000" flipH="1">
            <a:off x="4874089" y="4815937"/>
            <a:ext cx="1685893" cy="1156857"/>
          </a:xfrm>
          <a:prstGeom prst="bentConnector3">
            <a:avLst>
              <a:gd name="adj1" fmla="val -1356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25" name="肘形接點 1024"/>
          <p:cNvCxnSpPr>
            <a:stCxn id="25" idx="2"/>
            <a:endCxn id="5" idx="2"/>
          </p:cNvCxnSpPr>
          <p:nvPr/>
        </p:nvCxnSpPr>
        <p:spPr>
          <a:xfrm rot="5400000" flipH="1">
            <a:off x="5792927" y="3897099"/>
            <a:ext cx="1685893" cy="2994533"/>
          </a:xfrm>
          <a:prstGeom prst="bentConnector3">
            <a:avLst>
              <a:gd name="adj1" fmla="val -1356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28" name="直線單箭頭接點 1027"/>
          <p:cNvCxnSpPr>
            <a:stCxn id="7" idx="3"/>
            <a:endCxn id="5" idx="1"/>
          </p:cNvCxnSpPr>
          <p:nvPr/>
        </p:nvCxnSpPr>
        <p:spPr>
          <a:xfrm>
            <a:off x="3923928" y="3111350"/>
            <a:ext cx="432048" cy="918314"/>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7" name="直線單箭頭接點 36"/>
          <p:cNvCxnSpPr>
            <a:stCxn id="13" idx="3"/>
            <a:endCxn id="5" idx="1"/>
          </p:cNvCxnSpPr>
          <p:nvPr/>
        </p:nvCxnSpPr>
        <p:spPr>
          <a:xfrm>
            <a:off x="3923928" y="3534106"/>
            <a:ext cx="432048" cy="49555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0" name="直線單箭頭接點 39"/>
          <p:cNvCxnSpPr>
            <a:stCxn id="16" idx="3"/>
            <a:endCxn id="5" idx="1"/>
          </p:cNvCxnSpPr>
          <p:nvPr/>
        </p:nvCxnSpPr>
        <p:spPr>
          <a:xfrm>
            <a:off x="3923928" y="3966154"/>
            <a:ext cx="432048" cy="6351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3" name="直線單箭頭接點 42"/>
          <p:cNvCxnSpPr>
            <a:stCxn id="19" idx="1"/>
            <a:endCxn id="5" idx="3"/>
          </p:cNvCxnSpPr>
          <p:nvPr/>
        </p:nvCxnSpPr>
        <p:spPr>
          <a:xfrm flipH="1">
            <a:off x="5921238" y="3102058"/>
            <a:ext cx="467722" cy="92760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6" name="直線單箭頭接點 45"/>
          <p:cNvCxnSpPr>
            <a:stCxn id="20" idx="1"/>
            <a:endCxn id="5" idx="3"/>
          </p:cNvCxnSpPr>
          <p:nvPr/>
        </p:nvCxnSpPr>
        <p:spPr>
          <a:xfrm flipH="1">
            <a:off x="5921238" y="3534106"/>
            <a:ext cx="467722" cy="49555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9" name="直線單箭頭接點 48"/>
          <p:cNvCxnSpPr>
            <a:stCxn id="21" idx="1"/>
            <a:endCxn id="5" idx="3"/>
          </p:cNvCxnSpPr>
          <p:nvPr/>
        </p:nvCxnSpPr>
        <p:spPr>
          <a:xfrm flipH="1">
            <a:off x="5921238" y="3966154"/>
            <a:ext cx="467722" cy="6351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64" name="直線單箭頭接點 63"/>
          <p:cNvCxnSpPr>
            <a:stCxn id="18" idx="3"/>
          </p:cNvCxnSpPr>
          <p:nvPr/>
        </p:nvCxnSpPr>
        <p:spPr>
          <a:xfrm flipV="1">
            <a:off x="3923928" y="4366752"/>
            <a:ext cx="432048" cy="32877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8" name="直線單箭頭接點 67"/>
          <p:cNvCxnSpPr>
            <a:endCxn id="23" idx="1"/>
          </p:cNvCxnSpPr>
          <p:nvPr/>
        </p:nvCxnSpPr>
        <p:spPr>
          <a:xfrm>
            <a:off x="5939075" y="4366752"/>
            <a:ext cx="505133" cy="605773"/>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55" name="文字方塊 1054"/>
          <p:cNvSpPr txBox="1"/>
          <p:nvPr/>
        </p:nvSpPr>
        <p:spPr>
          <a:xfrm>
            <a:off x="4410147" y="3020796"/>
            <a:ext cx="1511091" cy="369332"/>
          </a:xfrm>
          <a:prstGeom prst="rect">
            <a:avLst/>
          </a:prstGeom>
          <a:noFill/>
        </p:spPr>
        <p:txBody>
          <a:bodyPr wrap="square" rtlCol="0">
            <a:spAutoFit/>
          </a:bodyPr>
          <a:lstStyle/>
          <a:p>
            <a:r>
              <a:rPr lang="zh-TW" altLang="en-US" dirty="0">
                <a:solidFill>
                  <a:schemeClr val="tx2"/>
                </a:solidFill>
              </a:rPr>
              <a:t>訓練</a:t>
            </a:r>
            <a:r>
              <a:rPr lang="en-US" altLang="zh-TW" dirty="0">
                <a:solidFill>
                  <a:schemeClr val="tx2"/>
                </a:solidFill>
              </a:rPr>
              <a:t>(Training)</a:t>
            </a:r>
            <a:endParaRPr lang="zh-TW" altLang="en-US" dirty="0">
              <a:solidFill>
                <a:schemeClr val="tx2"/>
              </a:solidFill>
            </a:endParaRPr>
          </a:p>
        </p:txBody>
      </p:sp>
      <p:sp>
        <p:nvSpPr>
          <p:cNvPr id="72" name="文字方塊 71"/>
          <p:cNvSpPr txBox="1"/>
          <p:nvPr/>
        </p:nvSpPr>
        <p:spPr>
          <a:xfrm>
            <a:off x="5109900" y="4930593"/>
            <a:ext cx="1511091" cy="369332"/>
          </a:xfrm>
          <a:prstGeom prst="rect">
            <a:avLst/>
          </a:prstGeom>
          <a:noFill/>
        </p:spPr>
        <p:txBody>
          <a:bodyPr wrap="square" rtlCol="0">
            <a:spAutoFit/>
          </a:bodyPr>
          <a:lstStyle/>
          <a:p>
            <a:r>
              <a:rPr lang="zh-TW" altLang="en-US" dirty="0">
                <a:solidFill>
                  <a:srgbClr val="FF0000"/>
                </a:solidFill>
              </a:rPr>
              <a:t>預測</a:t>
            </a:r>
            <a:r>
              <a:rPr lang="en-US" altLang="zh-TW" dirty="0" smtClean="0">
                <a:solidFill>
                  <a:srgbClr val="FF0000"/>
                </a:solidFill>
              </a:rPr>
              <a:t>(Testing</a:t>
            </a:r>
            <a:r>
              <a:rPr lang="en-US" altLang="zh-TW" dirty="0">
                <a:solidFill>
                  <a:srgbClr val="FF0000"/>
                </a:solidFill>
              </a:rPr>
              <a:t>)</a:t>
            </a:r>
            <a:endParaRPr lang="zh-TW" altLang="en-US" dirty="0">
              <a:solidFill>
                <a:srgbClr val="FF0000"/>
              </a:solidFill>
            </a:endParaRPr>
          </a:p>
        </p:txBody>
      </p:sp>
      <p:sp>
        <p:nvSpPr>
          <p:cNvPr id="32" name="文字方塊 31"/>
          <p:cNvSpPr txBox="1"/>
          <p:nvPr/>
        </p:nvSpPr>
        <p:spPr>
          <a:xfrm>
            <a:off x="1259632" y="2492896"/>
            <a:ext cx="1584176" cy="369332"/>
          </a:xfrm>
          <a:prstGeom prst="rect">
            <a:avLst/>
          </a:prstGeom>
          <a:noFill/>
        </p:spPr>
        <p:txBody>
          <a:bodyPr wrap="square" rtlCol="0">
            <a:spAutoFit/>
          </a:bodyPr>
          <a:lstStyle/>
          <a:p>
            <a:r>
              <a:rPr lang="zh-TW" altLang="en-US" dirty="0"/>
              <a:t>特徵</a:t>
            </a:r>
            <a:r>
              <a:rPr lang="en-US" altLang="zh-TW" dirty="0" smtClean="0"/>
              <a:t>(Feature</a:t>
            </a:r>
            <a:r>
              <a:rPr lang="en-US" altLang="zh-TW" dirty="0"/>
              <a:t>)</a:t>
            </a:r>
            <a:endParaRPr lang="zh-TW" altLang="en-US" dirty="0"/>
          </a:p>
        </p:txBody>
      </p:sp>
      <p:sp>
        <p:nvSpPr>
          <p:cNvPr id="74" name="文字方塊 73"/>
          <p:cNvSpPr txBox="1"/>
          <p:nvPr/>
        </p:nvSpPr>
        <p:spPr>
          <a:xfrm>
            <a:off x="6388960" y="2472182"/>
            <a:ext cx="2575528" cy="369332"/>
          </a:xfrm>
          <a:prstGeom prst="rect">
            <a:avLst/>
          </a:prstGeom>
          <a:noFill/>
        </p:spPr>
        <p:txBody>
          <a:bodyPr wrap="square" rtlCol="0">
            <a:spAutoFit/>
          </a:bodyPr>
          <a:lstStyle/>
          <a:p>
            <a:pPr algn="ctr"/>
            <a:r>
              <a:rPr lang="zh-TW" altLang="en-US" dirty="0"/>
              <a:t>標籤</a:t>
            </a:r>
            <a:r>
              <a:rPr lang="en-US" altLang="zh-TW" dirty="0" smtClean="0"/>
              <a:t>(</a:t>
            </a:r>
            <a:r>
              <a:rPr lang="en-US" altLang="zh-TW" dirty="0"/>
              <a:t>Ground </a:t>
            </a:r>
            <a:r>
              <a:rPr lang="en-US" altLang="zh-TW" dirty="0" smtClean="0"/>
              <a:t>truth/Label)</a:t>
            </a:r>
            <a:endParaRPr lang="zh-TW" altLang="en-US" dirty="0"/>
          </a:p>
        </p:txBody>
      </p:sp>
      <p:sp>
        <p:nvSpPr>
          <p:cNvPr id="75" name="內容版面配置區 3"/>
          <p:cNvSpPr txBox="1">
            <a:spLocks/>
          </p:cNvSpPr>
          <p:nvPr/>
        </p:nvSpPr>
        <p:spPr>
          <a:xfrm>
            <a:off x="899592" y="5137204"/>
            <a:ext cx="3240360" cy="1172116"/>
          </a:xfrm>
          <a:prstGeom prst="rect">
            <a:avLst/>
          </a:prstGeom>
        </p:spPr>
        <p:txBody>
          <a:bodyPr vert="horz">
            <a:normAutofit fontScale="70000" lnSpcReduction="20000"/>
          </a:bodyPr>
          <a:lst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r>
              <a:rPr lang="zh-TW" altLang="en-US" dirty="0" smtClean="0"/>
              <a:t>三個重要</a:t>
            </a:r>
            <a:r>
              <a:rPr lang="zh-TW" altLang="en-US" dirty="0"/>
              <a:t>的</a:t>
            </a:r>
            <a:r>
              <a:rPr lang="zh-TW" altLang="en-US" dirty="0" smtClean="0"/>
              <a:t>問題：</a:t>
            </a:r>
            <a:endParaRPr lang="en-US" altLang="zh-TW" dirty="0" smtClean="0"/>
          </a:p>
          <a:p>
            <a:pPr lvl="1"/>
            <a:r>
              <a:rPr lang="zh-TW" altLang="en-US" dirty="0"/>
              <a:t>特徵</a:t>
            </a:r>
            <a:r>
              <a:rPr lang="zh-TW" altLang="en-US" dirty="0" smtClean="0"/>
              <a:t>怎麼設計？</a:t>
            </a:r>
            <a:endParaRPr lang="en-US" altLang="zh-TW" dirty="0" smtClean="0"/>
          </a:p>
          <a:p>
            <a:pPr lvl="1"/>
            <a:r>
              <a:rPr lang="zh-TW" altLang="en-US" dirty="0"/>
              <a:t>標籤怎麼</a:t>
            </a:r>
            <a:r>
              <a:rPr lang="zh-TW" altLang="en-US" dirty="0" smtClean="0"/>
              <a:t>得到？</a:t>
            </a:r>
            <a:endParaRPr lang="en-US" altLang="zh-TW" dirty="0" smtClean="0"/>
          </a:p>
          <a:p>
            <a:pPr lvl="1"/>
            <a:r>
              <a:rPr lang="zh-TW" altLang="en-US" dirty="0"/>
              <a:t>分類器</a:t>
            </a:r>
            <a:r>
              <a:rPr lang="en-US" altLang="zh-TW" dirty="0"/>
              <a:t>/</a:t>
            </a:r>
            <a:r>
              <a:rPr lang="zh-TW" altLang="en-US" dirty="0"/>
              <a:t>回歸器怎麼</a:t>
            </a:r>
            <a:r>
              <a:rPr lang="zh-TW" altLang="en-US" dirty="0" smtClean="0"/>
              <a:t>選擇</a:t>
            </a:r>
            <a:r>
              <a:rPr lang="zh-TW" altLang="en-US" dirty="0"/>
              <a:t>擇</a:t>
            </a:r>
            <a:r>
              <a:rPr lang="zh-TW" altLang="en-US" dirty="0" smtClean="0"/>
              <a:t>？</a:t>
            </a:r>
            <a:endParaRPr lang="en-US" altLang="zh-TW" dirty="0" smtClean="0"/>
          </a:p>
        </p:txBody>
      </p:sp>
    </p:spTree>
    <p:extLst>
      <p:ext uri="{BB962C8B-B14F-4D97-AF65-F5344CB8AC3E}">
        <p14:creationId xmlns:p14="http://schemas.microsoft.com/office/powerpoint/2010/main" val="415822692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20121009_芷瑜">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楷體+calibri">
      <a:majorFont>
        <a:latin typeface="Calibri"/>
        <a:ea typeface="標楷體"/>
        <a:cs typeface=""/>
      </a:majorFont>
      <a:minorFont>
        <a:latin typeface="Calibri"/>
        <a:ea typeface="標楷體"/>
        <a:cs typeface=""/>
      </a:minorFont>
    </a:fontScheme>
    <a:fmtScheme name="公正">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spDef>
      <a:spPr>
        <a:ln w="19050"/>
      </a:spPr>
      <a:bodyPr rtlCol="0" anchor="ctr"/>
      <a:lstStyle>
        <a:defPPr algn="ctr">
          <a:defRPr/>
        </a:defPPr>
      </a:lstStyle>
      <a:style>
        <a:lnRef idx="2">
          <a:schemeClr val="accent6">
            <a:shade val="50000"/>
          </a:schemeClr>
        </a:lnRef>
        <a:fillRef idx="1">
          <a:schemeClr val="accent6"/>
        </a:fillRef>
        <a:effectRef idx="0">
          <a:schemeClr val="accent6"/>
        </a:effectRef>
        <a:fontRef idx="minor">
          <a:schemeClr val="lt1"/>
        </a:fontRef>
      </a:style>
    </a:spDef>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20121009_芷瑜</Template>
  <TotalTime>6923</TotalTime>
  <Words>6747</Words>
  <Application>Microsoft Office PowerPoint</Application>
  <PresentationFormat>如螢幕大小 (4:3)</PresentationFormat>
  <Paragraphs>1452</Paragraphs>
  <Slides>77</Slides>
  <Notes>11</Notes>
  <HiddenSlides>0</HiddenSlides>
  <MMClips>0</MMClips>
  <ScaleCrop>false</ScaleCrop>
  <HeadingPairs>
    <vt:vector size="6" baseType="variant">
      <vt:variant>
        <vt:lpstr>使用字型</vt:lpstr>
      </vt:variant>
      <vt:variant>
        <vt:i4>5</vt:i4>
      </vt:variant>
      <vt:variant>
        <vt:lpstr>佈景主題</vt:lpstr>
      </vt:variant>
      <vt:variant>
        <vt:i4>1</vt:i4>
      </vt:variant>
      <vt:variant>
        <vt:lpstr>投影片標題</vt:lpstr>
      </vt:variant>
      <vt:variant>
        <vt:i4>77</vt:i4>
      </vt:variant>
    </vt:vector>
  </HeadingPairs>
  <TitlesOfParts>
    <vt:vector size="83" baseType="lpstr">
      <vt:lpstr>新細明體</vt:lpstr>
      <vt:lpstr>標楷體</vt:lpstr>
      <vt:lpstr>Arial</vt:lpstr>
      <vt:lpstr>Calibri</vt:lpstr>
      <vt:lpstr>Wingdings 2</vt:lpstr>
      <vt:lpstr>20121009_芷瑜</vt:lpstr>
      <vt:lpstr>中研院成果報告 (知識樹探索)</vt:lpstr>
      <vt:lpstr>研究動機</vt:lpstr>
      <vt:lpstr>研究動機 - 適性測驗</vt:lpstr>
      <vt:lpstr>研究動機 - 練習題排程與推薦</vt:lpstr>
      <vt:lpstr>研究方法報告大綱</vt:lpstr>
      <vt:lpstr>資料中的挑戰</vt:lpstr>
      <vt:lpstr>挑戰 - 練習VS測驗</vt:lpstr>
      <vt:lpstr>研究方法報告大綱</vt:lpstr>
      <vt:lpstr>資料導向方法</vt:lpstr>
      <vt:lpstr>分類器/回歸器在Khan</vt:lpstr>
      <vt:lpstr>預測結果</vt:lpstr>
      <vt:lpstr>預測答題正確率視覺化demo</vt:lpstr>
      <vt:lpstr>挑戰 – 單純使用答題紀錄的侷限</vt:lpstr>
      <vt:lpstr>老師的方法</vt:lpstr>
      <vt:lpstr>挑戰 - 知識點間關係</vt:lpstr>
      <vt:lpstr>研究方法報告大綱</vt:lpstr>
      <vt:lpstr>練習題關係估計</vt:lpstr>
      <vt:lpstr>群眾的智慧</vt:lpstr>
      <vt:lpstr>練習題關係舉例</vt:lpstr>
      <vt:lpstr>資料收集</vt:lpstr>
      <vt:lpstr>機器依據什麼特徵預測?</vt:lpstr>
      <vt:lpstr>相關性重要特徵</vt:lpstr>
      <vt:lpstr>困難度重要特徵</vt:lpstr>
      <vt:lpstr>順序性重要特徵</vt:lpstr>
      <vt:lpstr>順序性預測</vt:lpstr>
      <vt:lpstr>預測準確度的量化評估</vt:lpstr>
      <vt:lpstr>預測的準確度</vt:lpstr>
      <vt:lpstr>相關性預測準確度</vt:lpstr>
      <vt:lpstr>困難度預測準確度</vt:lpstr>
      <vt:lpstr>順序性預測準確度</vt:lpstr>
      <vt:lpstr>老師的觀點</vt:lpstr>
      <vt:lpstr>知識的轉移</vt:lpstr>
      <vt:lpstr>研究成果大綱</vt:lpstr>
      <vt:lpstr>練習題排程</vt:lpstr>
      <vt:lpstr>階層性分群</vt:lpstr>
      <vt:lpstr>困難度估計與練習題密度</vt:lpstr>
      <vt:lpstr>練習題密度</vt:lpstr>
      <vt:lpstr>練習題順序性的推薦</vt:lpstr>
      <vt:lpstr>練習題順序性的推薦</vt:lpstr>
      <vt:lpstr>預測題目關係視覺化demo</vt:lpstr>
      <vt:lpstr>限制</vt:lpstr>
      <vt:lpstr>我們的下一步</vt:lpstr>
      <vt:lpstr>研究方法報告大綱</vt:lpstr>
      <vt:lpstr>適性測驗</vt:lpstr>
      <vt:lpstr>多重因素考量</vt:lpstr>
      <vt:lpstr>適性測驗設計</vt:lpstr>
      <vt:lpstr>難度推論</vt:lpstr>
      <vt:lpstr>學生程度總體分佈</vt:lpstr>
      <vt:lpstr>正確率平衡</vt:lpstr>
      <vt:lpstr>研究成果大綱</vt:lpstr>
      <vt:lpstr>視覺化demo</vt:lpstr>
      <vt:lpstr>方法優勢</vt:lpstr>
      <vt:lpstr>測驗與練習的未來整合</vt:lpstr>
      <vt:lpstr>其他討論事項</vt:lpstr>
      <vt:lpstr>結論</vt:lpstr>
      <vt:lpstr>佈署說明</vt:lpstr>
      <vt:lpstr>可能需要幫忙事項整理</vt:lpstr>
      <vt:lpstr>資料的開源</vt:lpstr>
      <vt:lpstr>技術的交流</vt:lpstr>
      <vt:lpstr>Q&amp;A</vt:lpstr>
      <vt:lpstr>附錄</vt:lpstr>
      <vt:lpstr>資料視覺化分析工具</vt:lpstr>
      <vt:lpstr>PowerPoint 簡報</vt:lpstr>
      <vt:lpstr>Some exercises can be predicted better</vt:lpstr>
      <vt:lpstr>以答題正確率為基礎的困難度比較</vt:lpstr>
      <vt:lpstr>效果與可行性</vt:lpstr>
      <vt:lpstr>絕對分數的差異</vt:lpstr>
      <vt:lpstr>相關性</vt:lpstr>
      <vt:lpstr>困難度</vt:lpstr>
      <vt:lpstr>順序性</vt:lpstr>
      <vt:lpstr>使用者答案分佈</vt:lpstr>
      <vt:lpstr>老師的背景</vt:lpstr>
      <vt:lpstr>順序性推論</vt:lpstr>
      <vt:lpstr>挑選問題</vt:lpstr>
      <vt:lpstr>未來方向與目前限制-1</vt:lpstr>
      <vt:lpstr>未來方向與目前限制-2</vt:lpstr>
      <vt:lpstr>未來方向與目前限制-3</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均一成果報告</dc:title>
  <dc:creator>ken77921</dc:creator>
  <cp:lastModifiedBy>Ken-MMNlab</cp:lastModifiedBy>
  <cp:revision>368</cp:revision>
  <dcterms:created xsi:type="dcterms:W3CDTF">2015-01-07T16:51:37Z</dcterms:created>
  <dcterms:modified xsi:type="dcterms:W3CDTF">2015-02-12T09:47:32Z</dcterms:modified>
</cp:coreProperties>
</file>